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1" r:id="rId16"/>
    <p:sldId id="293" r:id="rId17"/>
    <p:sldId id="291" r:id="rId18"/>
    <p:sldId id="277" r:id="rId19"/>
    <p:sldId id="278" r:id="rId20"/>
    <p:sldId id="279" r:id="rId21"/>
    <p:sldId id="280" r:id="rId22"/>
    <p:sldId id="281" r:id="rId23"/>
    <p:sldId id="282" r:id="rId24"/>
    <p:sldId id="284" r:id="rId25"/>
    <p:sldId id="285" r:id="rId26"/>
    <p:sldId id="286" r:id="rId27"/>
    <p:sldId id="288" r:id="rId28"/>
    <p:sldId id="287" r:id="rId29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31"/>
      <p:bold r:id="rId32"/>
      <p:italic r:id="rId33"/>
      <p:boldItalic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0" d="100"/>
          <a:sy n="140" d="100"/>
        </p:scale>
        <p:origin x="774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faforms.com/519897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faforms.com/5198970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3460cc0b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83460cc0b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83460cc0b5_1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383460cc0b5_1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75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77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Including key steps, timelines, and roles to better understand how resolutions move from idea to adoption.</a:t>
            </a:r>
            <a:endParaRPr sz="177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099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70"/>
              <a:buFont typeface="Montserrat"/>
              <a:buAutoNum type="arabicPeriod"/>
            </a:pPr>
            <a:r>
              <a:rPr lang="en-US" sz="177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Such as clear language and background context.</a:t>
            </a:r>
            <a:endParaRPr sz="177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099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70"/>
              <a:buFont typeface="Montserrat"/>
              <a:buAutoNum type="arabicPeriod"/>
            </a:pPr>
            <a:r>
              <a:rPr lang="en-US" sz="177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create proposals that are concise and aligned with organizational priorities.</a:t>
            </a:r>
            <a:endParaRPr sz="177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099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70"/>
              <a:buFont typeface="Montserrat"/>
              <a:buAutoNum type="arabicPeriod"/>
            </a:pPr>
            <a:r>
              <a:rPr lang="en-US" sz="177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That clearly conveys key points and supports effective advocacy.</a:t>
            </a:r>
            <a:endParaRPr sz="177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af9cd165eb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2af9cd165eb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AutoNum type="arabicPeriod"/>
            </a:pPr>
            <a: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Empowers members to effectively engage with lawmakers to advocate for change on behalf of family physicians and their patients.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AutoNum type="arabicPeriod"/>
            </a:pPr>
            <a: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Delegates elect leaders and approve dues and bylaws changes.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AutoNum type="arabicPeriod"/>
            </a:pPr>
            <a: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Members submit resolutions on important issues for discussion to inform CAFP’s official policy positions.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3a8b4da6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383a8b4da6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(Brent)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JEDI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Governance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Legislative Affairs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Medical Practice Affairs Committee (MPAC)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Finance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Member Engagement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Committee on Public Health &amp; Equity (Justice League)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California Residency Network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Committee on Continuing Professional Development (CCPD)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840255b59d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840255b59d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(Brent)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(Brent) 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Members submit resolutions by the deadline to the CAFP Board via an online resolution form (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https://www.tfaforms.com/5198970</a:t>
            </a: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Staff prepare Speakers and Fiscal Notes, based on current CAFP/AAFP policy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CAFP Committees Review Resolutions and Make a Recommendation to </a:t>
            </a: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AMAM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Committees Submit Recommendations as a Report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After review by the CAFP Speaker &amp; Vice Speaker, the Committee Reports are Sent to AMAM Attendees Prior to AMAM and Submitted as a Consent Calendar to the Delegates at AMAM</a:t>
            </a:r>
            <a:endParaRPr sz="110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Delegates May</a:t>
            </a: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Extract Resolutions from the Consent Calendar for Further Discussion at AMAM; All Other Resolutions Not Extracted are Sent to the Board for Consideration as Recommended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AMAM Attendees Offer Testimony on Extracted Resolutions at AMAM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The Board Takes Committee Recommendations and AMAM Testimony into Consideration and Vote to Adopt, Not Adopt, Adopt as Amended, Reaffirm or Refer to Committee for Further Study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Resolutions Submitted for National Action May be Sent to AAFP at the Congress of Delegates in October</a:t>
            </a:r>
            <a:br>
              <a:rPr lang="en-US" sz="16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6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db91f549b_2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g38db91f549b_2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(Brent) 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Members submit resolutions by the deadline to the CAFP Board via an online resolution form (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https://www.tfaforms.com/5198970</a:t>
            </a: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Staff prepare Speakers and Fiscal Notes, based on current CAFP/AAFP policy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CAFP Committees Review Resolutions and Make a Recommendation to AMAM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Committees Submit Recommendations as a Report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After review by the CAFP Speaker &amp; Vice Speaker, the Committee Reports are Sent to AMAM Attendees Prior to AMAM and Submitted as a Consent Calendar to the Delegates at AMAM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Delegates May Extract Resolutions from the Consent Calendar for Further Discussion at AMAM; All Other Resolutions Not Extracted are Sent to the Board for Consideration as Recommended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AMAM Attendees Offer Testimony on Extracted Resolutions at AMAM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The Board Takes Committee Recommendations and AMAM Testimony into Consideration and Vote to Adopt, Not Adopt, Adopt as Amended, Reaffirm or Refer to Committee for Further Study</a:t>
            </a:r>
            <a:endParaRPr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Resolutions Submitted for National Action May be Sent to AAFP at the Congress of Delegates in October</a:t>
            </a:r>
            <a:br>
              <a:rPr lang="en-US" sz="16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40255b59d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840255b59d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(Brent)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8db91f549b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g38db91f549b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(Brent)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(Erika)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840255b59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840255b59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https://www.familydocs.org/wp-content/uploads/2025/09/25.ADM_.CAFPPolicyManualUpdate.9.23.25.Current-Version.pdf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83a8b4da6e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83a8b4da6e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83a8b4da6e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g383a8b4da6e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{Edit}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83a8b4da6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383a8b4da6e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83a8b4da6e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g383a8b4da6e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(Erika)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B3AC6336-5C2A-1173-273C-8CBEB200F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83a8b4da6e_0_85:notes">
            <a:extLst>
              <a:ext uri="{FF2B5EF4-FFF2-40B4-BE49-F238E27FC236}">
                <a16:creationId xmlns:a16="http://schemas.microsoft.com/office/drawing/2014/main" id="{D62FD0E8-DA76-DB8B-942A-1BE567317F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g383a8b4da6e_0_85:notes">
            <a:extLst>
              <a:ext uri="{FF2B5EF4-FFF2-40B4-BE49-F238E27FC236}">
                <a16:creationId xmlns:a16="http://schemas.microsoft.com/office/drawing/2014/main" id="{91BFDF58-FF4A-C8D1-3AA9-3AEE7E4F98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(Erika)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37133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>
          <a:extLst>
            <a:ext uri="{FF2B5EF4-FFF2-40B4-BE49-F238E27FC236}">
              <a16:creationId xmlns:a16="http://schemas.microsoft.com/office/drawing/2014/main" id="{D804D9DC-DB2A-0AAE-31EE-FC9CAEA81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8db91f549b_1_6:notes">
            <a:extLst>
              <a:ext uri="{FF2B5EF4-FFF2-40B4-BE49-F238E27FC236}">
                <a16:creationId xmlns:a16="http://schemas.microsoft.com/office/drawing/2014/main" id="{C4394EC5-3ED8-ED81-DD81-A0FAC941B5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g38db91f549b_1_6:notes">
            <a:extLst>
              <a:ext uri="{FF2B5EF4-FFF2-40B4-BE49-F238E27FC236}">
                <a16:creationId xmlns:a16="http://schemas.microsoft.com/office/drawing/2014/main" id="{5A0C1717-A0A8-6157-DFB2-CB362DC255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(Brent)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15196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952f9195fb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g3952f9195fb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"/>
              <a:buChar char="●"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952f9195fb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g3952f9195fb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Heres an example of a resolution that was written by a state chapter, was sent to the AAFP national conference of constituency leaders, NCCL and then passed by the delegates at AAFP’s Congress of Delegates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97e6fd8d4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g397e6fd8d4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After it passed, AAFP made and published the policy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97e6fd8d4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" name="Google Shape;300;g397e6fd8d4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When there was a relevant court case (and like the trans case now in supreme court), AAFP can take a policy stance because of the policy it has on file.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They did so when Texas first banned it, and they took it in September, joining 20 medical organizations filing a brief against the ban on GAC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Had there not been a resolution that went to national level in support of gender affirming care, AAFP could not have joined the other organizations standing against this legislation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83a8b4da6e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g383a8b4da6e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8db91f549b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g38db91f549b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(Brent)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840255b59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g3840255b59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842280ad82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g3842280ad82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(Interactive - Invite people to testify)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9511abd7d3_8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g39511abd7d3_8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Members submit resolutions by the deadline to the CAFP Board via an online resolution form</a:t>
            </a: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Staff prepare Speakers and Fiscal Notes, based on current CAFP/AAFP policy</a:t>
            </a: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CAFP Committees Review Resolutions and Make a Recommendation to the Board</a:t>
            </a: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Committees Submit Recommendations as a Report</a:t>
            </a: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After review by the CAFP Speaker &amp; Vice Speaker, the Committee Reports are Sent to AMAM Attendees Prior to AMAM and Submitted as a Consent Calendar to the Delegates at AMAM</a:t>
            </a: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Delegates May Extract Resolutions from the Consent Calendar for Further Discussion at AMAM; All Other Resolutions Not Extracted are Sent to the Board for Consideration as Recommended</a:t>
            </a: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AMAM Attendees Offer Testimony on Extracted Resolutions at AMAM</a:t>
            </a: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The Board Takes Committee Recommendations and AMAM Testimony into Consideration and Vote to Adopt, Not Adopt, Adopt as Amended, Reaffirm or Refer to Committee for Further Study</a:t>
            </a: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1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Resolutions Submitted for National Action May be Sent to AAFP at the Congress of Delegates in October</a:t>
            </a:r>
            <a:br>
              <a:rPr lang="en-US" sz="16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60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842280ad8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0" name="Google Shape;360;g3842280ad8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840255b59d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g3840255b59d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hyperlink" Target="http://familydocs.org/polic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hyperlink" Target="https://www.aafp.org/about/policies.html" TargetMode="External"/><Relationship Id="rId4" Type="http://schemas.openxmlformats.org/officeDocument/2006/relationships/hyperlink" Target="https://www.familydocs.org/wp-content/uploads/2025/09/25.ADM_.CAFPPolicyManualUpdate.9.23.25.Current-Version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milydocs.org/about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milydocs.org/wp-content/uploads/2026/09/27.GOV_.CAFP-Resolution-Submission-Guide-FINAL.pdf" TargetMode="External"/><Relationship Id="rId5" Type="http://schemas.openxmlformats.org/officeDocument/2006/relationships/hyperlink" Target="https://www.aafp.org/about/policies" TargetMode="External"/><Relationship Id="rId4" Type="http://schemas.openxmlformats.org/officeDocument/2006/relationships/hyperlink" Target="familydocs.org/policy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4"/>
          <p:cNvSpPr txBox="1"/>
          <p:nvPr/>
        </p:nvSpPr>
        <p:spPr>
          <a:xfrm>
            <a:off x="1891875" y="1547325"/>
            <a:ext cx="5287800" cy="15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</a:pPr>
            <a:r>
              <a:rPr lang="en-US" sz="38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CAFP 2027 Resolution Process Overview</a:t>
            </a:r>
            <a:endParaRPr sz="3800" b="1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1928100" y="3301675"/>
            <a:ext cx="52878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307426" y="53675"/>
            <a:ext cx="8836500" cy="99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Objectives</a:t>
            </a:r>
            <a:endParaRPr sz="29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2"/>
          </p:nvPr>
        </p:nvSpPr>
        <p:spPr>
          <a:xfrm>
            <a:off x="606758" y="1190100"/>
            <a:ext cx="79305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770" b="1">
                <a:latin typeface="Montserrat"/>
                <a:ea typeface="Montserrat"/>
                <a:cs typeface="Montserrat"/>
                <a:sym typeface="Montserrat"/>
              </a:rPr>
              <a:t>Explain the resolution process</a:t>
            </a:r>
            <a:r>
              <a:rPr lang="en-US" sz="1770"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en-US" sz="1770">
                <a:latin typeface="Montserrat"/>
                <a:ea typeface="Montserrat"/>
                <a:cs typeface="Montserrat"/>
                <a:sym typeface="Montserrat"/>
              </a:rPr>
            </a:br>
            <a:endParaRPr sz="177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770" b="1">
                <a:latin typeface="Montserrat"/>
                <a:ea typeface="Montserrat"/>
                <a:cs typeface="Montserrat"/>
                <a:sym typeface="Montserrat"/>
              </a:rPr>
              <a:t>Identify the essential elements of a strong resolution</a:t>
            </a:r>
            <a:br>
              <a:rPr lang="en-US" sz="1770">
                <a:latin typeface="Montserrat"/>
                <a:ea typeface="Montserrat"/>
                <a:cs typeface="Montserrat"/>
                <a:sym typeface="Montserrat"/>
              </a:rPr>
            </a:br>
            <a:endParaRPr sz="177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770" b="1">
                <a:latin typeface="Montserrat"/>
                <a:ea typeface="Montserrat"/>
                <a:cs typeface="Montserrat"/>
                <a:sym typeface="Montserrat"/>
              </a:rPr>
              <a:t>Apply best practices in drafting resolutions</a:t>
            </a:r>
            <a:r>
              <a:rPr lang="en-US" sz="1770"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lang="en-US" sz="1770">
                <a:latin typeface="Montserrat"/>
                <a:ea typeface="Montserrat"/>
                <a:cs typeface="Montserrat"/>
                <a:sym typeface="Montserrat"/>
              </a:rPr>
            </a:br>
            <a:endParaRPr sz="177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770" b="1">
                <a:latin typeface="Montserrat"/>
                <a:ea typeface="Montserrat"/>
                <a:cs typeface="Montserrat"/>
                <a:sym typeface="Montserrat"/>
              </a:rPr>
              <a:t>Deliver well-structured and thoughtfully crafted testimony</a:t>
            </a:r>
            <a:r>
              <a:rPr lang="en-US" sz="177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77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SzPts val="770"/>
              <a:buNone/>
            </a:pPr>
            <a:endParaRPr sz="147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7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296100" y="276150"/>
            <a:ext cx="4030500" cy="449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CAFP’s </a:t>
            </a:r>
            <a: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Member Advocacy Meeting </a:t>
            </a: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(AMAM) celebrates primary care as the cornerstone of health equity, innovation, and transformative policy, with Family Medicine at the forefront</a:t>
            </a:r>
            <a:b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It focuses on…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🗣️ </a:t>
            </a:r>
            <a:r>
              <a:rPr lang="en-US"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Advocacy</a:t>
            </a:r>
            <a:endParaRPr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🏛️ </a:t>
            </a:r>
            <a:r>
              <a:rPr lang="en-US"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Governance</a:t>
            </a:r>
            <a:endParaRPr sz="19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📜 </a:t>
            </a:r>
            <a:r>
              <a:rPr lang="en-US"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Policy</a:t>
            </a:r>
            <a:br>
              <a:rPr lang="en-US"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900" u="sng">
              <a:solidFill>
                <a:schemeClr val="dk1"/>
              </a:solidFill>
              <a:highlight>
                <a:srgbClr val="FFF2CC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p17" title="54422049017_6116d6d086_b(1).jpg"/>
          <p:cNvPicPr preferRelativeResize="0"/>
          <p:nvPr/>
        </p:nvPicPr>
        <p:blipFill rotWithShape="1">
          <a:blip r:embed="rId4">
            <a:alphaModFix/>
          </a:blip>
          <a:srcRect l="17075" r="10816"/>
          <a:stretch/>
        </p:blipFill>
        <p:spPr>
          <a:xfrm>
            <a:off x="4532675" y="421450"/>
            <a:ext cx="4239124" cy="392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9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307426" y="231275"/>
            <a:ext cx="8836500" cy="99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  <a:t>What is a Resolution?</a:t>
            </a:r>
            <a:endParaRPr sz="2900" b="1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2"/>
          </p:nvPr>
        </p:nvSpPr>
        <p:spPr>
          <a:xfrm>
            <a:off x="307434" y="1190100"/>
            <a:ext cx="83184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spcBef>
                <a:spcPts val="750"/>
              </a:spcBef>
              <a:spcAft>
                <a:spcPts val="0"/>
              </a:spcAft>
              <a:buSzPts val="1400"/>
              <a:buFont typeface="Montserrat"/>
              <a:buChar char="•"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Forms basis for CAFP/AAFP policy positions and advocacy on issues.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Montserrat"/>
              <a:buChar char="•"/>
            </a:pPr>
            <a:r>
              <a:rPr lang="en-US" sz="1700">
                <a:latin typeface="Montserrat"/>
                <a:ea typeface="Montserrat"/>
                <a:cs typeface="Montserrat"/>
                <a:sym typeface="Montserrat"/>
              </a:rPr>
              <a:t>These are CAFP’s and/or AAFP’s “amendments” for their “constitution”, their priorities and principles.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•"/>
            </a:pPr>
            <a:r>
              <a:rPr lang="en-US" sz="1400">
                <a:latin typeface="Montserrat"/>
                <a:ea typeface="Montserrat"/>
                <a:cs typeface="Montserrat"/>
                <a:sym typeface="Montserrat"/>
              </a:rPr>
              <a:t>The policy manual is the compilation of resolutions that have passed over the years (and this can change by passing new resolutions!)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•"/>
            </a:pPr>
            <a:r>
              <a:rPr lang="en-US" sz="1400">
                <a:latin typeface="Montserrat"/>
                <a:ea typeface="Montserrat"/>
                <a:cs typeface="Montserrat"/>
                <a:sym typeface="Montserrat"/>
              </a:rPr>
              <a:t>CAFP and AAFP cannot take policy positions or advocate on issues for which they do not have policy.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9"/>
          <p:cNvSpPr txBox="1"/>
          <p:nvPr/>
        </p:nvSpPr>
        <p:spPr>
          <a:xfrm>
            <a:off x="215625" y="3775325"/>
            <a:ext cx="8502000" cy="5367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Resolution → committee recommendation → </a:t>
            </a:r>
            <a:r>
              <a:rPr lang="en-US" sz="900" b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AMAM delegate testimony (if extracted) </a:t>
            </a:r>
            <a:r>
              <a:rPr lang="en-US" sz="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→ Board decision → passed → policy manual → academy action </a:t>
            </a:r>
            <a:endParaRPr sz="9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		    							     	   </a:t>
            </a:r>
            <a:r>
              <a:rPr lang="en-US" sz="900">
                <a:latin typeface="Open Sans"/>
                <a:ea typeface="Open Sans"/>
                <a:cs typeface="Open Sans"/>
                <a:sym typeface="Open Sans"/>
              </a:rPr>
              <a:t>	  	       </a:t>
            </a:r>
            <a:r>
              <a:rPr lang="en-US" sz="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→ not passed → dead </a:t>
            </a:r>
            <a:endParaRPr sz="9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9" name="Google Shape;12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/>
          <p:nvPr/>
        </p:nvSpPr>
        <p:spPr>
          <a:xfrm>
            <a:off x="487350" y="188400"/>
            <a:ext cx="8169300" cy="7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2026 Resolution Process Overview</a:t>
            </a:r>
            <a:endParaRPr sz="3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2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0"/>
          <p:cNvSpPr txBox="1"/>
          <p:nvPr/>
        </p:nvSpPr>
        <p:spPr>
          <a:xfrm>
            <a:off x="487350" y="190200"/>
            <a:ext cx="8169300" cy="7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a Resolution Becomes Policy</a:t>
            </a:r>
            <a:endParaRPr sz="3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1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 txBox="1">
            <a:spLocks noGrp="1"/>
          </p:cNvSpPr>
          <p:nvPr>
            <p:ph type="title" idx="4294967295"/>
          </p:nvPr>
        </p:nvSpPr>
        <p:spPr>
          <a:xfrm>
            <a:off x="40000" y="0"/>
            <a:ext cx="84867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ts val="2000"/>
              <a:buFont typeface="Montserrat"/>
              <a:buNone/>
            </a:pPr>
            <a:r>
              <a:rPr lang="en-US" sz="20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How does a resolution become CAFP policy?  </a:t>
            </a:r>
            <a:endParaRPr sz="20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1"/>
          <p:cNvSpPr/>
          <p:nvPr/>
        </p:nvSpPr>
        <p:spPr>
          <a:xfrm>
            <a:off x="227569" y="718934"/>
            <a:ext cx="5077967" cy="690603"/>
          </a:xfrm>
          <a:prstGeom prst="roundRect">
            <a:avLst>
              <a:gd name="adj" fmla="val 10000"/>
            </a:avLst>
          </a:prstGeom>
          <a:solidFill>
            <a:srgbClr val="4372C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1"/>
          <p:cNvSpPr txBox="1"/>
          <p:nvPr/>
        </p:nvSpPr>
        <p:spPr>
          <a:xfrm>
            <a:off x="247796" y="739161"/>
            <a:ext cx="4251952" cy="6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Members submit r</a:t>
            </a: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esolutions online</a:t>
            </a:r>
            <a:r>
              <a:rPr lang="en-US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;</a:t>
            </a: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staff prepare </a:t>
            </a:r>
            <a:r>
              <a:rPr lang="en-US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notes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1"/>
          <p:cNvSpPr/>
          <p:nvPr/>
        </p:nvSpPr>
        <p:spPr>
          <a:xfrm>
            <a:off x="606767" y="1505454"/>
            <a:ext cx="5077967" cy="690603"/>
          </a:xfrm>
          <a:prstGeom prst="roundRect">
            <a:avLst>
              <a:gd name="adj" fmla="val 10000"/>
            </a:avLst>
          </a:prstGeom>
          <a:solidFill>
            <a:srgbClr val="4372C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1"/>
          <p:cNvSpPr txBox="1"/>
          <p:nvPr/>
        </p:nvSpPr>
        <p:spPr>
          <a:xfrm>
            <a:off x="626994" y="1525681"/>
            <a:ext cx="4209422" cy="6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Committees review resolutions and make recommendations to </a:t>
            </a:r>
            <a:r>
              <a:rPr lang="en-US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AMAM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985966" y="2291974"/>
            <a:ext cx="5077967" cy="690603"/>
          </a:xfrm>
          <a:prstGeom prst="roundRect">
            <a:avLst>
              <a:gd name="adj" fmla="val 10000"/>
            </a:avLst>
          </a:prstGeom>
          <a:solidFill>
            <a:srgbClr val="4372C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1"/>
          <p:cNvSpPr txBox="1"/>
          <p:nvPr/>
        </p:nvSpPr>
        <p:spPr>
          <a:xfrm>
            <a:off x="1006193" y="2312201"/>
            <a:ext cx="4209422" cy="6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Committee </a:t>
            </a:r>
            <a:r>
              <a:rPr lang="en-US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ecommendations are added to a consent calendar, </a:t>
            </a:r>
            <a:r>
              <a:rPr lang="en-US" sz="1300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however, </a:t>
            </a:r>
            <a:r>
              <a:rPr lang="en-US" sz="1300" i="0" u="none" strike="noStrike" cap="none">
                <a:solidFill>
                  <a:srgbClr val="FFFF00"/>
                </a:solidFill>
                <a:latin typeface="Montserrat"/>
                <a:ea typeface="Montserrat"/>
                <a:cs typeface="Montserrat"/>
                <a:sym typeface="Montserrat"/>
              </a:rPr>
              <a:t>AMAM delegates can extract items for testimony</a:t>
            </a:r>
            <a:endParaRPr>
              <a:solidFill>
                <a:srgbClr val="FFF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1"/>
          <p:cNvSpPr/>
          <p:nvPr/>
        </p:nvSpPr>
        <p:spPr>
          <a:xfrm>
            <a:off x="1365165" y="3078494"/>
            <a:ext cx="5077967" cy="690603"/>
          </a:xfrm>
          <a:prstGeom prst="roundRect">
            <a:avLst>
              <a:gd name="adj" fmla="val 10000"/>
            </a:avLst>
          </a:prstGeom>
          <a:solidFill>
            <a:srgbClr val="4372C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1"/>
          <p:cNvSpPr txBox="1"/>
          <p:nvPr/>
        </p:nvSpPr>
        <p:spPr>
          <a:xfrm>
            <a:off x="1385392" y="3098721"/>
            <a:ext cx="4209422" cy="6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Items that aren’t extracted go to the Board with committee recommendations (no verba</a:t>
            </a:r>
            <a:r>
              <a:rPr lang="en-US" sz="1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 or </a:t>
            </a:r>
            <a:r>
              <a:rPr lang="en-US" sz="1300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-US" sz="1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ritten testimony accepted)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1"/>
          <p:cNvSpPr/>
          <p:nvPr/>
        </p:nvSpPr>
        <p:spPr>
          <a:xfrm>
            <a:off x="1744364" y="3865014"/>
            <a:ext cx="5077967" cy="690603"/>
          </a:xfrm>
          <a:prstGeom prst="roundRect">
            <a:avLst>
              <a:gd name="adj" fmla="val 10000"/>
            </a:avLst>
          </a:prstGeom>
          <a:solidFill>
            <a:srgbClr val="4372C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1"/>
          <p:cNvSpPr txBox="1"/>
          <p:nvPr/>
        </p:nvSpPr>
        <p:spPr>
          <a:xfrm>
            <a:off x="1764591" y="3885241"/>
            <a:ext cx="4209422" cy="65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Board determines action on each resolution and may submit some for national action at AAFP as appropriate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1"/>
          <p:cNvSpPr/>
          <p:nvPr/>
        </p:nvSpPr>
        <p:spPr>
          <a:xfrm>
            <a:off x="4856644" y="1223457"/>
            <a:ext cx="448892" cy="448892"/>
          </a:xfrm>
          <a:prstGeom prst="downArrow">
            <a:avLst>
              <a:gd name="adj1" fmla="val 55000"/>
              <a:gd name="adj2" fmla="val 45000"/>
            </a:avLst>
          </a:prstGeom>
          <a:solidFill>
            <a:srgbClr val="CCD3EA">
              <a:alpha val="89803"/>
            </a:srgbClr>
          </a:solidFill>
          <a:ln w="12700" cap="flat" cmpd="sng">
            <a:solidFill>
              <a:srgbClr val="CCD3EA">
                <a:alpha val="8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1"/>
          <p:cNvSpPr txBox="1"/>
          <p:nvPr/>
        </p:nvSpPr>
        <p:spPr>
          <a:xfrm>
            <a:off x="4957645" y="1223457"/>
            <a:ext cx="246890" cy="33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1"/>
          <p:cNvSpPr/>
          <p:nvPr/>
        </p:nvSpPr>
        <p:spPr>
          <a:xfrm>
            <a:off x="5235843" y="2009978"/>
            <a:ext cx="448892" cy="448892"/>
          </a:xfrm>
          <a:prstGeom prst="downArrow">
            <a:avLst>
              <a:gd name="adj1" fmla="val 55000"/>
              <a:gd name="adj2" fmla="val 45000"/>
            </a:avLst>
          </a:prstGeom>
          <a:solidFill>
            <a:srgbClr val="CCD3EA">
              <a:alpha val="89803"/>
            </a:srgbClr>
          </a:solidFill>
          <a:ln w="12700" cap="flat" cmpd="sng">
            <a:solidFill>
              <a:srgbClr val="CCD3EA">
                <a:alpha val="8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5336844" y="2009978"/>
            <a:ext cx="246890" cy="33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1"/>
          <p:cNvSpPr/>
          <p:nvPr/>
        </p:nvSpPr>
        <p:spPr>
          <a:xfrm>
            <a:off x="5615042" y="2784988"/>
            <a:ext cx="448892" cy="448892"/>
          </a:xfrm>
          <a:prstGeom prst="downArrow">
            <a:avLst>
              <a:gd name="adj1" fmla="val 55000"/>
              <a:gd name="adj2" fmla="val 45000"/>
            </a:avLst>
          </a:prstGeom>
          <a:solidFill>
            <a:srgbClr val="CCD3EA">
              <a:alpha val="89803"/>
            </a:srgbClr>
          </a:solidFill>
          <a:ln w="12700" cap="flat" cmpd="sng">
            <a:solidFill>
              <a:srgbClr val="CCD3EA">
                <a:alpha val="8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1"/>
          <p:cNvSpPr txBox="1"/>
          <p:nvPr/>
        </p:nvSpPr>
        <p:spPr>
          <a:xfrm>
            <a:off x="5716043" y="2784988"/>
            <a:ext cx="246890" cy="33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5994241" y="3579181"/>
            <a:ext cx="448892" cy="448892"/>
          </a:xfrm>
          <a:prstGeom prst="downArrow">
            <a:avLst>
              <a:gd name="adj1" fmla="val 55000"/>
              <a:gd name="adj2" fmla="val 45000"/>
            </a:avLst>
          </a:prstGeom>
          <a:solidFill>
            <a:srgbClr val="CCD3EA">
              <a:alpha val="89803"/>
            </a:srgbClr>
          </a:solidFill>
          <a:ln w="12700" cap="flat" cmpd="sng">
            <a:solidFill>
              <a:srgbClr val="CCD3EA">
                <a:alpha val="8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1"/>
          <p:cNvSpPr txBox="1"/>
          <p:nvPr/>
        </p:nvSpPr>
        <p:spPr>
          <a:xfrm>
            <a:off x="6095242" y="3579181"/>
            <a:ext cx="246890" cy="33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1"/>
          <p:cNvSpPr/>
          <p:nvPr/>
        </p:nvSpPr>
        <p:spPr>
          <a:xfrm>
            <a:off x="6198150" y="453300"/>
            <a:ext cx="2891700" cy="3071700"/>
          </a:xfrm>
          <a:prstGeom prst="wedgeRectCallout">
            <a:avLst>
              <a:gd name="adj1" fmla="val -64722"/>
              <a:gd name="adj2" fmla="val 19884"/>
            </a:avLst>
          </a:prstGeom>
          <a:solidFill>
            <a:srgbClr val="E6913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Consent calendar </a:t>
            </a:r>
            <a:r>
              <a:rPr lang="en-US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items are general consensus on the policy direction and don’t require much discussion - usually approved in 1 motion.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Delegates are the only ones who can EXTRACT resolutions from the consent calendar at AMAM. Any CAFP member may provide written or verbal testimony throughout the AMAM weekend.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It’s important that your Delegates know if your chapter wants to provide verbal testimony for any given resolution, so they can extract it from the consent calendar for discussion.</a:t>
            </a:r>
            <a:endParaRPr sz="1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1"/>
          <p:cNvSpPr/>
          <p:nvPr/>
        </p:nvSpPr>
        <p:spPr>
          <a:xfrm>
            <a:off x="303850" y="2196875"/>
            <a:ext cx="5355900" cy="8808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2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2"/>
          <p:cNvSpPr txBox="1">
            <a:spLocks noGrp="1"/>
          </p:cNvSpPr>
          <p:nvPr>
            <p:ph type="title" idx="4294967295"/>
          </p:nvPr>
        </p:nvSpPr>
        <p:spPr>
          <a:xfrm>
            <a:off x="419425" y="234500"/>
            <a:ext cx="84867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ts val="2000"/>
              <a:buFont typeface="Montserrat"/>
              <a:buNone/>
            </a:pPr>
            <a:r>
              <a:rPr lang="en-US" sz="30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Board Determined Resolution Outcomes</a:t>
            </a:r>
            <a:endParaRPr sz="30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247796" y="739161"/>
            <a:ext cx="42519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Members submit r</a:t>
            </a: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esolutions online</a:t>
            </a:r>
            <a:r>
              <a:rPr lang="en-US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;</a:t>
            </a: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staff prepare </a:t>
            </a:r>
            <a:r>
              <a:rPr lang="en-US" sz="1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notes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2"/>
          <p:cNvSpPr txBox="1"/>
          <p:nvPr/>
        </p:nvSpPr>
        <p:spPr>
          <a:xfrm>
            <a:off x="1385392" y="3098721"/>
            <a:ext cx="42093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Items that aren’t extracted go to the Board with committee recommendations and written testimony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p22"/>
          <p:cNvSpPr txBox="1"/>
          <p:nvPr/>
        </p:nvSpPr>
        <p:spPr>
          <a:xfrm>
            <a:off x="1764591" y="3885241"/>
            <a:ext cx="42093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525" tIns="49525" rIns="49525" bIns="495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alibri"/>
              <a:buNone/>
            </a:pPr>
            <a:r>
              <a:rPr lang="en-US" sz="13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Board determines action on each resolution and may submit some for national action at AAFP as appropriate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22"/>
          <p:cNvSpPr txBox="1">
            <a:spLocks noGrp="1"/>
          </p:cNvSpPr>
          <p:nvPr>
            <p:ph type="body" idx="4294967295"/>
          </p:nvPr>
        </p:nvSpPr>
        <p:spPr>
          <a:xfrm>
            <a:off x="472375" y="1121950"/>
            <a:ext cx="47712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Montserrat"/>
              <a:buAutoNum type="arabicPeriod"/>
            </a:pPr>
            <a:r>
              <a:rPr lang="en-US" sz="1800" b="1">
                <a:latin typeface="Montserrat"/>
                <a:ea typeface="Montserrat"/>
                <a:cs typeface="Montserrat"/>
                <a:sym typeface="Montserrat"/>
              </a:rPr>
              <a:t>Adopt</a:t>
            </a:r>
            <a:endParaRPr sz="18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AutoNum type="arabicPeriod"/>
            </a:pPr>
            <a:r>
              <a:rPr lang="en-US" sz="1800" b="1">
                <a:latin typeface="Montserrat"/>
                <a:ea typeface="Montserrat"/>
                <a:cs typeface="Montserrat"/>
                <a:sym typeface="Montserrat"/>
              </a:rPr>
              <a:t>Adopt and amend</a:t>
            </a:r>
            <a:endParaRPr sz="18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AutoNum type="arabicPeriod"/>
            </a:pPr>
            <a:r>
              <a:rPr lang="en-US" sz="1800" b="1">
                <a:latin typeface="Montserrat"/>
                <a:ea typeface="Montserrat"/>
                <a:cs typeface="Montserrat"/>
                <a:sym typeface="Montserrat"/>
              </a:rPr>
              <a:t>Refer to committee</a:t>
            </a:r>
            <a:endParaRPr sz="18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AutoNum type="arabicPeriod"/>
            </a:pPr>
            <a:r>
              <a:rPr lang="en-US" sz="1800" b="1">
                <a:latin typeface="Montserrat"/>
                <a:ea typeface="Montserrat"/>
                <a:cs typeface="Montserrat"/>
                <a:sym typeface="Montserrat"/>
              </a:rPr>
              <a:t>Not adopt</a:t>
            </a:r>
            <a:endParaRPr sz="1800" b="1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AutoNum type="arabicPeriod"/>
            </a:pPr>
            <a:r>
              <a:rPr lang="en-US" sz="1800" b="1">
                <a:latin typeface="Montserrat"/>
                <a:ea typeface="Montserrat"/>
                <a:cs typeface="Montserrat"/>
                <a:sym typeface="Montserrat"/>
              </a:rPr>
              <a:t>Refer for national action</a:t>
            </a:r>
            <a:endParaRPr sz="18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SzPts val="770"/>
              <a:buNone/>
            </a:pPr>
            <a:endParaRPr sz="147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3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3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2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8" name="Google Shape;18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3"/>
          <p:cNvSpPr txBox="1"/>
          <p:nvPr/>
        </p:nvSpPr>
        <p:spPr>
          <a:xfrm>
            <a:off x="1219025" y="1890825"/>
            <a:ext cx="6204900" cy="212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Committee provides AMAM and Board with expertise for informed decision making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Extractions with verbal or written testimony allow delegates to express disagreement or add information to committee recommendations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Consent Calendar is AMAM body’s recommendation to the Board of Directors.</a:t>
            </a:r>
            <a:endParaRPr sz="18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3"/>
          <p:cNvSpPr/>
          <p:nvPr/>
        </p:nvSpPr>
        <p:spPr>
          <a:xfrm>
            <a:off x="7225200" y="3608800"/>
            <a:ext cx="927000" cy="456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3"/>
          <p:cNvSpPr txBox="1"/>
          <p:nvPr/>
        </p:nvSpPr>
        <p:spPr>
          <a:xfrm>
            <a:off x="487350" y="190200"/>
            <a:ext cx="8169300" cy="7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a Resolution Becomes Policy</a:t>
            </a:r>
            <a:endParaRPr sz="34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4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4"/>
          <p:cNvSpPr txBox="1">
            <a:spLocks noGrp="1"/>
          </p:cNvSpPr>
          <p:nvPr>
            <p:ph type="title"/>
          </p:nvPr>
        </p:nvSpPr>
        <p:spPr>
          <a:xfrm>
            <a:off x="307426" y="231275"/>
            <a:ext cx="8836500" cy="99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How to Find CAFP and AAFP Policy</a:t>
            </a:r>
            <a:endParaRPr sz="2900" b="1" dirty="0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24"/>
          <p:cNvSpPr txBox="1">
            <a:spLocks noGrp="1"/>
          </p:cNvSpPr>
          <p:nvPr>
            <p:ph type="body" idx="1"/>
          </p:nvPr>
        </p:nvSpPr>
        <p:spPr>
          <a:xfrm>
            <a:off x="1784770" y="974775"/>
            <a:ext cx="1266600" cy="61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CAFP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4"/>
          <p:cNvSpPr txBox="1">
            <a:spLocks noGrp="1"/>
          </p:cNvSpPr>
          <p:nvPr>
            <p:ph type="body" idx="2"/>
          </p:nvPr>
        </p:nvSpPr>
        <p:spPr>
          <a:xfrm>
            <a:off x="620792" y="1592781"/>
            <a:ext cx="3868200" cy="27633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1462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familydocs.org/policy</a:t>
            </a:r>
            <a:endParaRPr sz="1227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0128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ct val="149369"/>
              <a:buFont typeface="Montserrat"/>
              <a:buChar char="•"/>
            </a:pPr>
            <a:r>
              <a:rPr lang="en-US" sz="1653" dirty="0">
                <a:latin typeface="Montserrat"/>
                <a:ea typeface="Montserrat"/>
                <a:cs typeface="Montserrat"/>
                <a:sym typeface="Montserrat"/>
              </a:rPr>
              <a:t>Under “Current Policy” click “Download” to download our current Policy Compendium PDF</a:t>
            </a:r>
            <a:endParaRPr sz="1653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1653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0128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ct val="149369"/>
              <a:buFont typeface="Montserrat"/>
              <a:buChar char="•"/>
            </a:pPr>
            <a:r>
              <a:rPr lang="en-US" sz="1653" dirty="0">
                <a:latin typeface="Montserrat"/>
                <a:ea typeface="Montserrat"/>
                <a:cs typeface="Montserrat"/>
                <a:sym typeface="Montserrat"/>
              </a:rPr>
              <a:t>Policies are organized by topic so you can click on the applicable topic or search the document for relevant policy</a:t>
            </a:r>
            <a:endParaRPr sz="1653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1427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SzPct val="59719"/>
              <a:buNone/>
            </a:pPr>
            <a:endParaRPr sz="1427" dirty="0"/>
          </a:p>
        </p:txBody>
      </p:sp>
      <p:sp>
        <p:nvSpPr>
          <p:cNvPr id="200" name="Google Shape;200;p24"/>
          <p:cNvSpPr txBox="1">
            <a:spLocks noGrp="1"/>
          </p:cNvSpPr>
          <p:nvPr>
            <p:ph type="body" idx="3"/>
          </p:nvPr>
        </p:nvSpPr>
        <p:spPr>
          <a:xfrm>
            <a:off x="5762641" y="933550"/>
            <a:ext cx="977400" cy="61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AAFP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4"/>
          <p:cNvSpPr txBox="1">
            <a:spLocks noGrp="1"/>
          </p:cNvSpPr>
          <p:nvPr>
            <p:ph type="body" idx="4"/>
          </p:nvPr>
        </p:nvSpPr>
        <p:spPr>
          <a:xfrm>
            <a:off x="4701346" y="1592650"/>
            <a:ext cx="3698100" cy="27633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1227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</a:rPr>
              <a:t>https://www.aafp.org/about/policies</a:t>
            </a:r>
            <a:endParaRPr sz="1227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1427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SzPts val="852"/>
              <a:buNone/>
            </a:pPr>
            <a:endParaRPr sz="1427" dirty="0"/>
          </a:p>
          <a:p>
            <a:pPr marL="0" lvl="0" indent="0" algn="l" rtl="0">
              <a:lnSpc>
                <a:spcPct val="70000"/>
              </a:lnSpc>
              <a:spcBef>
                <a:spcPts val="750"/>
              </a:spcBef>
              <a:spcAft>
                <a:spcPts val="0"/>
              </a:spcAft>
              <a:buSzPts val="852"/>
              <a:buNone/>
            </a:pPr>
            <a:endParaRPr sz="1427" dirty="0"/>
          </a:p>
        </p:txBody>
      </p:sp>
      <p:pic>
        <p:nvPicPr>
          <p:cNvPr id="202" name="Google Shape;202;p24" title="Screenshot 2025-10-16 161352.png"/>
          <p:cNvPicPr preferRelativeResize="0"/>
          <p:nvPr/>
        </p:nvPicPr>
        <p:blipFill rotWithShape="1">
          <a:blip r:embed="rId5">
            <a:alphaModFix/>
          </a:blip>
          <a:srcRect b="14697"/>
          <a:stretch/>
        </p:blipFill>
        <p:spPr>
          <a:xfrm>
            <a:off x="4761625" y="2001982"/>
            <a:ext cx="3231125" cy="2237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5"/>
          <p:cNvSpPr txBox="1"/>
          <p:nvPr/>
        </p:nvSpPr>
        <p:spPr>
          <a:xfrm>
            <a:off x="1880500" y="1694575"/>
            <a:ext cx="5287800" cy="15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</a:pP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HOW TO WRITE </a:t>
            </a:r>
            <a:endParaRPr sz="4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</a:pP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STRONG RESOLUTION</a:t>
            </a:r>
            <a:endParaRPr sz="4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25"/>
          <p:cNvSpPr txBox="1"/>
          <p:nvPr/>
        </p:nvSpPr>
        <p:spPr>
          <a:xfrm>
            <a:off x="1928100" y="3301675"/>
            <a:ext cx="52878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6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6"/>
          <p:cNvSpPr txBox="1">
            <a:spLocks noGrp="1"/>
          </p:cNvSpPr>
          <p:nvPr>
            <p:ph type="title" idx="4294967295"/>
          </p:nvPr>
        </p:nvSpPr>
        <p:spPr>
          <a:xfrm>
            <a:off x="349325" y="1170913"/>
            <a:ext cx="4817400" cy="24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ts val="1800"/>
              <a:buFont typeface="Montserrat"/>
              <a:buNone/>
            </a:pPr>
            <a:br>
              <a:rPr lang="en-US" sz="15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✅ </a:t>
            </a:r>
            <a:r>
              <a:rPr lang="en-US" sz="1500" b="1" dirty="0">
                <a:latin typeface="Montserrat"/>
                <a:ea typeface="Montserrat"/>
                <a:cs typeface="Montserrat"/>
                <a:sym typeface="Montserrat"/>
              </a:rPr>
              <a:t>Purpose</a:t>
            </a:r>
            <a:endParaRPr sz="15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Montserrat"/>
              <a:buChar char="●"/>
            </a:pP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Guide and develop CAFP policy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●"/>
            </a:pP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Not direct strategic priorities, activities or operations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📜 </a:t>
            </a:r>
            <a:r>
              <a:rPr lang="en-US" sz="1500" b="1" dirty="0">
                <a:latin typeface="Montserrat"/>
                <a:ea typeface="Montserrat"/>
                <a:cs typeface="Montserrat"/>
                <a:sym typeface="Montserrat"/>
              </a:rPr>
              <a:t>Policy Alignment</a:t>
            </a:r>
            <a:endParaRPr sz="15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Montserrat"/>
              <a:buChar char="●"/>
            </a:pP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Should not be covered by existing </a:t>
            </a:r>
            <a:r>
              <a:rPr lang="en-US" sz="15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CAFP</a:t>
            </a: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lang="en-US" sz="15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AAFP</a:t>
            </a: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 policy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990"/>
              <a:buNone/>
            </a:pPr>
            <a:endParaRPr sz="1500" dirty="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6"/>
          <p:cNvSpPr txBox="1"/>
          <p:nvPr/>
        </p:nvSpPr>
        <p:spPr>
          <a:xfrm>
            <a:off x="286250" y="157270"/>
            <a:ext cx="77385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3022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General Principles for Resolutions</a:t>
            </a:r>
            <a:endParaRPr sz="1800" dirty="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" name="Google Shape;217;p26" title="54423037719_6d3d9eddd8_b.jpg"/>
          <p:cNvPicPr preferRelativeResize="0"/>
          <p:nvPr/>
        </p:nvPicPr>
        <p:blipFill rotWithShape="1">
          <a:blip r:embed="rId6">
            <a:alphaModFix/>
          </a:blip>
          <a:srcRect b="10152"/>
          <a:stretch/>
        </p:blipFill>
        <p:spPr>
          <a:xfrm>
            <a:off x="5080351" y="1248800"/>
            <a:ext cx="3811149" cy="2283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7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7"/>
          <p:cNvSpPr txBox="1">
            <a:spLocks noGrp="1"/>
          </p:cNvSpPr>
          <p:nvPr>
            <p:ph type="title" idx="4294967295"/>
          </p:nvPr>
        </p:nvSpPr>
        <p:spPr>
          <a:xfrm>
            <a:off x="657300" y="1650700"/>
            <a:ext cx="7466100" cy="24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78260"/>
              <a:buFont typeface="Montserrat"/>
              <a:buNone/>
            </a:pPr>
            <a:endParaRPr sz="2555" b="1" dirty="0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69230"/>
              <a:buFont typeface="Montserrat"/>
              <a:buNone/>
            </a:pPr>
            <a:r>
              <a:rPr lang="en-US" sz="2888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General Principles for Resolutions </a:t>
            </a:r>
            <a:r>
              <a:rPr lang="en-US" sz="2000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(continued)</a:t>
            </a:r>
            <a:endParaRPr sz="2000" b="1" dirty="0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139535"/>
              <a:buFont typeface="Montserrat"/>
              <a:buNone/>
            </a:pPr>
            <a:endParaRPr sz="1433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307"/>
              <a:buFont typeface="Arial"/>
              <a:buNone/>
            </a:pPr>
            <a:r>
              <a:rPr lang="en-US" sz="1988" dirty="0">
                <a:latin typeface="Montserrat"/>
                <a:ea typeface="Montserrat"/>
                <a:cs typeface="Montserrat"/>
                <a:sym typeface="Montserrat"/>
              </a:rPr>
              <a:t>🚫 </a:t>
            </a:r>
            <a:r>
              <a:rPr lang="en-US" sz="1988" b="1" dirty="0">
                <a:latin typeface="Montserrat"/>
                <a:ea typeface="Montserrat"/>
                <a:cs typeface="Montserrat"/>
                <a:sym typeface="Montserrat"/>
              </a:rPr>
              <a:t>No Specific References</a:t>
            </a:r>
            <a:endParaRPr sz="1988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26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Montserrat"/>
              <a:buChar char="●"/>
            </a:pPr>
            <a:r>
              <a:rPr lang="en-US" sz="1988" dirty="0">
                <a:latin typeface="Montserrat"/>
                <a:ea typeface="Montserrat"/>
                <a:cs typeface="Montserrat"/>
                <a:sym typeface="Montserrat"/>
              </a:rPr>
              <a:t>Avoid naming legislation, programs, products, or services</a:t>
            </a:r>
            <a:endParaRPr sz="1988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26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●"/>
            </a:pPr>
            <a:r>
              <a:rPr lang="en-US" sz="1988" dirty="0">
                <a:latin typeface="Montserrat"/>
                <a:ea typeface="Montserrat"/>
                <a:cs typeface="Montserrat"/>
                <a:sym typeface="Montserrat"/>
              </a:rPr>
              <a:t>Focus on underlying issues for long-term applicability</a:t>
            </a:r>
            <a:endParaRPr sz="1988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307"/>
              <a:buFont typeface="Arial"/>
              <a:buNone/>
            </a:pPr>
            <a:r>
              <a:rPr lang="en-US" sz="1988" dirty="0">
                <a:latin typeface="Montserrat"/>
                <a:ea typeface="Montserrat"/>
                <a:cs typeface="Montserrat"/>
                <a:sym typeface="Montserrat"/>
              </a:rPr>
              <a:t>🎯 </a:t>
            </a:r>
            <a:r>
              <a:rPr lang="en-US" sz="1988" b="1" dirty="0">
                <a:latin typeface="Montserrat"/>
                <a:ea typeface="Montserrat"/>
                <a:cs typeface="Montserrat"/>
                <a:sym typeface="Montserrat"/>
              </a:rPr>
              <a:t>Scope &amp; Authority</a:t>
            </a:r>
            <a:endParaRPr sz="1988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26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Montserrat"/>
              <a:buChar char="●"/>
            </a:pPr>
            <a:r>
              <a:rPr lang="en-US" sz="1988" dirty="0">
                <a:latin typeface="Montserrat"/>
                <a:ea typeface="Montserrat"/>
                <a:cs typeface="Montserrat"/>
                <a:sym typeface="Montserrat"/>
              </a:rPr>
              <a:t>Must fall within CAFP’s scope and authority</a:t>
            </a:r>
            <a:endParaRPr sz="1988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55307"/>
              <a:buFont typeface="Arial"/>
              <a:buNone/>
            </a:pPr>
            <a:r>
              <a:rPr lang="en-US" sz="1988" dirty="0">
                <a:latin typeface="Montserrat"/>
                <a:ea typeface="Montserrat"/>
                <a:cs typeface="Montserrat"/>
                <a:sym typeface="Montserrat"/>
              </a:rPr>
              <a:t>📌 </a:t>
            </a:r>
            <a:r>
              <a:rPr lang="en-US" sz="1988" b="1" dirty="0">
                <a:latin typeface="Montserrat"/>
                <a:ea typeface="Montserrat"/>
                <a:cs typeface="Montserrat"/>
                <a:sym typeface="Montserrat"/>
              </a:rPr>
              <a:t>Strategic Fit</a:t>
            </a:r>
            <a:endParaRPr sz="1988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0558"/>
              <a:buFont typeface="Montserrat"/>
              <a:buChar char="●"/>
            </a:pPr>
            <a:r>
              <a:rPr lang="en-US" sz="1988" dirty="0">
                <a:latin typeface="Montserrat"/>
                <a:ea typeface="Montserrat"/>
                <a:cs typeface="Montserrat"/>
                <a:sym typeface="Montserrat"/>
              </a:rPr>
              <a:t>Relevant to CAFP’s </a:t>
            </a:r>
            <a:r>
              <a:rPr lang="en-US" sz="1988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current strategic goals</a:t>
            </a:r>
            <a:endParaRPr sz="1988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558"/>
              <a:buFont typeface="Montserrat"/>
              <a:buChar char="●"/>
            </a:pPr>
            <a:r>
              <a:rPr lang="en-US" sz="1988" dirty="0">
                <a:latin typeface="Montserrat"/>
                <a:ea typeface="Montserrat"/>
                <a:cs typeface="Montserrat"/>
                <a:sym typeface="Montserrat"/>
              </a:rPr>
              <a:t>Should not require outsized resources beyond those goals</a:t>
            </a: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000" dirty="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8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8"/>
          <p:cNvSpPr txBox="1">
            <a:spLocks noGrp="1"/>
          </p:cNvSpPr>
          <p:nvPr>
            <p:ph type="title" idx="4294967295"/>
          </p:nvPr>
        </p:nvSpPr>
        <p:spPr>
          <a:xfrm>
            <a:off x="294775" y="127575"/>
            <a:ext cx="8486700" cy="7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ts val="2000"/>
              <a:buFont typeface="Montserrat"/>
              <a:buNone/>
            </a:pPr>
            <a:r>
              <a:rPr lang="en-US" sz="3000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How to Write a Resolution</a:t>
            </a:r>
            <a:endParaRPr sz="3000" b="1" dirty="0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28"/>
          <p:cNvSpPr txBox="1">
            <a:spLocks noGrp="1"/>
          </p:cNvSpPr>
          <p:nvPr>
            <p:ph type="body" idx="4294967295"/>
          </p:nvPr>
        </p:nvSpPr>
        <p:spPr>
          <a:xfrm>
            <a:off x="222767" y="918981"/>
            <a:ext cx="38682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50000"/>
              </a:lnSpc>
              <a:spcBef>
                <a:spcPts val="750"/>
              </a:spcBef>
              <a:spcAft>
                <a:spcPts val="0"/>
              </a:spcAft>
              <a:buSzPts val="213"/>
              <a:buNone/>
            </a:pPr>
            <a:r>
              <a:rPr lang="en-US" sz="1512" dirty="0">
                <a:latin typeface="Montserrat"/>
                <a:ea typeface="Montserrat"/>
                <a:cs typeface="Montserrat"/>
                <a:sym typeface="Montserrat"/>
              </a:rPr>
              <a:t>💡 </a:t>
            </a:r>
            <a:r>
              <a:rPr lang="en-US" sz="1512" b="1" dirty="0">
                <a:latin typeface="Montserrat"/>
                <a:ea typeface="Montserrat"/>
                <a:cs typeface="Montserrat"/>
                <a:sym typeface="Montserrat"/>
              </a:rPr>
              <a:t>Get Inspired</a:t>
            </a:r>
            <a:endParaRPr sz="1512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8293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13"/>
              <a:buFont typeface="Montserrat"/>
              <a:buChar char="○"/>
            </a:pPr>
            <a:r>
              <a:rPr lang="en-US" sz="1412" dirty="0">
                <a:latin typeface="Montserrat"/>
                <a:ea typeface="Montserrat"/>
                <a:cs typeface="Montserrat"/>
                <a:sym typeface="Montserrat"/>
              </a:rPr>
              <a:t>What makes you mad?</a:t>
            </a:r>
            <a:endParaRPr sz="1412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829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13"/>
              <a:buFont typeface="Montserrat"/>
              <a:buChar char="○"/>
            </a:pPr>
            <a:r>
              <a:rPr lang="en-US" sz="1412" dirty="0">
                <a:latin typeface="Montserrat"/>
                <a:ea typeface="Montserrat"/>
                <a:cs typeface="Montserrat"/>
                <a:sym typeface="Montserrat"/>
              </a:rPr>
              <a:t>What do think all FM docs should care about?</a:t>
            </a:r>
            <a:endParaRPr sz="1412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512" dirty="0">
                <a:latin typeface="Montserrat"/>
                <a:ea typeface="Montserrat"/>
                <a:cs typeface="Montserrat"/>
                <a:sym typeface="Montserrat"/>
              </a:rPr>
              <a:t>📖 </a:t>
            </a:r>
            <a:r>
              <a:rPr lang="en-US" sz="1512" b="1" dirty="0">
                <a:latin typeface="Montserrat"/>
                <a:ea typeface="Montserrat"/>
                <a:cs typeface="Montserrat"/>
                <a:sym typeface="Montserrat"/>
              </a:rPr>
              <a:t>Review Current Policy</a:t>
            </a:r>
            <a:endParaRPr sz="1512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8293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13"/>
              <a:buFont typeface="Montserrat"/>
              <a:buChar char="○"/>
            </a:pPr>
            <a:r>
              <a:rPr lang="en-US" sz="1412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 action="ppaction://hlinkfile"/>
              </a:rPr>
              <a:t>CAFP</a:t>
            </a:r>
            <a:r>
              <a:rPr lang="en-US" sz="1412" dirty="0">
                <a:latin typeface="Montserrat"/>
                <a:ea typeface="Montserrat"/>
                <a:cs typeface="Montserrat"/>
                <a:sym typeface="Montserrat"/>
              </a:rPr>
              <a:t> &amp; </a:t>
            </a:r>
            <a:r>
              <a:rPr lang="en-US" sz="1412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AAFP</a:t>
            </a:r>
            <a:r>
              <a:rPr lang="en-US" sz="1412" dirty="0">
                <a:latin typeface="Montserrat"/>
                <a:ea typeface="Montserrat"/>
                <a:cs typeface="Montserrat"/>
                <a:sym typeface="Montserrat"/>
              </a:rPr>
              <a:t> Policy Manuals</a:t>
            </a:r>
            <a:endParaRPr sz="1412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512" dirty="0">
                <a:latin typeface="Montserrat"/>
                <a:ea typeface="Montserrat"/>
                <a:cs typeface="Montserrat"/>
                <a:sym typeface="Montserrat"/>
              </a:rPr>
              <a:t>📑 </a:t>
            </a:r>
            <a:r>
              <a:rPr lang="en-US" sz="1512" b="1" dirty="0">
                <a:latin typeface="Montserrat"/>
                <a:ea typeface="Montserrat"/>
                <a:cs typeface="Montserrat"/>
                <a:sym typeface="Montserrat"/>
              </a:rPr>
              <a:t>Review Guidelines</a:t>
            </a:r>
            <a:endParaRPr sz="1512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8293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13"/>
              <a:buFont typeface="Montserrat"/>
              <a:buChar char="○"/>
            </a:pPr>
            <a:r>
              <a:rPr lang="en-US" sz="1412" dirty="0">
                <a:latin typeface="Montserrat"/>
                <a:ea typeface="Montserrat"/>
                <a:cs typeface="Montserrat"/>
                <a:sym typeface="Montserrat"/>
              </a:rPr>
              <a:t>CAFP submission </a:t>
            </a:r>
            <a:r>
              <a:rPr lang="en-US" sz="1412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rules</a:t>
            </a:r>
            <a:endParaRPr sz="1412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US" sz="1512" dirty="0">
                <a:latin typeface="Montserrat"/>
                <a:ea typeface="Montserrat"/>
                <a:cs typeface="Montserrat"/>
                <a:sym typeface="Montserrat"/>
              </a:rPr>
              <a:t>✍️ </a:t>
            </a:r>
            <a:r>
              <a:rPr lang="en-US" sz="1512" b="1" dirty="0">
                <a:latin typeface="Montserrat"/>
                <a:ea typeface="Montserrat"/>
                <a:cs typeface="Montserrat"/>
                <a:sym typeface="Montserrat"/>
              </a:rPr>
              <a:t>Start Writing</a:t>
            </a:r>
            <a:endParaRPr sz="1512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8293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413"/>
              <a:buFont typeface="Montserrat"/>
              <a:buChar char="○"/>
            </a:pPr>
            <a:r>
              <a:rPr lang="en-US" sz="1412" dirty="0">
                <a:latin typeface="Montserrat"/>
                <a:ea typeface="Montserrat"/>
                <a:cs typeface="Montserrat"/>
                <a:sym typeface="Montserrat"/>
              </a:rPr>
              <a:t>Begin </a:t>
            </a:r>
            <a:r>
              <a:rPr lang="en-US" sz="1412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drafting</a:t>
            </a:r>
            <a:r>
              <a:rPr lang="en-US" sz="1412" dirty="0">
                <a:latin typeface="Montserrat"/>
                <a:ea typeface="Montserrat"/>
                <a:cs typeface="Montserrat"/>
                <a:sym typeface="Montserrat"/>
              </a:rPr>
              <a:t> your resolution</a:t>
            </a:r>
            <a:endParaRPr sz="1412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SzPts val="213"/>
              <a:buNone/>
            </a:pPr>
            <a:endParaRPr sz="906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28"/>
          <p:cNvSpPr txBox="1">
            <a:spLocks noGrp="1"/>
          </p:cNvSpPr>
          <p:nvPr>
            <p:ph type="body" idx="4294967295"/>
          </p:nvPr>
        </p:nvSpPr>
        <p:spPr>
          <a:xfrm>
            <a:off x="4571992" y="918981"/>
            <a:ext cx="3868200" cy="276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🎯 </a:t>
            </a:r>
            <a:r>
              <a:rPr lang="en-US" sz="1500" b="1" dirty="0">
                <a:latin typeface="Montserrat"/>
                <a:ea typeface="Montserrat"/>
                <a:cs typeface="Montserrat"/>
                <a:sym typeface="Montserrat"/>
              </a:rPr>
              <a:t>Identify Your Ask</a:t>
            </a:r>
            <a:endParaRPr sz="15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Start with </a:t>
            </a: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RESOLVED</a:t>
            </a: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 clauses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📚 </a:t>
            </a:r>
            <a:r>
              <a:rPr lang="en-US" sz="1500" b="1" dirty="0">
                <a:latin typeface="Montserrat"/>
                <a:ea typeface="Montserrat"/>
                <a:cs typeface="Montserrat"/>
                <a:sym typeface="Montserrat"/>
              </a:rPr>
              <a:t>Compile the Evidence</a:t>
            </a:r>
            <a:endParaRPr sz="15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Use brief </a:t>
            </a: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WHEREAS</a:t>
            </a: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 clauses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Add relevant citatio</a:t>
            </a: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ns</a:t>
            </a:r>
            <a:endParaRPr sz="1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dirty="0">
                <a:latin typeface="Montserrat"/>
                <a:ea typeface="Montserrat"/>
                <a:cs typeface="Montserrat"/>
                <a:sym typeface="Montserrat"/>
              </a:rPr>
              <a:t>📬 </a:t>
            </a:r>
            <a:r>
              <a:rPr lang="en-US" sz="1500" b="1" dirty="0">
                <a:latin typeface="Montserrat"/>
                <a:ea typeface="Montserrat"/>
                <a:cs typeface="Montserrat"/>
                <a:sym typeface="Montserrat"/>
              </a:rPr>
              <a:t>Submit</a:t>
            </a:r>
            <a:endParaRPr sz="15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By </a:t>
            </a: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December 7, 2026 3:00 p.m.</a:t>
            </a:r>
            <a:endParaRPr sz="1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Questions? </a:t>
            </a: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cafp@familydocs.org</a:t>
            </a: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  (415) 345-8667</a:t>
            </a:r>
            <a:endParaRPr sz="2727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0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0"/>
          <p:cNvSpPr txBox="1">
            <a:spLocks noGrp="1"/>
          </p:cNvSpPr>
          <p:nvPr>
            <p:ph type="title" idx="4294967295"/>
          </p:nvPr>
        </p:nvSpPr>
        <p:spPr>
          <a:xfrm>
            <a:off x="328650" y="342479"/>
            <a:ext cx="8486700" cy="817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100000"/>
              <a:buFont typeface="Montserrat"/>
              <a:buNone/>
            </a:pP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3111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How Do You Write a Resolution? </a:t>
            </a:r>
            <a:endParaRPr sz="3111" b="1" dirty="0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64285"/>
              <a:buFont typeface="Montserrat"/>
              <a:buNone/>
            </a:pPr>
            <a:r>
              <a:rPr lang="en-US" sz="3111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“Whereas” Statements</a:t>
            </a: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0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000" dirty="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250;p31">
            <a:extLst>
              <a:ext uri="{FF2B5EF4-FFF2-40B4-BE49-F238E27FC236}">
                <a16:creationId xmlns:a16="http://schemas.microsoft.com/office/drawing/2014/main" id="{7071834A-1CF7-B88D-A25A-AD354791F50A}"/>
              </a:ext>
            </a:extLst>
          </p:cNvPr>
          <p:cNvSpPr txBox="1">
            <a:spLocks/>
          </p:cNvSpPr>
          <p:nvPr/>
        </p:nvSpPr>
        <p:spPr>
          <a:xfrm>
            <a:off x="566808" y="1026440"/>
            <a:ext cx="8010383" cy="3443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400" dirty="0">
                <a:latin typeface="Montserrat" panose="00000500000000000000" pitchFamily="2" charset="0"/>
              </a:rPr>
              <a:t>Explain the rationale for the resolution and identify a problem or need for action; 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Provide relevant research/data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Address its timeliness or urgency and its effects on member constituencies, CAFP, and/or the public at large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Indicate whether the proposed policy or action will alter current CAFP or AAFP policy.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Limit the number of “whereas” statements to the minimum required to provide reasonable support for the “resolved” clause(s).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Limit the use of adjectives or qualifying adverbs which are considered “editorial opinion.”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“Whereas” statements of resolutions do not carry forward once a resolution is adopted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9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9"/>
          <p:cNvSpPr txBox="1">
            <a:spLocks noGrp="1"/>
          </p:cNvSpPr>
          <p:nvPr>
            <p:ph type="title" idx="4294967295"/>
          </p:nvPr>
        </p:nvSpPr>
        <p:spPr>
          <a:xfrm>
            <a:off x="628649" y="88214"/>
            <a:ext cx="7689900" cy="755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90000"/>
              <a:buFont typeface="Montserrat"/>
              <a:buNone/>
            </a:pPr>
            <a:br>
              <a:rPr lang="en-US" sz="2222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222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2222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3000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How Do You Write a Resolution?</a:t>
            </a:r>
            <a:br>
              <a:rPr lang="en-US" sz="3000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3000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“Resolved” Statements</a:t>
            </a:r>
            <a:br>
              <a:rPr lang="en-US" sz="135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35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n-US" sz="135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350" dirty="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250;p31">
            <a:extLst>
              <a:ext uri="{FF2B5EF4-FFF2-40B4-BE49-F238E27FC236}">
                <a16:creationId xmlns:a16="http://schemas.microsoft.com/office/drawing/2014/main" id="{FA076493-E8EF-8BBC-2492-737C001FBA3A}"/>
              </a:ext>
            </a:extLst>
          </p:cNvPr>
          <p:cNvSpPr txBox="1">
            <a:spLocks/>
          </p:cNvSpPr>
          <p:nvPr/>
        </p:nvSpPr>
        <p:spPr>
          <a:xfrm>
            <a:off x="368491" y="1173707"/>
            <a:ext cx="8270542" cy="3173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 sz="1400" dirty="0">
                <a:latin typeface="Montserrat" panose="00000500000000000000" pitchFamily="2" charset="0"/>
              </a:rPr>
              <a:t>Each “resolved” clause must stand on its own as 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“Whereas” statements of resolutions do not carry forward </a:t>
            </a:r>
          </a:p>
          <a:p>
            <a:r>
              <a:rPr lang="en-US" sz="1400" dirty="0">
                <a:latin typeface="Montserrat" panose="00000500000000000000" pitchFamily="2" charset="0"/>
              </a:rPr>
              <a:t>Clauses should not refer to other “resolved” clauses or the “whereas” statement(s)</a:t>
            </a:r>
          </a:p>
          <a:p>
            <a:pPr lvl="0"/>
            <a:r>
              <a:rPr lang="en-US" sz="1400" dirty="0">
                <a:latin typeface="Montserrat" panose="00000500000000000000" pitchFamily="2" charset="0"/>
              </a:rPr>
              <a:t>Resolved clauses should not reference any specific legislation, program, service, or product.</a:t>
            </a:r>
          </a:p>
          <a:p>
            <a:pPr lvl="0"/>
            <a:r>
              <a:rPr lang="en-US" sz="1400" dirty="0">
                <a:latin typeface="Montserrat" panose="00000500000000000000" pitchFamily="2" charset="0"/>
              </a:rPr>
              <a:t>Call for only one action in each “resolved” clause. If there are two or three related actions being proposed, write a separate “resolved” clause for each. </a:t>
            </a:r>
          </a:p>
          <a:p>
            <a:pPr lvl="0"/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</a:rPr>
              <a:t>New!</a:t>
            </a:r>
            <a:r>
              <a:rPr lang="en-US" sz="1400" b="1" dirty="0">
                <a:latin typeface="Montserrat" panose="00000500000000000000" pitchFamily="2" charset="0"/>
              </a:rPr>
              <a:t> </a:t>
            </a:r>
            <a:r>
              <a:rPr lang="en-US" sz="1400" dirty="0">
                <a:latin typeface="Montserrat" panose="00000500000000000000" pitchFamily="2" charset="0"/>
              </a:rPr>
              <a:t>Resolutions are limited to three resolved statements each</a:t>
            </a:r>
          </a:p>
          <a:p>
            <a:r>
              <a:rPr lang="en-US" sz="1400" b="1" dirty="0">
                <a:solidFill>
                  <a:srgbClr val="FF0000"/>
                </a:solidFill>
                <a:latin typeface="Montserrat" panose="00000500000000000000" pitchFamily="2" charset="0"/>
              </a:rPr>
              <a:t>New! </a:t>
            </a:r>
            <a:r>
              <a:rPr lang="en-US" sz="1400" dirty="0">
                <a:latin typeface="Montserrat" panose="00000500000000000000" pitchFamily="2" charset="0"/>
              </a:rPr>
              <a:t>Do not include AAFP referrals in resolved statements. Instead, check the box in the submission form to request your resolution be considered for AAFP referral</a:t>
            </a:r>
            <a:endParaRPr lang="en-US" sz="1400" b="1" dirty="0">
              <a:latin typeface="Montserrat" panose="00000500000000000000" pitchFamily="2" charset="0"/>
            </a:endParaRPr>
          </a:p>
          <a:p>
            <a:pPr lvl="0"/>
            <a:r>
              <a:rPr lang="en-US" sz="1400" dirty="0">
                <a:latin typeface="Montserrat" panose="00000500000000000000" pitchFamily="2" charset="0"/>
              </a:rPr>
              <a:t>All “resolved” clauses must be related to the central subject of the resolution and clearly state a policy position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71B54967-6775-845F-9994-F19E41B2C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9">
            <a:extLst>
              <a:ext uri="{FF2B5EF4-FFF2-40B4-BE49-F238E27FC236}">
                <a16:creationId xmlns:a16="http://schemas.microsoft.com/office/drawing/2014/main" id="{1DDF6607-56F6-38B8-1543-FECCDBE134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9">
            <a:extLst>
              <a:ext uri="{FF2B5EF4-FFF2-40B4-BE49-F238E27FC236}">
                <a16:creationId xmlns:a16="http://schemas.microsoft.com/office/drawing/2014/main" id="{7652226A-3489-70AB-FDC9-4C4574889DB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49" y="88214"/>
            <a:ext cx="7689900" cy="755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90000"/>
              <a:buFont typeface="Montserrat"/>
              <a:buNone/>
            </a:pPr>
            <a:r>
              <a:rPr lang="en-US" sz="2222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Examples of Out of Order Resolutions</a:t>
            </a:r>
            <a:endParaRPr sz="1350" dirty="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B84435-54CC-6EB9-3A12-1F67CEB43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49" y="796136"/>
            <a:ext cx="6988146" cy="355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41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>
          <a:extLst>
            <a:ext uri="{FF2B5EF4-FFF2-40B4-BE49-F238E27FC236}">
              <a16:creationId xmlns:a16="http://schemas.microsoft.com/office/drawing/2014/main" id="{23D0FBE8-20F4-1399-6B21-AA4A589E2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0">
            <a:extLst>
              <a:ext uri="{FF2B5EF4-FFF2-40B4-BE49-F238E27FC236}">
                <a16:creationId xmlns:a16="http://schemas.microsoft.com/office/drawing/2014/main" id="{7AB8036D-1B8C-C7F7-DFAF-FAA28F46A5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3E1ACC-B891-DC66-A99A-7B611D3AB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128" y="907575"/>
            <a:ext cx="4301872" cy="3582753"/>
          </a:xfrm>
          <a:prstGeom prst="rect">
            <a:avLst/>
          </a:prstGeom>
        </p:spPr>
      </p:pic>
      <p:sp>
        <p:nvSpPr>
          <p:cNvPr id="4" name="Google Shape;319;p40">
            <a:extLst>
              <a:ext uri="{FF2B5EF4-FFF2-40B4-BE49-F238E27FC236}">
                <a16:creationId xmlns:a16="http://schemas.microsoft.com/office/drawing/2014/main" id="{2800D2CE-3337-A359-2096-A135D5D78F4E}"/>
              </a:ext>
            </a:extLst>
          </p:cNvPr>
          <p:cNvSpPr txBox="1">
            <a:spLocks/>
          </p:cNvSpPr>
          <p:nvPr/>
        </p:nvSpPr>
        <p:spPr>
          <a:xfrm>
            <a:off x="510700" y="66200"/>
            <a:ext cx="8327100" cy="93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955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2027 Submission Form</a:t>
            </a:r>
            <a:endParaRPr lang="en-US" sz="2400" dirty="0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7719B0-E838-3FA9-9C3A-2376A4DD1EC1}"/>
              </a:ext>
            </a:extLst>
          </p:cNvPr>
          <p:cNvSpPr txBox="1"/>
          <p:nvPr/>
        </p:nvSpPr>
        <p:spPr>
          <a:xfrm>
            <a:off x="5649949" y="3275164"/>
            <a:ext cx="29118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latin typeface="Montserrat" panose="00000500000000000000" pitchFamily="2" charset="0"/>
              </a:rPr>
              <a:t>https://www.tfaforms.com/5227255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E03990-AF3C-848A-1752-B393F328B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311" y="1300788"/>
            <a:ext cx="1974376" cy="197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46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5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5"/>
          <p:cNvSpPr txBox="1">
            <a:spLocks noGrp="1"/>
          </p:cNvSpPr>
          <p:nvPr>
            <p:ph type="body" idx="4294967295"/>
          </p:nvPr>
        </p:nvSpPr>
        <p:spPr>
          <a:xfrm>
            <a:off x="497100" y="443975"/>
            <a:ext cx="8099400" cy="3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But can a resolution really do anything?</a:t>
            </a:r>
            <a:endParaRPr sz="32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2" name="Google Shape;282;p35" title="ye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2925" y="1124297"/>
            <a:ext cx="4413850" cy="312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6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6"/>
          <p:cNvSpPr txBox="1">
            <a:spLocks noGrp="1"/>
          </p:cNvSpPr>
          <p:nvPr>
            <p:ph type="body" idx="4294967295"/>
          </p:nvPr>
        </p:nvSpPr>
        <p:spPr>
          <a:xfrm>
            <a:off x="497100" y="443975"/>
            <a:ext cx="8099400" cy="3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For example…</a:t>
            </a:r>
            <a:endParaRPr sz="32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9" name="Google Shape;289;p36" descr="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0939" y="1024515"/>
            <a:ext cx="5252413" cy="1803969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290" name="Google Shape;290;p36" descr="A screenshot of a computer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0938" y="2908228"/>
            <a:ext cx="5252410" cy="1483806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7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7"/>
          <p:cNvSpPr txBox="1">
            <a:spLocks noGrp="1"/>
          </p:cNvSpPr>
          <p:nvPr>
            <p:ph type="body" idx="4294967295"/>
          </p:nvPr>
        </p:nvSpPr>
        <p:spPr>
          <a:xfrm>
            <a:off x="497100" y="443975"/>
            <a:ext cx="8099400" cy="3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Resolution Becomes Policy</a:t>
            </a:r>
            <a:endParaRPr sz="32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7" name="Google Shape;297;p37" descr="Graphical user interface, text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7128" y="1575425"/>
            <a:ext cx="7369735" cy="1712712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8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8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97825" y="829518"/>
            <a:ext cx="4866086" cy="1783097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4" name="Google Shape;304;p38" descr="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94170" y="3042756"/>
            <a:ext cx="5384102" cy="1250501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5" name="Google Shape;305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78275" y="2409513"/>
            <a:ext cx="2101996" cy="222614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8"/>
          <p:cNvSpPr txBox="1">
            <a:spLocks noGrp="1"/>
          </p:cNvSpPr>
          <p:nvPr>
            <p:ph type="body" idx="4294967295"/>
          </p:nvPr>
        </p:nvSpPr>
        <p:spPr>
          <a:xfrm>
            <a:off x="522300" y="292450"/>
            <a:ext cx="8099400" cy="3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Policy Becomes Action</a:t>
            </a:r>
            <a:endParaRPr sz="32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9"/>
          <p:cNvSpPr txBox="1"/>
          <p:nvPr/>
        </p:nvSpPr>
        <p:spPr>
          <a:xfrm>
            <a:off x="1888775" y="1785600"/>
            <a:ext cx="5287800" cy="15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</a:pPr>
            <a:r>
              <a:rPr lang="en-US" sz="3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HOW TO PROVIDE TESTIMONY </a:t>
            </a:r>
            <a:endParaRPr sz="3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39"/>
          <p:cNvSpPr txBox="1"/>
          <p:nvPr/>
        </p:nvSpPr>
        <p:spPr>
          <a:xfrm>
            <a:off x="1928100" y="3301675"/>
            <a:ext cx="52878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0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0"/>
          <p:cNvSpPr txBox="1">
            <a:spLocks noGrp="1"/>
          </p:cNvSpPr>
          <p:nvPr>
            <p:ph type="title" idx="4294967295"/>
          </p:nvPr>
        </p:nvSpPr>
        <p:spPr>
          <a:xfrm>
            <a:off x="510700" y="182206"/>
            <a:ext cx="8327100" cy="62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55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Overview of Testimony</a:t>
            </a:r>
            <a:endParaRPr sz="2400" dirty="0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371552-A194-F754-6332-5D7F7B8A6937}"/>
              </a:ext>
            </a:extLst>
          </p:cNvPr>
          <p:cNvSpPr txBox="1"/>
          <p:nvPr/>
        </p:nvSpPr>
        <p:spPr>
          <a:xfrm>
            <a:off x="630072" y="1683999"/>
            <a:ext cx="4958686" cy="28931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800" dirty="0">
                <a:latin typeface="Montserrat"/>
                <a:ea typeface="Montserrat"/>
                <a:cs typeface="Montserrat"/>
                <a:sym typeface="Montserrat"/>
              </a:rPr>
              <a:t>Two Forms of Testimony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u="sng" dirty="0">
                <a:latin typeface="Montserrat"/>
                <a:ea typeface="Montserrat"/>
                <a:cs typeface="Montserrat"/>
                <a:sym typeface="Montserrat"/>
              </a:rPr>
              <a:t>Written Testimony: </a:t>
            </a:r>
            <a:br>
              <a:rPr lang="en-US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Formal written testimony can be submitted for Board consideration throughout AMAM, due by the end of the weekend</a:t>
            </a:r>
            <a:b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On extracted resolutions ONLY</a:t>
            </a:r>
            <a:endParaRPr lang="en-US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u="sng" dirty="0">
                <a:latin typeface="Montserrat"/>
                <a:ea typeface="Montserrat"/>
                <a:cs typeface="Montserrat"/>
                <a:sym typeface="Montserrat"/>
              </a:rPr>
              <a:t>Verbal Testimony: </a:t>
            </a:r>
            <a:br>
              <a:rPr lang="en-US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Presenting support or opposition to a particular resolution at AMAM in front of peers</a:t>
            </a:r>
            <a:br>
              <a:rPr lang="en-US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Good opportunity to express strongly held beliefs, share personal stories or include data about a particular topic</a:t>
            </a:r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8815DB-BC33-F25D-4229-12010C735FD8}"/>
              </a:ext>
            </a:extLst>
          </p:cNvPr>
          <p:cNvSpPr txBox="1"/>
          <p:nvPr/>
        </p:nvSpPr>
        <p:spPr>
          <a:xfrm>
            <a:off x="568656" y="868391"/>
            <a:ext cx="7831541" cy="8156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latin typeface="Montserrat"/>
                <a:sym typeface="Montserrat"/>
              </a:rPr>
              <a:t>Testimony is responding to a Committee’s recommendation, NOT the original resolution</a:t>
            </a:r>
          </a:p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/>
          </a:p>
        </p:txBody>
      </p:sp>
      <p:pic>
        <p:nvPicPr>
          <p:cNvPr id="7" name="Google Shape;343;p43" title="54423285130_f5667d702e_b.jpg">
            <a:extLst>
              <a:ext uri="{FF2B5EF4-FFF2-40B4-BE49-F238E27FC236}">
                <a16:creationId xmlns:a16="http://schemas.microsoft.com/office/drawing/2014/main" id="{998F3A11-748A-3A76-7AC7-5B35A1785F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2227" r="28900"/>
          <a:stretch/>
        </p:blipFill>
        <p:spPr>
          <a:xfrm>
            <a:off x="5742582" y="1290083"/>
            <a:ext cx="2602524" cy="294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42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2"/>
          <p:cNvSpPr txBox="1">
            <a:spLocks noGrp="1"/>
          </p:cNvSpPr>
          <p:nvPr>
            <p:ph type="title" idx="4294967295"/>
          </p:nvPr>
        </p:nvSpPr>
        <p:spPr>
          <a:xfrm>
            <a:off x="264800" y="200625"/>
            <a:ext cx="4419000" cy="43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59999"/>
              <a:buFont typeface="Montserrat"/>
              <a:buNone/>
            </a:pPr>
            <a:r>
              <a:rPr lang="en-US" sz="3333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Why is Testimony Important?</a:t>
            </a:r>
            <a:endParaRPr sz="2777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ct val="129032"/>
              <a:buFont typeface="Montserrat"/>
              <a:buNone/>
            </a:pPr>
            <a:endParaRPr sz="155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">
                <a:latin typeface="Montserrat"/>
                <a:ea typeface="Montserrat"/>
                <a:cs typeface="Montserrat"/>
                <a:sym typeface="Montserrat"/>
              </a:rPr>
              <a:t>📣 </a:t>
            </a:r>
            <a:r>
              <a:rPr lang="en-US" sz="1550" b="1">
                <a:latin typeface="Montserrat"/>
                <a:ea typeface="Montserrat"/>
                <a:cs typeface="Montserrat"/>
                <a:sym typeface="Montserrat"/>
              </a:rPr>
              <a:t>Direct Influence</a:t>
            </a:r>
            <a:br>
              <a:rPr lang="en-US" sz="1550" b="1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550">
                <a:latin typeface="Montserrat"/>
                <a:ea typeface="Montserrat"/>
                <a:cs typeface="Montserrat"/>
                <a:sym typeface="Montserrat"/>
              </a:rPr>
              <a:t>Express opinions to decision makers (CAFP Board of Directors), potentially swaying votes.</a:t>
            </a:r>
            <a:endParaRPr sz="155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550">
                <a:latin typeface="Montserrat"/>
                <a:ea typeface="Montserrat"/>
                <a:cs typeface="Montserrat"/>
                <a:sym typeface="Montserrat"/>
              </a:rPr>
              <a:t>❤️ </a:t>
            </a:r>
            <a:r>
              <a:rPr lang="en-US" sz="1550" b="1">
                <a:latin typeface="Montserrat"/>
                <a:ea typeface="Montserrat"/>
                <a:cs typeface="Montserrat"/>
                <a:sym typeface="Montserrat"/>
              </a:rPr>
              <a:t>Humanize Policy</a:t>
            </a:r>
            <a:br>
              <a:rPr lang="en-US" sz="1550" b="1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550">
                <a:latin typeface="Montserrat"/>
                <a:ea typeface="Montserrat"/>
                <a:cs typeface="Montserrat"/>
                <a:sym typeface="Montserrat"/>
              </a:rPr>
              <a:t>Share personal/patient stories to make issues relatable and compelling.</a:t>
            </a:r>
            <a:endParaRPr sz="155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550">
                <a:latin typeface="Montserrat"/>
                <a:ea typeface="Montserrat"/>
                <a:cs typeface="Montserrat"/>
                <a:sym typeface="Montserrat"/>
              </a:rPr>
              <a:t>📊 </a:t>
            </a:r>
            <a:r>
              <a:rPr lang="en-US" sz="1550" b="1">
                <a:latin typeface="Montserrat"/>
                <a:ea typeface="Montserrat"/>
                <a:cs typeface="Montserrat"/>
                <a:sym typeface="Montserrat"/>
              </a:rPr>
              <a:t>Provide Expertise</a:t>
            </a:r>
            <a:br>
              <a:rPr lang="en-US" sz="1550" b="1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550">
                <a:latin typeface="Montserrat"/>
                <a:ea typeface="Montserrat"/>
                <a:cs typeface="Montserrat"/>
                <a:sym typeface="Montserrat"/>
              </a:rPr>
              <a:t>Offer data, studies and expert perspectives to strengthen policy.</a:t>
            </a:r>
            <a:endParaRPr sz="155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550" i="1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" name="Google Shape;335;p42"/>
          <p:cNvSpPr txBox="1"/>
          <p:nvPr/>
        </p:nvSpPr>
        <p:spPr>
          <a:xfrm>
            <a:off x="4981650" y="459075"/>
            <a:ext cx="3889200" cy="3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🔍 </a:t>
            </a:r>
            <a: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Ensure Transparency</a:t>
            </a:r>
            <a:b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Reveal the perspectives of those affected most, increasing accountability.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📚 </a:t>
            </a:r>
            <a: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Fill Knowledge Gaps</a:t>
            </a:r>
            <a:b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Bridge research and policy to support informed decisions.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🌎 </a:t>
            </a:r>
            <a: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Shape Policy Focus</a:t>
            </a:r>
            <a:b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Help decision makers identify the most important issues.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🚀 Advocacy &amp; Awareness</a:t>
            </a:r>
            <a:br>
              <a:rPr lang="en-US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Raise visibility of your policy positions and practice your advocacy skills.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3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3"/>
          <p:cNvSpPr txBox="1">
            <a:spLocks noGrp="1"/>
          </p:cNvSpPr>
          <p:nvPr>
            <p:ph type="title" idx="4294967295"/>
          </p:nvPr>
        </p:nvSpPr>
        <p:spPr>
          <a:xfrm>
            <a:off x="284900" y="620800"/>
            <a:ext cx="5690100" cy="38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Introduction</a:t>
            </a:r>
            <a:b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Name, Delegate/General Registrant, School/Residency Program, District, Speaking on behalf of…(self, student/resident council, chapter, etc.)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I am speaking IN SUPPORT/AGAINST this resolution…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86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●"/>
            </a:pP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Provide examples</a:t>
            </a: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 in your clinical experience or lived experience that bolster the evidence provided in the WHEREAS sections.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86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●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Note statistics/data if relevant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86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●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Strength of testimony comes from your unique experiences and perspective. Stories!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Keep your testimony short and concise</a:t>
            </a: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 - you will have very limited time.</a:t>
            </a:r>
            <a:br>
              <a:rPr lang="en-US" sz="1400" dirty="0">
                <a:solidFill>
                  <a:srgbClr val="0B70A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400" dirty="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43"/>
          <p:cNvSpPr txBox="1"/>
          <p:nvPr/>
        </p:nvSpPr>
        <p:spPr>
          <a:xfrm>
            <a:off x="284900" y="115475"/>
            <a:ext cx="8639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Anatomy of a Great Verbal Testimony</a:t>
            </a:r>
            <a:endParaRPr sz="1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C3BDAA-1E11-627A-7EFB-95048E3E76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794"/>
          <a:stretch>
            <a:fillRect/>
          </a:stretch>
        </p:blipFill>
        <p:spPr>
          <a:xfrm>
            <a:off x="5829708" y="922550"/>
            <a:ext cx="2818616" cy="317822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44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4"/>
          <p:cNvSpPr txBox="1">
            <a:spLocks noGrp="1"/>
          </p:cNvSpPr>
          <p:nvPr>
            <p:ph type="title" idx="4294967295"/>
          </p:nvPr>
        </p:nvSpPr>
        <p:spPr>
          <a:xfrm>
            <a:off x="406475" y="106300"/>
            <a:ext cx="84867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70AF"/>
              </a:buClr>
              <a:buSzPts val="2000"/>
              <a:buFont typeface="Montserrat"/>
              <a:buNone/>
            </a:pPr>
            <a:r>
              <a:rPr lang="en-US" sz="3200" b="1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In Summary: </a:t>
            </a:r>
            <a:endParaRPr sz="3200" b="1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44"/>
          <p:cNvSpPr txBox="1">
            <a:spLocks noGrp="1"/>
          </p:cNvSpPr>
          <p:nvPr>
            <p:ph type="title" idx="4294967295"/>
          </p:nvPr>
        </p:nvSpPr>
        <p:spPr>
          <a:xfrm>
            <a:off x="479075" y="1494000"/>
            <a:ext cx="8159958" cy="21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1333" dirty="0">
                <a:latin typeface="Montserrat"/>
                <a:ea typeface="Montserrat"/>
                <a:cs typeface="Montserrat"/>
                <a:sym typeface="Montserrat"/>
              </a:rPr>
              <a:t>✅ </a:t>
            </a: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Resolutions</a:t>
            </a:r>
            <a:endParaRPr sz="1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Shape CAFP’s policies and advocacy priorities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Must follow guiding principles (scope, alignment, no specific legislation, strategic fit)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1333" dirty="0">
                <a:latin typeface="Montserrat"/>
                <a:ea typeface="Montserrat"/>
                <a:cs typeface="Montserrat"/>
                <a:sym typeface="Montserrat"/>
              </a:rPr>
              <a:t>✍️ </a:t>
            </a: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Writing Resolutions</a:t>
            </a:r>
            <a:endParaRPr sz="1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Start with RESOLVED clauses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Support with concise WHEREAS clauses and evidence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Submit by Monday, December 7 at 3:00 p.m.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1333" dirty="0">
                <a:latin typeface="Montserrat"/>
                <a:ea typeface="Montserrat"/>
                <a:cs typeface="Montserrat"/>
                <a:sym typeface="Montserrat"/>
              </a:rPr>
              <a:t>🗣️ </a:t>
            </a: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Testimony</a:t>
            </a:r>
            <a:endParaRPr sz="1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Delegates may extract resolutions for testimony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All members may provide oral or written testimony on extracted resolutions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1333" dirty="0">
                <a:latin typeface="Montserrat"/>
                <a:ea typeface="Montserrat"/>
                <a:cs typeface="Montserrat"/>
                <a:sym typeface="Montserrat"/>
              </a:rPr>
              <a:t>🌎 </a:t>
            </a:r>
            <a:r>
              <a:rPr lang="en-US" sz="1400" b="1" dirty="0">
                <a:latin typeface="Montserrat"/>
                <a:ea typeface="Montserrat"/>
                <a:cs typeface="Montserrat"/>
                <a:sym typeface="Montserrat"/>
              </a:rPr>
              <a:t>Impact</a:t>
            </a:r>
            <a:endParaRPr sz="1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Amplify family medicine’s voice</a:t>
            </a:r>
            <a:endParaRPr sz="1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US" sz="1400" dirty="0">
                <a:latin typeface="Montserrat"/>
                <a:ea typeface="Montserrat"/>
                <a:cs typeface="Montserrat"/>
                <a:sym typeface="Montserrat"/>
              </a:rPr>
              <a:t>Influence policy, governance and advocacy at state and national level</a:t>
            </a:r>
            <a:endParaRPr sz="1400" dirty="0">
              <a:solidFill>
                <a:srgbClr val="0B70A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46"/>
          <p:cNvPicPr preferRelativeResize="0"/>
          <p:nvPr/>
        </p:nvPicPr>
        <p:blipFill rotWithShape="1">
          <a:blip r:embed="rId3">
            <a:alphaModFix/>
          </a:blip>
          <a:srcRect t="91831"/>
          <a:stretch/>
        </p:blipFill>
        <p:spPr>
          <a:xfrm>
            <a:off x="0" y="4723375"/>
            <a:ext cx="9144000" cy="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46"/>
          <p:cNvSpPr txBox="1">
            <a:spLocks noGrp="1"/>
          </p:cNvSpPr>
          <p:nvPr>
            <p:ph type="title" idx="4294967295"/>
          </p:nvPr>
        </p:nvSpPr>
        <p:spPr>
          <a:xfrm>
            <a:off x="487975" y="390573"/>
            <a:ext cx="78867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3200" b="1" dirty="0">
                <a:solidFill>
                  <a:srgbClr val="4FACC1"/>
                </a:solidFill>
                <a:latin typeface="Montserrat"/>
                <a:ea typeface="Montserrat"/>
                <a:cs typeface="Montserrat"/>
                <a:sym typeface="Montserrat"/>
              </a:rPr>
              <a:t>Upcoming Important Dates</a:t>
            </a:r>
            <a:endParaRPr sz="3200" b="1" dirty="0">
              <a:solidFill>
                <a:srgbClr val="4FACC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4" name="Google Shape;364;p46"/>
          <p:cNvSpPr txBox="1">
            <a:spLocks noGrp="1"/>
          </p:cNvSpPr>
          <p:nvPr>
            <p:ph type="body" idx="4294967295"/>
          </p:nvPr>
        </p:nvSpPr>
        <p:spPr>
          <a:xfrm>
            <a:off x="529350" y="1161750"/>
            <a:ext cx="7207800" cy="28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10/14/26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– Speakers Office Hours 7-7:30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12/07/26</a:t>
            </a:r>
            <a:r>
              <a:rPr lang="en-US" dirty="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 - Resolution Submission Deadline</a:t>
            </a:r>
            <a:endParaRPr dirty="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01/12/27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- Delegate Submission Deadline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04/3/27 – 04/4/27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- All Member Advocacy Meeting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Montserrat"/>
                <a:ea typeface="Montserrat"/>
                <a:cs typeface="Montserrat"/>
                <a:sym typeface="Montserrat"/>
              </a:rPr>
              <a:t>04/5/27</a:t>
            </a: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 - Lobby Day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5" name="Google Shape;365;p46" title="dates.jpg"/>
          <p:cNvPicPr preferRelativeResize="0"/>
          <p:nvPr/>
        </p:nvPicPr>
        <p:blipFill rotWithShape="1">
          <a:blip r:embed="rId4">
            <a:alphaModFix/>
          </a:blip>
          <a:srcRect l="9828"/>
          <a:stretch/>
        </p:blipFill>
        <p:spPr>
          <a:xfrm>
            <a:off x="6735950" y="1682525"/>
            <a:ext cx="2209475" cy="245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45"/>
          <p:cNvSpPr txBox="1"/>
          <p:nvPr/>
        </p:nvSpPr>
        <p:spPr>
          <a:xfrm>
            <a:off x="1888775" y="2044150"/>
            <a:ext cx="5287800" cy="15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</a:pPr>
            <a:r>
              <a:rPr lang="en-US" sz="5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sz="5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45"/>
          <p:cNvSpPr txBox="1"/>
          <p:nvPr/>
        </p:nvSpPr>
        <p:spPr>
          <a:xfrm>
            <a:off x="1928100" y="3301675"/>
            <a:ext cx="52878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2344</Words>
  <Application>Microsoft Office PowerPoint</Application>
  <PresentationFormat>On-screen Show (16:9)</PresentationFormat>
  <Paragraphs>225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Montserrat</vt:lpstr>
      <vt:lpstr>Calibri</vt:lpstr>
      <vt:lpstr>Open Sans</vt:lpstr>
      <vt:lpstr>Office Theme</vt:lpstr>
      <vt:lpstr>PowerPoint Presentation</vt:lpstr>
      <vt:lpstr>Objectives</vt:lpstr>
      <vt:lpstr>PowerPoint Presentation</vt:lpstr>
      <vt:lpstr>What is a Resolution?</vt:lpstr>
      <vt:lpstr>PowerPoint Presentation</vt:lpstr>
      <vt:lpstr>How does a resolution become CAFP policy?  </vt:lpstr>
      <vt:lpstr>Board Determined Resolution Outcomes</vt:lpstr>
      <vt:lpstr>PowerPoint Presentation</vt:lpstr>
      <vt:lpstr>How to Find CAFP and AAFP Policy</vt:lpstr>
      <vt:lpstr>PowerPoint Presentation</vt:lpstr>
      <vt:lpstr> ✅ Purpose Guide and develop CAFP policy Not direct strategic priorities, activities or operations  📜 Policy Alignment Should not be covered by existing CAFP/AAFP policy </vt:lpstr>
      <vt:lpstr> General Principles for Resolutions (continued)  🚫 No Specific References Avoid naming legislation, programs, products, or services Focus on underlying issues for long-term applicability 🎯 Scope &amp; Authority Must fall within CAFP’s scope and authority 📌 Strategic Fit Relevant to CAFP’s current strategic goals Should not require outsized resources beyond those goals      </vt:lpstr>
      <vt:lpstr>How to Write a Resolution</vt:lpstr>
      <vt:lpstr>     How Do You Write a Resolution?  “Whereas” Statements      </vt:lpstr>
      <vt:lpstr>   How Do You Write a Resolution? “Resolved” Statements   </vt:lpstr>
      <vt:lpstr>Examples of Out of Order Resolutions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Overview of Testimony</vt:lpstr>
      <vt:lpstr>Why is Testimony Important?  📣 Direct Influence Express opinions to decision makers (CAFP Board of Directors), potentially swaying votes. ❤️ Humanize Policy Share personal/patient stories to make issues relatable and compelling. 📊 Provide Expertise Offer data, studies and expert perspectives to strengthen policy. </vt:lpstr>
      <vt:lpstr>Introduction Name, Delegate/General Registrant, School/Residency Program, District, Speaking on behalf of…(self, student/resident council, chapter, etc.)  I am speaking IN SUPPORT/AGAINST this resolution… Provide examples in your clinical experience or lived experience that bolster the evidence provided in the WHEREAS sections. Note statistics/data if relevant Strength of testimony comes from your unique experiences and perspective. Stories!  Keep your testimony short and concise - you will have very limited time. </vt:lpstr>
      <vt:lpstr>In Summary: </vt:lpstr>
      <vt:lpstr>Upcoming Important Dates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Morgan Cleveland</dc:creator>
  <cp:lastModifiedBy>Megan Houston</cp:lastModifiedBy>
  <cp:revision>3</cp:revision>
  <dcterms:modified xsi:type="dcterms:W3CDTF">2026-09-24T22:54:35Z</dcterms:modified>
</cp:coreProperties>
</file>