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7E_2BD27C9B.xml" ContentType="application/vnd.ms-powerpoint.comments+xml"/>
  <Override PartName="/ppt/notesSlides/notesSlide3.xml" ContentType="application/vnd.openxmlformats-officedocument.presentationml.notesSlide+xml"/>
  <Override PartName="/ppt/comments/modernComment_176_B87E30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modernComment_180_A775E59B.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8E_B688D1F3.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92_0.xml" ContentType="application/vnd.ms-powerpoint.comments+xml"/>
  <Override PartName="/ppt/notesSlides/notesSlide11.xml" ContentType="application/vnd.openxmlformats-officedocument.presentationml.notesSlide+xml"/>
  <Override PartName="/ppt/comments/modernComment_167_0.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69_118BFBFF.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84_E14D63.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18A_FA837D6B.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136_33442EB8.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18C_482F8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modernComment_17C_A5B810B2.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46"/>
  </p:notesMasterIdLst>
  <p:sldIdLst>
    <p:sldId id="281" r:id="rId6"/>
    <p:sldId id="382" r:id="rId7"/>
    <p:sldId id="374" r:id="rId8"/>
    <p:sldId id="384" r:id="rId9"/>
    <p:sldId id="371" r:id="rId10"/>
    <p:sldId id="261" r:id="rId11"/>
    <p:sldId id="398" r:id="rId12"/>
    <p:sldId id="366" r:id="rId13"/>
    <p:sldId id="385" r:id="rId14"/>
    <p:sldId id="402" r:id="rId15"/>
    <p:sldId id="359" r:id="rId16"/>
    <p:sldId id="266" r:id="rId17"/>
    <p:sldId id="370" r:id="rId18"/>
    <p:sldId id="260" r:id="rId19"/>
    <p:sldId id="361" r:id="rId20"/>
    <p:sldId id="298" r:id="rId21"/>
    <p:sldId id="388" r:id="rId22"/>
    <p:sldId id="389" r:id="rId23"/>
    <p:sldId id="301" r:id="rId24"/>
    <p:sldId id="267" r:id="rId25"/>
    <p:sldId id="365" r:id="rId26"/>
    <p:sldId id="269" r:id="rId27"/>
    <p:sldId id="372" r:id="rId28"/>
    <p:sldId id="393" r:id="rId29"/>
    <p:sldId id="270" r:id="rId30"/>
    <p:sldId id="394" r:id="rId31"/>
    <p:sldId id="395" r:id="rId32"/>
    <p:sldId id="310" r:id="rId33"/>
    <p:sldId id="272" r:id="rId34"/>
    <p:sldId id="396" r:id="rId35"/>
    <p:sldId id="273" r:id="rId36"/>
    <p:sldId id="274" r:id="rId37"/>
    <p:sldId id="397" r:id="rId38"/>
    <p:sldId id="383" r:id="rId39"/>
    <p:sldId id="380" r:id="rId40"/>
    <p:sldId id="276" r:id="rId41"/>
    <p:sldId id="277" r:id="rId42"/>
    <p:sldId id="278" r:id="rId43"/>
    <p:sldId id="279" r:id="rId44"/>
    <p:sldId id="40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C324A-6CB4-BDEE-1016-371FE8C0A436}" name="Laurie  Isenberg" initials="LI" userId="S::lIsenberg@cafamilydocs.onmicrosoft.com::e119c0d9-95f7-4b58-b419-9fd1d596baf1" providerId="AD"/>
  <p188:author id="{891696E4-ADD4-82A5-2D54-12236067FE85}" name="Jerri Davis" initials="JD" userId="S::jdavis@cafamilydocs.onmicrosoft.com::63a1ffce-4a0e-492f-92d9-db63f85625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onalam@usc.edu" initials="s" lastIdx="1" clrIdx="0"/>
  <p:cmAuthor id="2" name="shonalam@usc.edu" initials="s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A15F"/>
    <a:srgbClr val="DBAEEE"/>
    <a:srgbClr val="1A4C74"/>
    <a:srgbClr val="090B08"/>
    <a:srgbClr val="9C2C36"/>
    <a:srgbClr val="F5D4DD"/>
    <a:srgbClr val="E3DAF6"/>
    <a:srgbClr val="CEC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26" autoAdjust="0"/>
    <p:restoredTop sz="93305" autoAdjust="0"/>
  </p:normalViewPr>
  <p:slideViewPr>
    <p:cSldViewPr snapToGrid="0">
      <p:cViewPr>
        <p:scale>
          <a:sx n="66" d="100"/>
          <a:sy n="66" d="100"/>
        </p:scale>
        <p:origin x="245" y="21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omments/modernComment_136_33442EB8.xml><?xml version="1.0" encoding="utf-8"?>
<p188:cmLst xmlns:a="http://schemas.openxmlformats.org/drawingml/2006/main" xmlns:r="http://schemas.openxmlformats.org/officeDocument/2006/relationships" xmlns:p188="http://schemas.microsoft.com/office/powerpoint/2018/8/main">
  <p188:cm id="{2B738598-7A67-4C4E-A7D4-436F5EA94866}" authorId="{891696E4-ADD4-82A5-2D54-12236067FE85}" created="2024-02-05T21:37:09.647">
    <pc:sldMkLst xmlns:pc="http://schemas.microsoft.com/office/powerpoint/2013/main/command">
      <pc:docMk/>
      <pc:sldMk cId="860106424" sldId="310"/>
    </pc:sldMkLst>
    <p188:replyLst>
      <p188:reply id="{9E0BB49B-98DE-426B-8222-7FA1FE9B6C9A}" authorId="{902C324A-6CB4-BDEE-1016-371FE8C0A436}" created="2024-02-06T17:46:56.406">
        <p188:txBody>
          <a:bodyPr/>
          <a:lstStyle/>
          <a:p>
            <a:r>
              <a:rPr lang="en-US"/>
              <a:t>It's elaborating on the language item in the list, so it fits here.</a:t>
            </a:r>
          </a:p>
        </p188:txBody>
      </p188:reply>
    </p188:replyLst>
    <p188:txBody>
      <a:bodyPr/>
      <a:lstStyle/>
      <a:p>
        <a:r>
          <a:rPr lang="en-US"/>
          <a:t>Seems odd that this and the next slide split up the numbered list - these two slides look out of place. Maybe put at the end or beginning of the slides with numbered list.</a:t>
        </a:r>
      </a:p>
    </p188:txBody>
  </p188:cm>
</p188:cmLst>
</file>

<file path=ppt/comments/modernComment_167_0.xml><?xml version="1.0" encoding="utf-8"?>
<p188:cmLst xmlns:a="http://schemas.openxmlformats.org/drawingml/2006/main" xmlns:r="http://schemas.openxmlformats.org/officeDocument/2006/relationships" xmlns:p188="http://schemas.microsoft.com/office/powerpoint/2018/8/main">
  <p188:cm id="{F799A5A7-EDB2-4DCF-8877-2B860CC5B476}" authorId="{891696E4-ADD4-82A5-2D54-12236067FE85}" status="resolved" created="2024-02-05T21:53:33.260" complete="100000">
    <ac:deMkLst xmlns:ac="http://schemas.microsoft.com/office/drawing/2013/main/command">
      <pc:docMk xmlns:pc="http://schemas.microsoft.com/office/powerpoint/2013/main/command"/>
      <pc:sldMk xmlns:pc="http://schemas.microsoft.com/office/powerpoint/2013/main/command" cId="0" sldId="359"/>
      <ac:spMk id="658" creationId="{00000000-0000-0000-0000-000000000000}"/>
    </ac:deMkLst>
    <p188:txBody>
      <a:bodyPr/>
      <a:lstStyle/>
      <a:p>
        <a:r>
          <a:rPr lang="en-US"/>
          <a:t>Changing fonts to century gothic would be a nightmare on this slide so I left it alone.</a:t>
        </a:r>
      </a:p>
    </p188:txBody>
  </p188:cm>
</p188:cmLst>
</file>

<file path=ppt/comments/modernComment_169_118BFBFF.xml><?xml version="1.0" encoding="utf-8"?>
<p188:cmLst xmlns:a="http://schemas.openxmlformats.org/drawingml/2006/main" xmlns:r="http://schemas.openxmlformats.org/officeDocument/2006/relationships" xmlns:p188="http://schemas.microsoft.com/office/powerpoint/2018/8/main">
  <p188:cm id="{9E9C1674-6CB1-494C-BF27-FBD5FAB6F6DC}" authorId="{891696E4-ADD4-82A5-2D54-12236067FE85}" created="2024-02-05T21:57:01.120">
    <ac:deMkLst xmlns:ac="http://schemas.microsoft.com/office/drawing/2013/main/command">
      <pc:docMk xmlns:pc="http://schemas.microsoft.com/office/powerpoint/2013/main/command"/>
      <pc:sldMk xmlns:pc="http://schemas.microsoft.com/office/powerpoint/2013/main/command" cId="294386687" sldId="361"/>
      <ac:graphicFrameMk id="3" creationId="{09AB280D-C79C-8685-CA87-082328B6476F}"/>
    </ac:deMkLst>
    <p188:txBody>
      <a:bodyPr/>
      <a:lstStyle/>
      <a:p>
        <a:r>
          <a:rPr lang="en-US"/>
          <a:t>Not sure all these colors show up on a big screen - the lower two and grey are hard to read when projected on a large screen.</a:t>
        </a:r>
      </a:p>
    </p188:txBody>
  </p188:cm>
</p188:cmLst>
</file>

<file path=ppt/comments/modernComment_176_B87E300.xml><?xml version="1.0" encoding="utf-8"?>
<p188:cmLst xmlns:a="http://schemas.openxmlformats.org/drawingml/2006/main" xmlns:r="http://schemas.openxmlformats.org/officeDocument/2006/relationships" xmlns:p188="http://schemas.microsoft.com/office/powerpoint/2018/8/main">
  <p188:cm id="{18369971-7267-4EB6-9B9B-3F066853F395}" authorId="{891696E4-ADD4-82A5-2D54-12236067FE85}" status="resolved" created="2024-02-05T21:49:00.418" complete="100000">
    <ac:deMkLst xmlns:ac="http://schemas.microsoft.com/office/drawing/2013/main/command">
      <pc:docMk xmlns:pc="http://schemas.microsoft.com/office/powerpoint/2013/main/command"/>
      <pc:sldMk xmlns:pc="http://schemas.microsoft.com/office/powerpoint/2013/main/command" cId="193454848" sldId="374"/>
      <ac:spMk id="2" creationId="{0AF69CEC-26BE-8718-AB88-B2F3B7D5CAEB}"/>
    </ac:deMkLst>
    <p188:txBody>
      <a:bodyPr/>
      <a:lstStyle/>
      <a:p>
        <a:r>
          <a:rPr lang="en-US"/>
          <a:t>This header is bold and size 44, others are not bold and size 40 - again consistency is best for learners.</a:t>
        </a:r>
      </a:p>
    </p188:txBody>
  </p188:cm>
</p188:cmLst>
</file>

<file path=ppt/comments/modernComment_17C_A5B810B2.xml><?xml version="1.0" encoding="utf-8"?>
<p188:cmLst xmlns:a="http://schemas.openxmlformats.org/drawingml/2006/main" xmlns:r="http://schemas.openxmlformats.org/officeDocument/2006/relationships" xmlns:p188="http://schemas.microsoft.com/office/powerpoint/2018/8/main">
  <p188:cm id="{FB28D284-B632-440E-BF2A-42C7E27555CC}" authorId="{891696E4-ADD4-82A5-2D54-12236067FE85}" status="resolved" created="2024-02-02T23:27:20.728" complete="100000">
    <ac:txMkLst xmlns:ac="http://schemas.microsoft.com/office/drawing/2013/main/command">
      <pc:docMk xmlns:pc="http://schemas.microsoft.com/office/powerpoint/2013/main/command"/>
      <pc:sldMk xmlns:pc="http://schemas.microsoft.com/office/powerpoint/2013/main/command" cId="2780303538" sldId="380"/>
      <ac:graphicFrameMk id="26" creationId="{EC084351-57E9-5CF4-D8C2-F20D36D412C7}"/>
      <dc:dgmMk xmlns:dc="http://schemas.microsoft.com/office/drawing/2013/diagram/command"/>
      <dc:nodeMk xmlns:dc="http://schemas.microsoft.com/office/drawing/2013/diagram/command" id="{BB869A02-7EF4-0942-9250-4722F5D12F32}"/>
      <ac:txMk cp="0" len="1">
        <ac:context len="42" hash="3907187695"/>
      </ac:txMk>
    </ac:txMkLst>
    <p188:pos x="9720080" y="2533441"/>
    <p188:txBody>
      <a:bodyPr/>
      <a:lstStyle/>
      <a:p>
        <a:r>
          <a:rPr lang="en-US"/>
          <a:t>Again, expand this to other specialties/clinicians</a:t>
        </a:r>
      </a:p>
    </p188:txBody>
  </p188:cm>
</p188:cmLst>
</file>

<file path=ppt/comments/modernComment_17E_2BD27C9B.xml><?xml version="1.0" encoding="utf-8"?>
<p188:cmLst xmlns:a="http://schemas.openxmlformats.org/drawingml/2006/main" xmlns:r="http://schemas.openxmlformats.org/officeDocument/2006/relationships" xmlns:p188="http://schemas.microsoft.com/office/powerpoint/2018/8/main">
  <p188:cm id="{0378C79D-67A5-4661-9D5F-A25155CEBBED}" authorId="{891696E4-ADD4-82A5-2D54-12236067FE85}" status="resolved" created="2024-02-05T21:47:38.903" complete="100000">
    <ac:txMkLst xmlns:ac="http://schemas.microsoft.com/office/drawing/2013/main/command">
      <pc:docMk xmlns:pc="http://schemas.microsoft.com/office/powerpoint/2013/main/command"/>
      <pc:sldMk xmlns:pc="http://schemas.microsoft.com/office/powerpoint/2013/main/command" cId="735214747" sldId="382"/>
      <ac:spMk id="4" creationId="{1EBEDE05-0210-1109-579B-ECA149B639E7}"/>
      <ac:txMk cp="484">
        <ac:context len="485" hash="2229265371"/>
      </ac:txMk>
    </ac:txMkLst>
    <p188:pos x="1500807" y="273717"/>
    <p188:txBody>
      <a:bodyPr/>
      <a:lstStyle/>
      <a:p>
        <a:r>
          <a:rPr lang="en-US"/>
          <a:t>Not Produced but Sponsored - more appropriate for CME</a:t>
        </a:r>
      </a:p>
    </p188:txBody>
  </p188:cm>
  <p188:cm id="{96257DF3-C259-4780-9009-00E3A670C500}" authorId="{891696E4-ADD4-82A5-2D54-12236067FE85}" status="resolved" created="2024-02-05T21:48:19.240" complete="100000">
    <ac:deMkLst xmlns:ac="http://schemas.microsoft.com/office/drawing/2013/main/command">
      <pc:docMk xmlns:pc="http://schemas.microsoft.com/office/powerpoint/2013/main/command"/>
      <pc:sldMk xmlns:pc="http://schemas.microsoft.com/office/powerpoint/2013/main/command" cId="735214747" sldId="382"/>
      <ac:spMk id="2" creationId="{9B6AE1CE-2C48-7FA3-85ED-6803BA8B80CC}"/>
    </ac:deMkLst>
    <p188:txBody>
      <a:bodyPr/>
      <a:lstStyle/>
      <a:p>
        <a:r>
          <a:rPr lang="en-US"/>
          <a:t>Changed font to century gothic and there are a lot of other fonts in this ppt that should change to this to be consistent. </a:t>
        </a:r>
      </a:p>
    </p188:txBody>
  </p188:cm>
</p188:cmLst>
</file>

<file path=ppt/comments/modernComment_180_A775E59B.xml><?xml version="1.0" encoding="utf-8"?>
<p188:cmLst xmlns:a="http://schemas.openxmlformats.org/drawingml/2006/main" xmlns:r="http://schemas.openxmlformats.org/officeDocument/2006/relationships" xmlns:p188="http://schemas.microsoft.com/office/powerpoint/2018/8/main">
  <p188:cm id="{F7066561-5FE8-4D38-AF73-5BF87698E746}" authorId="{891696E4-ADD4-82A5-2D54-12236067FE85}" status="resolved" created="2024-02-05T21:49:38.792" complete="100000">
    <pc:sldMkLst xmlns:pc="http://schemas.microsoft.com/office/powerpoint/2013/main/command">
      <pc:docMk/>
      <pc:sldMk cId="2809521563" sldId="384"/>
    </pc:sldMkLst>
    <p188:txBody>
      <a:bodyPr/>
      <a:lstStyle/>
      <a:p>
        <a:r>
          <a:rPr lang="en-US"/>
          <a:t>Intentionally changed this font because I didn't like the look of the prior font. Also changed the design of this page and sorry I didn't keep the old one here in case you hate it.</a:t>
        </a:r>
      </a:p>
    </p188:txBody>
  </p188:cm>
</p188:cmLst>
</file>

<file path=ppt/comments/modernComment_184_E14D63.xml><?xml version="1.0" encoding="utf-8"?>
<p188:cmLst xmlns:a="http://schemas.openxmlformats.org/drawingml/2006/main" xmlns:r="http://schemas.openxmlformats.org/officeDocument/2006/relationships" xmlns:p188="http://schemas.microsoft.com/office/powerpoint/2018/8/main">
  <p188:cm id="{4C3C3F11-F792-4EB9-8288-708FDCACFFE4}" authorId="{891696E4-ADD4-82A5-2D54-12236067FE85}" status="resolved" created="2024-02-02T23:14:25.449" complete="100000">
    <ac:deMkLst xmlns:ac="http://schemas.microsoft.com/office/drawing/2013/main/command">
      <pc:docMk xmlns:pc="http://schemas.microsoft.com/office/powerpoint/2013/main/command"/>
      <pc:sldMk xmlns:pc="http://schemas.microsoft.com/office/powerpoint/2013/main/command" cId="14765411" sldId="388"/>
      <ac:picMk id="27" creationId="{5653082C-6F00-5D66-C527-5A400D52FDB9}"/>
    </ac:deMkLst>
    <p188:txBody>
      <a:bodyPr/>
      <a:lstStyle/>
      <a:p>
        <a:r>
          <a:rPr lang="en-US"/>
          <a:t>Fuzzy image. We can find a better one.</a:t>
        </a:r>
      </a:p>
    </p188:txBody>
  </p188:cm>
</p188:cmLst>
</file>

<file path=ppt/comments/modernComment_18A_FA837D6B.xml><?xml version="1.0" encoding="utf-8"?>
<p188:cmLst xmlns:a="http://schemas.openxmlformats.org/drawingml/2006/main" xmlns:r="http://schemas.openxmlformats.org/officeDocument/2006/relationships" xmlns:p188="http://schemas.microsoft.com/office/powerpoint/2018/8/main">
  <p188:cm id="{9833C7F2-EFD8-4E1E-8ACD-2F4DD630DA8F}" authorId="{891696E4-ADD4-82A5-2D54-12236067FE85}" status="resolved" created="2024-02-02T23:23:01.871" complete="100000">
    <ac:txMkLst xmlns:ac="http://schemas.microsoft.com/office/drawing/2013/main/command">
      <pc:docMk xmlns:pc="http://schemas.microsoft.com/office/powerpoint/2013/main/command"/>
      <pc:sldMk xmlns:pc="http://schemas.microsoft.com/office/powerpoint/2013/main/command" cId="4202921323" sldId="394"/>
      <ac:spMk id="3" creationId="{9ED81672-3A07-D848-E3AA-23ED48871481}"/>
      <ac:txMk cp="0" len="4">
        <ac:context len="242" hash="1303565638"/>
      </ac:txMk>
    </ac:txMkLst>
    <p188:pos x="1707380" y="95195"/>
    <p188:txBody>
      <a:bodyPr/>
      <a:lstStyle/>
      <a:p>
        <a:r>
          <a:rPr lang="en-US"/>
          <a:t>Why doesn't this start with #1?</a:t>
        </a:r>
      </a:p>
    </p188:txBody>
  </p188:cm>
</p188:cmLst>
</file>

<file path=ppt/comments/modernComment_18C_482F83.xml><?xml version="1.0" encoding="utf-8"?>
<p188:cmLst xmlns:a="http://schemas.openxmlformats.org/drawingml/2006/main" xmlns:r="http://schemas.openxmlformats.org/officeDocument/2006/relationships" xmlns:p188="http://schemas.microsoft.com/office/powerpoint/2018/8/main">
  <p188:cm id="{AF8D491F-1ECC-4DCA-A203-6563EA2E0722}" authorId="{891696E4-ADD4-82A5-2D54-12236067FE85}" created="2024-02-02T23:24:42.529">
    <ac:txMkLst xmlns:ac="http://schemas.microsoft.com/office/drawing/2013/main/command">
      <pc:docMk xmlns:pc="http://schemas.microsoft.com/office/powerpoint/2013/main/command"/>
      <pc:sldMk xmlns:pc="http://schemas.microsoft.com/office/powerpoint/2013/main/command" cId="4730755" sldId="396"/>
      <ac:spMk id="3" creationId="{EC368A43-7926-AC6E-15FC-D9D94C49DA0F}"/>
      <ac:txMk cp="0" len="6">
        <ac:context len="207" hash="1533608140"/>
      </ac:txMk>
    </ac:txMkLst>
    <p188:pos x="2343485" y="434914"/>
    <p188:replyLst>
      <p188:reply id="{1F08356F-A480-44A3-B1F3-23DDF45C0DF8}" authorId="{902C324A-6CB4-BDEE-1016-371FE8C0A436}" created="2024-02-03T00:30:45.805">
        <p188:txBody>
          <a:bodyPr/>
          <a:lstStyle/>
          <a:p>
            <a:r>
              <a:rPr lang="en-US"/>
              <a:t>I think it's an optical illusion.</a:t>
            </a:r>
          </a:p>
        </p188:txBody>
      </p188:reply>
    </p188:replyLst>
    <p188:txBody>
      <a:bodyPr/>
      <a:lstStyle/>
      <a:p>
        <a:r>
          <a:rPr lang="en-US"/>
          <a:t>Spacing is off on this list</a:t>
        </a:r>
      </a:p>
    </p188:txBody>
  </p188:cm>
</p188:cmLst>
</file>

<file path=ppt/comments/modernComment_18E_B688D1F3.xml><?xml version="1.0" encoding="utf-8"?>
<p188:cmLst xmlns:a="http://schemas.openxmlformats.org/drawingml/2006/main" xmlns:r="http://schemas.openxmlformats.org/officeDocument/2006/relationships" xmlns:p188="http://schemas.microsoft.com/office/powerpoint/2018/8/main">
  <p188:cm id="{A59EAE66-ACB0-47C2-85A2-A793FB74BAAC}" authorId="{891696E4-ADD4-82A5-2D54-12236067FE85}" status="resolved" created="2024-02-05T21:46:14.807" complete="100000">
    <pc:sldMkLst xmlns:pc="http://schemas.microsoft.com/office/powerpoint/2013/main/command">
      <pc:docMk/>
      <pc:sldMk cId="3062419955" sldId="398"/>
    </pc:sldMkLst>
    <p188:txBody>
      <a:bodyPr/>
      <a:lstStyle/>
      <a:p>
        <a:r>
          <a:rPr lang="en-US"/>
          <a:t>I'd remove all the blue bars at the top and make the headers in this curriculum consistent.
Same with font - there are a lot of different fonts in this ppt and that's distracting to the learner.</a:t>
        </a:r>
      </a:p>
    </p188:txBody>
  </p188:cm>
</p188:cmLst>
</file>

<file path=ppt/comments/modernComment_192_0.xml><?xml version="1.0" encoding="utf-8"?>
<p188:cmLst xmlns:a="http://schemas.openxmlformats.org/drawingml/2006/main" xmlns:r="http://schemas.openxmlformats.org/officeDocument/2006/relationships" xmlns:p188="http://schemas.microsoft.com/office/powerpoint/2018/8/main">
  <p188:cm id="{B0CE9D59-1D86-46E7-BA11-B2BD9B4FBDCF}" authorId="{891696E4-ADD4-82A5-2D54-12236067FE85}" status="resolved" created="2024-02-05T21:52:39.143" complete="100000">
    <ac:deMkLst xmlns:ac="http://schemas.microsoft.com/office/drawing/2013/main/command">
      <pc:docMk xmlns:pc="http://schemas.microsoft.com/office/powerpoint/2013/main/command"/>
      <pc:sldMk xmlns:pc="http://schemas.microsoft.com/office/powerpoint/2013/main/command" cId="0" sldId="402"/>
      <ac:spMk id="2" creationId="{131D7E53-3613-A79E-9C4B-07857C3ADC20}"/>
    </ac:deMkLst>
    <p188:txBody>
      <a:bodyPr/>
      <a:lstStyle/>
      <a:p>
        <a:r>
          <a:rPr lang="en-US"/>
          <a:t>Updated slide from CORE - I changed to century gothic</a:t>
        </a:r>
      </a:p>
    </p188:txBody>
  </p188:cm>
</p188:cmLst>
</file>

<file path=ppt/diagrams/_rels/data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6EC03-1B09-4F17-92EB-7C94943D5B8D}"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1D7F8EAF-A27F-44FC-8B92-0ACCFFAEC0C9}">
      <dgm:prSet custT="1"/>
      <dgm:spPr/>
      <dgm:t>
        <a:bodyPr/>
        <a:lstStyle/>
        <a:p>
          <a:r>
            <a:rPr lang="en-US" sz="1800" dirty="0">
              <a:latin typeface="Century Gothic" panose="020B0502020202020204" pitchFamily="34" charset="0"/>
            </a:rPr>
            <a:t>Understand addiction as a treatable chronic medical condition </a:t>
          </a:r>
        </a:p>
      </dgm:t>
    </dgm:pt>
    <dgm:pt modelId="{75AAEF6D-4508-4EEB-B67B-CF1C1C758F48}" type="parTrans" cxnId="{630BF0EC-FC45-401F-8795-BE150A88190F}">
      <dgm:prSet/>
      <dgm:spPr/>
      <dgm:t>
        <a:bodyPr/>
        <a:lstStyle/>
        <a:p>
          <a:endParaRPr lang="en-US"/>
        </a:p>
      </dgm:t>
    </dgm:pt>
    <dgm:pt modelId="{3655CB23-7AD5-426A-A3B2-41B8ABEB4A12}" type="sibTrans" cxnId="{630BF0EC-FC45-401F-8795-BE150A88190F}">
      <dgm:prSet phldrT="1" phldr="0"/>
      <dgm:spPr/>
      <dgm:t>
        <a:bodyPr/>
        <a:lstStyle/>
        <a:p>
          <a:r>
            <a:rPr lang="en-US"/>
            <a:t>1</a:t>
          </a:r>
        </a:p>
      </dgm:t>
    </dgm:pt>
    <dgm:pt modelId="{BB869A02-7EF4-0942-9250-4722F5D12F32}">
      <dgm:prSet custT="1"/>
      <dgm:spPr/>
      <dgm:t>
        <a:bodyPr/>
        <a:lstStyle/>
        <a:p>
          <a:r>
            <a:rPr lang="en-US" sz="1800" dirty="0">
              <a:latin typeface="Century Gothic" panose="020B0502020202020204" pitchFamily="34" charset="0"/>
            </a:rPr>
            <a:t>Discuss steps</a:t>
          </a:r>
          <a:r>
            <a:rPr lang="en-US" sz="1800" baseline="0" dirty="0">
              <a:latin typeface="Century Gothic" panose="020B0502020202020204" pitchFamily="34" charset="0"/>
            </a:rPr>
            <a:t> clinicians can take to improve OUD care and outcomes</a:t>
          </a:r>
          <a:endParaRPr lang="en-US" sz="1800" dirty="0">
            <a:latin typeface="Century Gothic" panose="020B0502020202020204" pitchFamily="34" charset="0"/>
          </a:endParaRPr>
        </a:p>
      </dgm:t>
    </dgm:pt>
    <dgm:pt modelId="{6C20884B-BBCD-9A4A-9D8F-79FB4BFF296F}" type="parTrans" cxnId="{73313D7F-B2DF-4B4F-92FB-4B97A199A33D}">
      <dgm:prSet/>
      <dgm:spPr/>
      <dgm:t>
        <a:bodyPr/>
        <a:lstStyle/>
        <a:p>
          <a:endParaRPr lang="en-US"/>
        </a:p>
      </dgm:t>
    </dgm:pt>
    <dgm:pt modelId="{CF78D191-5B9B-D542-BDA9-4CB967652620}" type="sibTrans" cxnId="{73313D7F-B2DF-4B4F-92FB-4B97A199A33D}">
      <dgm:prSet phldrT="4" phldr="0"/>
      <dgm:spPr/>
      <dgm:t>
        <a:bodyPr/>
        <a:lstStyle/>
        <a:p>
          <a:r>
            <a:rPr lang="en-US"/>
            <a:t>4</a:t>
          </a:r>
        </a:p>
      </dgm:t>
    </dgm:pt>
    <dgm:pt modelId="{5806D36A-790D-764F-8C49-E0FA529F4FC4}">
      <dgm:prSet custT="1"/>
      <dgm:spPr/>
      <dgm:t>
        <a:bodyPr/>
        <a:lstStyle/>
        <a:p>
          <a:r>
            <a:rPr lang="en-US" sz="1800" dirty="0">
              <a:latin typeface="Century Gothic" panose="020B0502020202020204" pitchFamily="34" charset="0"/>
            </a:rPr>
            <a:t>Recognize the negative impacts of stigma on OUD patients</a:t>
          </a:r>
        </a:p>
      </dgm:t>
    </dgm:pt>
    <dgm:pt modelId="{EFB4CAAF-1A3D-D545-A5B6-845C3B18F050}" type="parTrans" cxnId="{60A6D4F5-F18A-214A-B26C-94EE9D4AFBAF}">
      <dgm:prSet/>
      <dgm:spPr/>
      <dgm:t>
        <a:bodyPr/>
        <a:lstStyle/>
        <a:p>
          <a:endParaRPr lang="en-US"/>
        </a:p>
      </dgm:t>
    </dgm:pt>
    <dgm:pt modelId="{853D0304-BF37-2243-8AB5-A103C4C87448}" type="sibTrans" cxnId="{60A6D4F5-F18A-214A-B26C-94EE9D4AFBAF}">
      <dgm:prSet phldrT="3" phldr="0"/>
      <dgm:spPr/>
      <dgm:t>
        <a:bodyPr/>
        <a:lstStyle/>
        <a:p>
          <a:r>
            <a:rPr lang="en-US"/>
            <a:t>3</a:t>
          </a:r>
        </a:p>
      </dgm:t>
    </dgm:pt>
    <dgm:pt modelId="{91E812B4-2DFB-426B-AFF6-72A65AD91323}">
      <dgm:prSet custT="1"/>
      <dgm:spPr/>
      <dgm:t>
        <a:bodyPr/>
        <a:lstStyle/>
        <a:p>
          <a:r>
            <a:rPr lang="en-US" sz="1800" dirty="0">
              <a:latin typeface="Century Gothic" panose="020B0502020202020204" pitchFamily="34" charset="0"/>
            </a:rPr>
            <a:t>Recognize how  Social Determinants of Health contribute to OUD Stigma</a:t>
          </a:r>
        </a:p>
      </dgm:t>
    </dgm:pt>
    <dgm:pt modelId="{7EB07CFF-6C0D-429E-85A3-8D6CF5125CAE}" type="sibTrans" cxnId="{60290EA0-9145-47BF-B5F5-D1B6E67298FB}">
      <dgm:prSet phldrT="2" phldr="0"/>
      <dgm:spPr/>
      <dgm:t>
        <a:bodyPr/>
        <a:lstStyle/>
        <a:p>
          <a:r>
            <a:rPr lang="en-US"/>
            <a:t>2</a:t>
          </a:r>
        </a:p>
      </dgm:t>
    </dgm:pt>
    <dgm:pt modelId="{306BDB7D-1576-475F-BD2A-7D9415B9D771}" type="parTrans" cxnId="{60290EA0-9145-47BF-B5F5-D1B6E67298FB}">
      <dgm:prSet/>
      <dgm:spPr/>
      <dgm:t>
        <a:bodyPr/>
        <a:lstStyle/>
        <a:p>
          <a:endParaRPr lang="en-US"/>
        </a:p>
      </dgm:t>
    </dgm:pt>
    <dgm:pt modelId="{A3C6B63D-18E0-D244-B2E3-1C559FEBE64F}" type="pres">
      <dgm:prSet presAssocID="{03E6EC03-1B09-4F17-92EB-7C94943D5B8D}" presName="Name0" presStyleCnt="0">
        <dgm:presLayoutVars>
          <dgm:animLvl val="lvl"/>
          <dgm:resizeHandles val="exact"/>
        </dgm:presLayoutVars>
      </dgm:prSet>
      <dgm:spPr/>
    </dgm:pt>
    <dgm:pt modelId="{A1851434-A7FD-8845-8415-F9246C54657C}" type="pres">
      <dgm:prSet presAssocID="{1D7F8EAF-A27F-44FC-8B92-0ACCFFAEC0C9}" presName="compositeNode" presStyleCnt="0">
        <dgm:presLayoutVars>
          <dgm:bulletEnabled val="1"/>
        </dgm:presLayoutVars>
      </dgm:prSet>
      <dgm:spPr/>
    </dgm:pt>
    <dgm:pt modelId="{9CE8421E-5243-0547-98D8-D6DE54A19943}" type="pres">
      <dgm:prSet presAssocID="{1D7F8EAF-A27F-44FC-8B92-0ACCFFAEC0C9}" presName="bgRect" presStyleLbl="bgAccFollowNode1" presStyleIdx="0" presStyleCnt="4"/>
      <dgm:spPr/>
    </dgm:pt>
    <dgm:pt modelId="{73A57EBE-F36A-174D-9072-51DAADF10A6F}" type="pres">
      <dgm:prSet presAssocID="{3655CB23-7AD5-426A-A3B2-41B8ABEB4A12}" presName="sibTransNodeCircle" presStyleLbl="alignNode1" presStyleIdx="0" presStyleCnt="8">
        <dgm:presLayoutVars>
          <dgm:chMax val="0"/>
          <dgm:bulletEnabled/>
        </dgm:presLayoutVars>
      </dgm:prSet>
      <dgm:spPr/>
    </dgm:pt>
    <dgm:pt modelId="{3E2C4836-256F-B54C-9414-66B579C6C3F3}" type="pres">
      <dgm:prSet presAssocID="{1D7F8EAF-A27F-44FC-8B92-0ACCFFAEC0C9}" presName="bottomLine" presStyleLbl="alignNode1" presStyleIdx="1" presStyleCnt="8">
        <dgm:presLayoutVars/>
      </dgm:prSet>
      <dgm:spPr/>
    </dgm:pt>
    <dgm:pt modelId="{A759EF3B-E11C-2D4D-B6B9-AF6D17F15DF3}" type="pres">
      <dgm:prSet presAssocID="{1D7F8EAF-A27F-44FC-8B92-0ACCFFAEC0C9}" presName="nodeText" presStyleLbl="bgAccFollowNode1" presStyleIdx="0" presStyleCnt="4">
        <dgm:presLayoutVars>
          <dgm:bulletEnabled val="1"/>
        </dgm:presLayoutVars>
      </dgm:prSet>
      <dgm:spPr/>
    </dgm:pt>
    <dgm:pt modelId="{9A362B84-3435-6748-98DF-BDA6172E5C7B}" type="pres">
      <dgm:prSet presAssocID="{3655CB23-7AD5-426A-A3B2-41B8ABEB4A12}" presName="sibTrans" presStyleCnt="0"/>
      <dgm:spPr/>
    </dgm:pt>
    <dgm:pt modelId="{4DF73620-9354-FF4C-807A-C38365F8A46C}" type="pres">
      <dgm:prSet presAssocID="{91E812B4-2DFB-426B-AFF6-72A65AD91323}" presName="compositeNode" presStyleCnt="0">
        <dgm:presLayoutVars>
          <dgm:bulletEnabled val="1"/>
        </dgm:presLayoutVars>
      </dgm:prSet>
      <dgm:spPr/>
    </dgm:pt>
    <dgm:pt modelId="{9B5E1E9B-DE0A-CF4A-B776-2F1E057B2107}" type="pres">
      <dgm:prSet presAssocID="{91E812B4-2DFB-426B-AFF6-72A65AD91323}" presName="bgRect" presStyleLbl="bgAccFollowNode1" presStyleIdx="1" presStyleCnt="4"/>
      <dgm:spPr/>
    </dgm:pt>
    <dgm:pt modelId="{F3460A0B-E2DF-C040-B937-774C874765DA}" type="pres">
      <dgm:prSet presAssocID="{7EB07CFF-6C0D-429E-85A3-8D6CF5125CAE}" presName="sibTransNodeCircle" presStyleLbl="alignNode1" presStyleIdx="2" presStyleCnt="8">
        <dgm:presLayoutVars>
          <dgm:chMax val="0"/>
          <dgm:bulletEnabled/>
        </dgm:presLayoutVars>
      </dgm:prSet>
      <dgm:spPr/>
    </dgm:pt>
    <dgm:pt modelId="{9536B496-8C42-D942-B870-367888854017}" type="pres">
      <dgm:prSet presAssocID="{91E812B4-2DFB-426B-AFF6-72A65AD91323}" presName="bottomLine" presStyleLbl="alignNode1" presStyleIdx="3" presStyleCnt="8">
        <dgm:presLayoutVars/>
      </dgm:prSet>
      <dgm:spPr/>
    </dgm:pt>
    <dgm:pt modelId="{FE58BB47-068D-9A46-86FB-4D1DD394A67A}" type="pres">
      <dgm:prSet presAssocID="{91E812B4-2DFB-426B-AFF6-72A65AD91323}" presName="nodeText" presStyleLbl="bgAccFollowNode1" presStyleIdx="1" presStyleCnt="4">
        <dgm:presLayoutVars>
          <dgm:bulletEnabled val="1"/>
        </dgm:presLayoutVars>
      </dgm:prSet>
      <dgm:spPr/>
    </dgm:pt>
    <dgm:pt modelId="{B59215AC-43AE-8943-AB38-FE527865441E}" type="pres">
      <dgm:prSet presAssocID="{7EB07CFF-6C0D-429E-85A3-8D6CF5125CAE}" presName="sibTrans" presStyleCnt="0"/>
      <dgm:spPr/>
    </dgm:pt>
    <dgm:pt modelId="{16ED6FD7-D2D2-004A-A32E-277CFB406D43}" type="pres">
      <dgm:prSet presAssocID="{5806D36A-790D-764F-8C49-E0FA529F4FC4}" presName="compositeNode" presStyleCnt="0">
        <dgm:presLayoutVars>
          <dgm:bulletEnabled val="1"/>
        </dgm:presLayoutVars>
      </dgm:prSet>
      <dgm:spPr/>
    </dgm:pt>
    <dgm:pt modelId="{72A12F6A-71B9-E84A-A9BB-8E3C20DC130B}" type="pres">
      <dgm:prSet presAssocID="{5806D36A-790D-764F-8C49-E0FA529F4FC4}" presName="bgRect" presStyleLbl="bgAccFollowNode1" presStyleIdx="2" presStyleCnt="4"/>
      <dgm:spPr/>
    </dgm:pt>
    <dgm:pt modelId="{4811C542-85D9-FD44-BD8D-63136092A181}" type="pres">
      <dgm:prSet presAssocID="{853D0304-BF37-2243-8AB5-A103C4C87448}" presName="sibTransNodeCircle" presStyleLbl="alignNode1" presStyleIdx="4" presStyleCnt="8">
        <dgm:presLayoutVars>
          <dgm:chMax val="0"/>
          <dgm:bulletEnabled/>
        </dgm:presLayoutVars>
      </dgm:prSet>
      <dgm:spPr/>
    </dgm:pt>
    <dgm:pt modelId="{B88A25D0-421A-5D40-90E1-81A1B2A49337}" type="pres">
      <dgm:prSet presAssocID="{5806D36A-790D-764F-8C49-E0FA529F4FC4}" presName="bottomLine" presStyleLbl="alignNode1" presStyleIdx="5" presStyleCnt="8">
        <dgm:presLayoutVars/>
      </dgm:prSet>
      <dgm:spPr/>
    </dgm:pt>
    <dgm:pt modelId="{362C7058-2B92-9F47-9E40-509480F29FA2}" type="pres">
      <dgm:prSet presAssocID="{5806D36A-790D-764F-8C49-E0FA529F4FC4}" presName="nodeText" presStyleLbl="bgAccFollowNode1" presStyleIdx="2" presStyleCnt="4">
        <dgm:presLayoutVars>
          <dgm:bulletEnabled val="1"/>
        </dgm:presLayoutVars>
      </dgm:prSet>
      <dgm:spPr/>
    </dgm:pt>
    <dgm:pt modelId="{25193CC6-0892-054B-9644-780A8D920E2D}" type="pres">
      <dgm:prSet presAssocID="{853D0304-BF37-2243-8AB5-A103C4C87448}" presName="sibTrans" presStyleCnt="0"/>
      <dgm:spPr/>
    </dgm:pt>
    <dgm:pt modelId="{34D57CE2-988A-014B-9439-7624CD8FC978}" type="pres">
      <dgm:prSet presAssocID="{BB869A02-7EF4-0942-9250-4722F5D12F32}" presName="compositeNode" presStyleCnt="0">
        <dgm:presLayoutVars>
          <dgm:bulletEnabled val="1"/>
        </dgm:presLayoutVars>
      </dgm:prSet>
      <dgm:spPr/>
    </dgm:pt>
    <dgm:pt modelId="{1EA23607-F069-E746-8C60-7A294EDA436A}" type="pres">
      <dgm:prSet presAssocID="{BB869A02-7EF4-0942-9250-4722F5D12F32}" presName="bgRect" presStyleLbl="bgAccFollowNode1" presStyleIdx="3" presStyleCnt="4"/>
      <dgm:spPr/>
    </dgm:pt>
    <dgm:pt modelId="{8885A515-D263-CD48-BEE1-CAC82DCE4F5A}" type="pres">
      <dgm:prSet presAssocID="{CF78D191-5B9B-D542-BDA9-4CB967652620}" presName="sibTransNodeCircle" presStyleLbl="alignNode1" presStyleIdx="6" presStyleCnt="8">
        <dgm:presLayoutVars>
          <dgm:chMax val="0"/>
          <dgm:bulletEnabled/>
        </dgm:presLayoutVars>
      </dgm:prSet>
      <dgm:spPr/>
    </dgm:pt>
    <dgm:pt modelId="{C2F5E71C-A0C9-8246-B714-B715EBE11413}" type="pres">
      <dgm:prSet presAssocID="{BB869A02-7EF4-0942-9250-4722F5D12F32}" presName="bottomLine" presStyleLbl="alignNode1" presStyleIdx="7" presStyleCnt="8">
        <dgm:presLayoutVars/>
      </dgm:prSet>
      <dgm:spPr/>
    </dgm:pt>
    <dgm:pt modelId="{441DDEED-C6AA-C942-8B74-B1AE462FB798}" type="pres">
      <dgm:prSet presAssocID="{BB869A02-7EF4-0942-9250-4722F5D12F32}" presName="nodeText" presStyleLbl="bgAccFollowNode1" presStyleIdx="3" presStyleCnt="4">
        <dgm:presLayoutVars>
          <dgm:bulletEnabled val="1"/>
        </dgm:presLayoutVars>
      </dgm:prSet>
      <dgm:spPr/>
    </dgm:pt>
  </dgm:ptLst>
  <dgm:cxnLst>
    <dgm:cxn modelId="{15C1B60C-FF59-194D-9C8B-060286640121}" type="presOf" srcId="{1D7F8EAF-A27F-44FC-8B92-0ACCFFAEC0C9}" destId="{9CE8421E-5243-0547-98D8-D6DE54A19943}" srcOrd="0" destOrd="0" presId="urn:microsoft.com/office/officeart/2016/7/layout/BasicLinearProcessNumbered"/>
    <dgm:cxn modelId="{45A6261A-0969-BD4B-A971-4DB7882F9759}" type="presOf" srcId="{BB869A02-7EF4-0942-9250-4722F5D12F32}" destId="{441DDEED-C6AA-C942-8B74-B1AE462FB798}" srcOrd="1" destOrd="0" presId="urn:microsoft.com/office/officeart/2016/7/layout/BasicLinearProcessNumbered"/>
    <dgm:cxn modelId="{1F861320-E007-904F-AE8C-6C1F188A2C25}" type="presOf" srcId="{1D7F8EAF-A27F-44FC-8B92-0ACCFFAEC0C9}" destId="{A759EF3B-E11C-2D4D-B6B9-AF6D17F15DF3}" srcOrd="1" destOrd="0" presId="urn:microsoft.com/office/officeart/2016/7/layout/BasicLinearProcessNumbered"/>
    <dgm:cxn modelId="{318D4138-7CD1-AF48-AC2B-6571D32DF33F}" type="presOf" srcId="{5806D36A-790D-764F-8C49-E0FA529F4FC4}" destId="{362C7058-2B92-9F47-9E40-509480F29FA2}" srcOrd="1" destOrd="0" presId="urn:microsoft.com/office/officeart/2016/7/layout/BasicLinearProcessNumbered"/>
    <dgm:cxn modelId="{3D9D385F-E57C-8646-8DA6-525F626EDC8E}" type="presOf" srcId="{91E812B4-2DFB-426B-AFF6-72A65AD91323}" destId="{FE58BB47-068D-9A46-86FB-4D1DD394A67A}" srcOrd="1" destOrd="0" presId="urn:microsoft.com/office/officeart/2016/7/layout/BasicLinearProcessNumbered"/>
    <dgm:cxn modelId="{F2CAAF6A-82EE-D344-B2FB-F4E96041FF54}" type="presOf" srcId="{853D0304-BF37-2243-8AB5-A103C4C87448}" destId="{4811C542-85D9-FD44-BD8D-63136092A181}" srcOrd="0" destOrd="0" presId="urn:microsoft.com/office/officeart/2016/7/layout/BasicLinearProcessNumbered"/>
    <dgm:cxn modelId="{FDB06078-1056-514E-827C-59E91F3DA6D0}" type="presOf" srcId="{BB869A02-7EF4-0942-9250-4722F5D12F32}" destId="{1EA23607-F069-E746-8C60-7A294EDA436A}" srcOrd="0" destOrd="0" presId="urn:microsoft.com/office/officeart/2016/7/layout/BasicLinearProcessNumbered"/>
    <dgm:cxn modelId="{73313D7F-B2DF-4B4F-92FB-4B97A199A33D}" srcId="{03E6EC03-1B09-4F17-92EB-7C94943D5B8D}" destId="{BB869A02-7EF4-0942-9250-4722F5D12F32}" srcOrd="3" destOrd="0" parTransId="{6C20884B-BBCD-9A4A-9D8F-79FB4BFF296F}" sibTransId="{CF78D191-5B9B-D542-BDA9-4CB967652620}"/>
    <dgm:cxn modelId="{2D579E92-2506-B644-AD3B-846B384F2BF4}" type="presOf" srcId="{CF78D191-5B9B-D542-BDA9-4CB967652620}" destId="{8885A515-D263-CD48-BEE1-CAC82DCE4F5A}" srcOrd="0" destOrd="0" presId="urn:microsoft.com/office/officeart/2016/7/layout/BasicLinearProcessNumbered"/>
    <dgm:cxn modelId="{60290EA0-9145-47BF-B5F5-D1B6E67298FB}" srcId="{03E6EC03-1B09-4F17-92EB-7C94943D5B8D}" destId="{91E812B4-2DFB-426B-AFF6-72A65AD91323}" srcOrd="1" destOrd="0" parTransId="{306BDB7D-1576-475F-BD2A-7D9415B9D771}" sibTransId="{7EB07CFF-6C0D-429E-85A3-8D6CF5125CAE}"/>
    <dgm:cxn modelId="{1820B6B1-9427-094A-ADD8-47787A687B99}" type="presOf" srcId="{03E6EC03-1B09-4F17-92EB-7C94943D5B8D}" destId="{A3C6B63D-18E0-D244-B2E3-1C559FEBE64F}" srcOrd="0" destOrd="0" presId="urn:microsoft.com/office/officeart/2016/7/layout/BasicLinearProcessNumbered"/>
    <dgm:cxn modelId="{87D934C7-BF3C-5243-9C6E-BB555DC631D3}" type="presOf" srcId="{3655CB23-7AD5-426A-A3B2-41B8ABEB4A12}" destId="{73A57EBE-F36A-174D-9072-51DAADF10A6F}" srcOrd="0" destOrd="0" presId="urn:microsoft.com/office/officeart/2016/7/layout/BasicLinearProcessNumbered"/>
    <dgm:cxn modelId="{53AFA7D1-B39C-254A-B241-899C40178723}" type="presOf" srcId="{91E812B4-2DFB-426B-AFF6-72A65AD91323}" destId="{9B5E1E9B-DE0A-CF4A-B776-2F1E057B2107}" srcOrd="0" destOrd="0" presId="urn:microsoft.com/office/officeart/2016/7/layout/BasicLinearProcessNumbered"/>
    <dgm:cxn modelId="{90253FDF-B801-1E44-B3FD-BBDC321048D6}" type="presOf" srcId="{7EB07CFF-6C0D-429E-85A3-8D6CF5125CAE}" destId="{F3460A0B-E2DF-C040-B937-774C874765DA}" srcOrd="0" destOrd="0" presId="urn:microsoft.com/office/officeart/2016/7/layout/BasicLinearProcessNumbered"/>
    <dgm:cxn modelId="{B57ACBDF-6827-3E42-AEF3-59A8B1E11D87}" type="presOf" srcId="{5806D36A-790D-764F-8C49-E0FA529F4FC4}" destId="{72A12F6A-71B9-E84A-A9BB-8E3C20DC130B}" srcOrd="0" destOrd="0" presId="urn:microsoft.com/office/officeart/2016/7/layout/BasicLinearProcessNumbered"/>
    <dgm:cxn modelId="{630BF0EC-FC45-401F-8795-BE150A88190F}" srcId="{03E6EC03-1B09-4F17-92EB-7C94943D5B8D}" destId="{1D7F8EAF-A27F-44FC-8B92-0ACCFFAEC0C9}" srcOrd="0" destOrd="0" parTransId="{75AAEF6D-4508-4EEB-B67B-CF1C1C758F48}" sibTransId="{3655CB23-7AD5-426A-A3B2-41B8ABEB4A12}"/>
    <dgm:cxn modelId="{60A6D4F5-F18A-214A-B26C-94EE9D4AFBAF}" srcId="{03E6EC03-1B09-4F17-92EB-7C94943D5B8D}" destId="{5806D36A-790D-764F-8C49-E0FA529F4FC4}" srcOrd="2" destOrd="0" parTransId="{EFB4CAAF-1A3D-D545-A5B6-845C3B18F050}" sibTransId="{853D0304-BF37-2243-8AB5-A103C4C87448}"/>
    <dgm:cxn modelId="{08E585DD-8A19-BE4D-9B88-860AF6EB1515}" type="presParOf" srcId="{A3C6B63D-18E0-D244-B2E3-1C559FEBE64F}" destId="{A1851434-A7FD-8845-8415-F9246C54657C}" srcOrd="0" destOrd="0" presId="urn:microsoft.com/office/officeart/2016/7/layout/BasicLinearProcessNumbered"/>
    <dgm:cxn modelId="{53510D04-E6D7-7842-AEBC-C648CE3A7FD2}" type="presParOf" srcId="{A1851434-A7FD-8845-8415-F9246C54657C}" destId="{9CE8421E-5243-0547-98D8-D6DE54A19943}" srcOrd="0" destOrd="0" presId="urn:microsoft.com/office/officeart/2016/7/layout/BasicLinearProcessNumbered"/>
    <dgm:cxn modelId="{8E83B134-C686-9346-9B5E-FE7DE8DEE8A0}" type="presParOf" srcId="{A1851434-A7FD-8845-8415-F9246C54657C}" destId="{73A57EBE-F36A-174D-9072-51DAADF10A6F}" srcOrd="1" destOrd="0" presId="urn:microsoft.com/office/officeart/2016/7/layout/BasicLinearProcessNumbered"/>
    <dgm:cxn modelId="{8239E0E9-1764-9E49-B689-763DE7E5268D}" type="presParOf" srcId="{A1851434-A7FD-8845-8415-F9246C54657C}" destId="{3E2C4836-256F-B54C-9414-66B579C6C3F3}" srcOrd="2" destOrd="0" presId="urn:microsoft.com/office/officeart/2016/7/layout/BasicLinearProcessNumbered"/>
    <dgm:cxn modelId="{FACD7765-5399-664D-B498-87799B2AC817}" type="presParOf" srcId="{A1851434-A7FD-8845-8415-F9246C54657C}" destId="{A759EF3B-E11C-2D4D-B6B9-AF6D17F15DF3}" srcOrd="3" destOrd="0" presId="urn:microsoft.com/office/officeart/2016/7/layout/BasicLinearProcessNumbered"/>
    <dgm:cxn modelId="{FFA279CA-F0F7-F045-907E-F5C4681684A7}" type="presParOf" srcId="{A3C6B63D-18E0-D244-B2E3-1C559FEBE64F}" destId="{9A362B84-3435-6748-98DF-BDA6172E5C7B}" srcOrd="1" destOrd="0" presId="urn:microsoft.com/office/officeart/2016/7/layout/BasicLinearProcessNumbered"/>
    <dgm:cxn modelId="{AEE698CB-D764-FF44-9948-353023C11A91}" type="presParOf" srcId="{A3C6B63D-18E0-D244-B2E3-1C559FEBE64F}" destId="{4DF73620-9354-FF4C-807A-C38365F8A46C}" srcOrd="2" destOrd="0" presId="urn:microsoft.com/office/officeart/2016/7/layout/BasicLinearProcessNumbered"/>
    <dgm:cxn modelId="{AD3E5E06-8C18-C549-95A0-E209E9A719C0}" type="presParOf" srcId="{4DF73620-9354-FF4C-807A-C38365F8A46C}" destId="{9B5E1E9B-DE0A-CF4A-B776-2F1E057B2107}" srcOrd="0" destOrd="0" presId="urn:microsoft.com/office/officeart/2016/7/layout/BasicLinearProcessNumbered"/>
    <dgm:cxn modelId="{63DA1A98-77B3-E24C-9469-1B844AD0B16B}" type="presParOf" srcId="{4DF73620-9354-FF4C-807A-C38365F8A46C}" destId="{F3460A0B-E2DF-C040-B937-774C874765DA}" srcOrd="1" destOrd="0" presId="urn:microsoft.com/office/officeart/2016/7/layout/BasicLinearProcessNumbered"/>
    <dgm:cxn modelId="{8FF9A07D-2BEC-0149-A903-334D9F821A1C}" type="presParOf" srcId="{4DF73620-9354-FF4C-807A-C38365F8A46C}" destId="{9536B496-8C42-D942-B870-367888854017}" srcOrd="2" destOrd="0" presId="urn:microsoft.com/office/officeart/2016/7/layout/BasicLinearProcessNumbered"/>
    <dgm:cxn modelId="{8E35E487-C9DC-0144-ADC3-6E95DE329B16}" type="presParOf" srcId="{4DF73620-9354-FF4C-807A-C38365F8A46C}" destId="{FE58BB47-068D-9A46-86FB-4D1DD394A67A}" srcOrd="3" destOrd="0" presId="urn:microsoft.com/office/officeart/2016/7/layout/BasicLinearProcessNumbered"/>
    <dgm:cxn modelId="{046168DA-D258-FA4E-91EB-D529D1AADC15}" type="presParOf" srcId="{A3C6B63D-18E0-D244-B2E3-1C559FEBE64F}" destId="{B59215AC-43AE-8943-AB38-FE527865441E}" srcOrd="3" destOrd="0" presId="urn:microsoft.com/office/officeart/2016/7/layout/BasicLinearProcessNumbered"/>
    <dgm:cxn modelId="{957C2832-2E8B-064A-BDDF-5814EADE07BD}" type="presParOf" srcId="{A3C6B63D-18E0-D244-B2E3-1C559FEBE64F}" destId="{16ED6FD7-D2D2-004A-A32E-277CFB406D43}" srcOrd="4" destOrd="0" presId="urn:microsoft.com/office/officeart/2016/7/layout/BasicLinearProcessNumbered"/>
    <dgm:cxn modelId="{61D7FA22-2D74-D64D-BE4C-002FC3A12772}" type="presParOf" srcId="{16ED6FD7-D2D2-004A-A32E-277CFB406D43}" destId="{72A12F6A-71B9-E84A-A9BB-8E3C20DC130B}" srcOrd="0" destOrd="0" presId="urn:microsoft.com/office/officeart/2016/7/layout/BasicLinearProcessNumbered"/>
    <dgm:cxn modelId="{9F4E7B37-5B87-CF4E-8D5F-9D571CE3F6DE}" type="presParOf" srcId="{16ED6FD7-D2D2-004A-A32E-277CFB406D43}" destId="{4811C542-85D9-FD44-BD8D-63136092A181}" srcOrd="1" destOrd="0" presId="urn:microsoft.com/office/officeart/2016/7/layout/BasicLinearProcessNumbered"/>
    <dgm:cxn modelId="{CB663447-1B25-5E4D-9DFD-998084E006A4}" type="presParOf" srcId="{16ED6FD7-D2D2-004A-A32E-277CFB406D43}" destId="{B88A25D0-421A-5D40-90E1-81A1B2A49337}" srcOrd="2" destOrd="0" presId="urn:microsoft.com/office/officeart/2016/7/layout/BasicLinearProcessNumbered"/>
    <dgm:cxn modelId="{3AF74217-0C77-6A49-BF4E-3E4D4C897F10}" type="presParOf" srcId="{16ED6FD7-D2D2-004A-A32E-277CFB406D43}" destId="{362C7058-2B92-9F47-9E40-509480F29FA2}" srcOrd="3" destOrd="0" presId="urn:microsoft.com/office/officeart/2016/7/layout/BasicLinearProcessNumbered"/>
    <dgm:cxn modelId="{D3572026-C9CC-0043-830A-35F0B865D7C4}" type="presParOf" srcId="{A3C6B63D-18E0-D244-B2E3-1C559FEBE64F}" destId="{25193CC6-0892-054B-9644-780A8D920E2D}" srcOrd="5" destOrd="0" presId="urn:microsoft.com/office/officeart/2016/7/layout/BasicLinearProcessNumbered"/>
    <dgm:cxn modelId="{461AE0D5-BD4A-6E4B-B270-5910FA8E2365}" type="presParOf" srcId="{A3C6B63D-18E0-D244-B2E3-1C559FEBE64F}" destId="{34D57CE2-988A-014B-9439-7624CD8FC978}" srcOrd="6" destOrd="0" presId="urn:microsoft.com/office/officeart/2016/7/layout/BasicLinearProcessNumbered"/>
    <dgm:cxn modelId="{6CC5C996-1974-3F4F-9887-DFBA3ABD4C8B}" type="presParOf" srcId="{34D57CE2-988A-014B-9439-7624CD8FC978}" destId="{1EA23607-F069-E746-8C60-7A294EDA436A}" srcOrd="0" destOrd="0" presId="urn:microsoft.com/office/officeart/2016/7/layout/BasicLinearProcessNumbered"/>
    <dgm:cxn modelId="{96E93B30-50DB-9442-BB7C-F1847478EDF7}" type="presParOf" srcId="{34D57CE2-988A-014B-9439-7624CD8FC978}" destId="{8885A515-D263-CD48-BEE1-CAC82DCE4F5A}" srcOrd="1" destOrd="0" presId="urn:microsoft.com/office/officeart/2016/7/layout/BasicLinearProcessNumbered"/>
    <dgm:cxn modelId="{C3CAA710-1B1E-C141-963B-DE9F5EE18AF1}" type="presParOf" srcId="{34D57CE2-988A-014B-9439-7624CD8FC978}" destId="{C2F5E71C-A0C9-8246-B714-B715EBE11413}" srcOrd="2" destOrd="0" presId="urn:microsoft.com/office/officeart/2016/7/layout/BasicLinearProcessNumbered"/>
    <dgm:cxn modelId="{17A02907-6394-024E-9E00-306D7FAC5835}" type="presParOf" srcId="{34D57CE2-988A-014B-9439-7624CD8FC978}" destId="{441DDEED-C6AA-C942-8B74-B1AE462FB798}"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BB4F4-0B20-4DBD-9FE7-7601FEE358A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F87CD08-6D63-43B8-A550-F2355253F26C}">
      <dgm:prSet/>
      <dgm:spPr/>
      <dgm:t>
        <a:bodyPr/>
        <a:lstStyle/>
        <a:p>
          <a:pPr>
            <a:lnSpc>
              <a:spcPct val="100000"/>
            </a:lnSpc>
          </a:pPr>
          <a:r>
            <a:rPr lang="en-US" b="1" dirty="0">
              <a:latin typeface="Century Gothic" panose="020B0502020202020204" pitchFamily="34" charset="0"/>
            </a:rPr>
            <a:t>Addiction changes the brain on a physiologic level</a:t>
          </a:r>
        </a:p>
      </dgm:t>
    </dgm:pt>
    <dgm:pt modelId="{C11DF403-539A-4FFF-9724-734D095BD5E1}" type="parTrans" cxnId="{EE118F75-0BAD-4217-A688-4F6968668982}">
      <dgm:prSet/>
      <dgm:spPr/>
      <dgm:t>
        <a:bodyPr/>
        <a:lstStyle/>
        <a:p>
          <a:endParaRPr lang="en-US"/>
        </a:p>
      </dgm:t>
    </dgm:pt>
    <dgm:pt modelId="{B6D999EF-D3F7-4698-9D90-2A966E15B22D}" type="sibTrans" cxnId="{EE118F75-0BAD-4217-A688-4F6968668982}">
      <dgm:prSet/>
      <dgm:spPr/>
      <dgm:t>
        <a:bodyPr/>
        <a:lstStyle/>
        <a:p>
          <a:endParaRPr lang="en-US"/>
        </a:p>
      </dgm:t>
    </dgm:pt>
    <dgm:pt modelId="{B59E711D-F8A4-46A5-BD75-BB2D75D9E74D}">
      <dgm:prSet/>
      <dgm:spPr/>
      <dgm:t>
        <a:bodyPr/>
        <a:lstStyle/>
        <a:p>
          <a:pPr>
            <a:lnSpc>
              <a:spcPct val="100000"/>
            </a:lnSpc>
          </a:pPr>
          <a:endParaRPr lang="en-US" dirty="0"/>
        </a:p>
      </dgm:t>
    </dgm:pt>
    <dgm:pt modelId="{91F36EF8-3F10-41A3-A500-E2F56678A2CE}" type="parTrans" cxnId="{E8630AD2-A236-4377-A75C-C546607BA2A2}">
      <dgm:prSet/>
      <dgm:spPr/>
      <dgm:t>
        <a:bodyPr/>
        <a:lstStyle/>
        <a:p>
          <a:endParaRPr lang="en-US"/>
        </a:p>
      </dgm:t>
    </dgm:pt>
    <dgm:pt modelId="{71DC1227-62E6-4E1B-83F1-062AEB77A5AB}" type="sibTrans" cxnId="{E8630AD2-A236-4377-A75C-C546607BA2A2}">
      <dgm:prSet/>
      <dgm:spPr/>
      <dgm:t>
        <a:bodyPr/>
        <a:lstStyle/>
        <a:p>
          <a:endParaRPr lang="en-US"/>
        </a:p>
      </dgm:t>
    </dgm:pt>
    <dgm:pt modelId="{3DCBFE59-FC46-4074-8642-E477C4824803}" type="pres">
      <dgm:prSet presAssocID="{A1EBB4F4-0B20-4DBD-9FE7-7601FEE358A8}" presName="root" presStyleCnt="0">
        <dgm:presLayoutVars>
          <dgm:dir/>
          <dgm:resizeHandles val="exact"/>
        </dgm:presLayoutVars>
      </dgm:prSet>
      <dgm:spPr/>
    </dgm:pt>
    <dgm:pt modelId="{D2704207-4C26-4ADD-A973-A24E8AF350CF}" type="pres">
      <dgm:prSet presAssocID="{7F87CD08-6D63-43B8-A550-F2355253F26C}" presName="compNode" presStyleCnt="0"/>
      <dgm:spPr/>
    </dgm:pt>
    <dgm:pt modelId="{A8B64D60-1939-45C8-B72E-66ACA7359D11}" type="pres">
      <dgm:prSet presAssocID="{7F87CD08-6D63-43B8-A550-F2355253F26C}" presName="bgRect" presStyleLbl="bgShp" presStyleIdx="0" presStyleCnt="1" custScaleX="94464" custScaleY="217946" custLinFactNeighborX="-4033" custLinFactNeighborY="-68284"/>
      <dgm:spPr/>
    </dgm:pt>
    <dgm:pt modelId="{A95AF175-4C66-4C6C-8FE6-1EE74AC1AAC1}" type="pres">
      <dgm:prSet presAssocID="{7F87CD08-6D63-43B8-A550-F2355253F26C}" presName="iconRect" presStyleLbl="node1" presStyleIdx="0" presStyleCnt="1" custLinFactY="-100000" custLinFactNeighborX="6937" custLinFactNeighborY="-1087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57790368-8D80-4FC1-9618-FC4715AC24EE}" type="pres">
      <dgm:prSet presAssocID="{7F87CD08-6D63-43B8-A550-F2355253F26C}" presName="spaceRect" presStyleCnt="0"/>
      <dgm:spPr/>
    </dgm:pt>
    <dgm:pt modelId="{B2186B46-B3D1-4CF7-AE43-CEC8AE473356}" type="pres">
      <dgm:prSet presAssocID="{7F87CD08-6D63-43B8-A550-F2355253F26C}" presName="parTx" presStyleLbl="revTx" presStyleIdx="0" presStyleCnt="2" custScaleX="130678" custScaleY="71752" custLinFactY="-12584" custLinFactNeighborX="832" custLinFactNeighborY="-100000">
        <dgm:presLayoutVars>
          <dgm:chMax val="0"/>
          <dgm:chPref val="0"/>
        </dgm:presLayoutVars>
      </dgm:prSet>
      <dgm:spPr/>
    </dgm:pt>
    <dgm:pt modelId="{1FF629DE-0C66-4C14-A940-D7F530FB468E}" type="pres">
      <dgm:prSet presAssocID="{7F87CD08-6D63-43B8-A550-F2355253F26C}" presName="desTx" presStyleLbl="revTx" presStyleIdx="1" presStyleCnt="2">
        <dgm:presLayoutVars/>
      </dgm:prSet>
      <dgm:spPr/>
    </dgm:pt>
  </dgm:ptLst>
  <dgm:cxnLst>
    <dgm:cxn modelId="{853C3634-2761-4645-8A38-B64DA9AF4C76}" type="presOf" srcId="{A1EBB4F4-0B20-4DBD-9FE7-7601FEE358A8}" destId="{3DCBFE59-FC46-4074-8642-E477C4824803}" srcOrd="0" destOrd="0" presId="urn:microsoft.com/office/officeart/2018/2/layout/IconVerticalSolidList"/>
    <dgm:cxn modelId="{A692A338-3F99-4348-A8FD-AFD197091B84}" type="presOf" srcId="{B59E711D-F8A4-46A5-BD75-BB2D75D9E74D}" destId="{1FF629DE-0C66-4C14-A940-D7F530FB468E}" srcOrd="0" destOrd="0" presId="urn:microsoft.com/office/officeart/2018/2/layout/IconVerticalSolidList"/>
    <dgm:cxn modelId="{EE118F75-0BAD-4217-A688-4F6968668982}" srcId="{A1EBB4F4-0B20-4DBD-9FE7-7601FEE358A8}" destId="{7F87CD08-6D63-43B8-A550-F2355253F26C}" srcOrd="0" destOrd="0" parTransId="{C11DF403-539A-4FFF-9724-734D095BD5E1}" sibTransId="{B6D999EF-D3F7-4698-9D90-2A966E15B22D}"/>
    <dgm:cxn modelId="{767CB057-3410-4A70-A995-0A57C42C758E}" type="presOf" srcId="{7F87CD08-6D63-43B8-A550-F2355253F26C}" destId="{B2186B46-B3D1-4CF7-AE43-CEC8AE473356}" srcOrd="0" destOrd="0" presId="urn:microsoft.com/office/officeart/2018/2/layout/IconVerticalSolidList"/>
    <dgm:cxn modelId="{E8630AD2-A236-4377-A75C-C546607BA2A2}" srcId="{7F87CD08-6D63-43B8-A550-F2355253F26C}" destId="{B59E711D-F8A4-46A5-BD75-BB2D75D9E74D}" srcOrd="0" destOrd="0" parTransId="{91F36EF8-3F10-41A3-A500-E2F56678A2CE}" sibTransId="{71DC1227-62E6-4E1B-83F1-062AEB77A5AB}"/>
    <dgm:cxn modelId="{87387E01-03FF-4F7E-A63D-2F13D26D58C4}" type="presParOf" srcId="{3DCBFE59-FC46-4074-8642-E477C4824803}" destId="{D2704207-4C26-4ADD-A973-A24E8AF350CF}" srcOrd="0" destOrd="0" presId="urn:microsoft.com/office/officeart/2018/2/layout/IconVerticalSolidList"/>
    <dgm:cxn modelId="{99FD4258-4116-49C7-B2E3-1262FCEDD870}" type="presParOf" srcId="{D2704207-4C26-4ADD-A973-A24E8AF350CF}" destId="{A8B64D60-1939-45C8-B72E-66ACA7359D11}" srcOrd="0" destOrd="0" presId="urn:microsoft.com/office/officeart/2018/2/layout/IconVerticalSolidList"/>
    <dgm:cxn modelId="{C976AD7A-06AD-4AD8-AD33-74A20C0A4554}" type="presParOf" srcId="{D2704207-4C26-4ADD-A973-A24E8AF350CF}" destId="{A95AF175-4C66-4C6C-8FE6-1EE74AC1AAC1}" srcOrd="1" destOrd="0" presId="urn:microsoft.com/office/officeart/2018/2/layout/IconVerticalSolidList"/>
    <dgm:cxn modelId="{FC762B94-F42B-4CA2-A52B-6D294FEF46AF}" type="presParOf" srcId="{D2704207-4C26-4ADD-A973-A24E8AF350CF}" destId="{57790368-8D80-4FC1-9618-FC4715AC24EE}" srcOrd="2" destOrd="0" presId="urn:microsoft.com/office/officeart/2018/2/layout/IconVerticalSolidList"/>
    <dgm:cxn modelId="{0E293607-0EC0-4DAB-9DB9-E68252B5CBA0}" type="presParOf" srcId="{D2704207-4C26-4ADD-A973-A24E8AF350CF}" destId="{B2186B46-B3D1-4CF7-AE43-CEC8AE473356}" srcOrd="3" destOrd="0" presId="urn:microsoft.com/office/officeart/2018/2/layout/IconVerticalSolidList"/>
    <dgm:cxn modelId="{6E94AAA0-A3A1-42B0-AF16-3C41562A992A}" type="presParOf" srcId="{D2704207-4C26-4ADD-A973-A24E8AF350CF}" destId="{1FF629DE-0C66-4C14-A940-D7F530FB468E}"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2C59A6-BA5B-BB42-BC2D-CA67B248E903}"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9F61D19D-BFCF-4E4F-913A-5410A215BBC5}">
      <dgm:prSet phldrT="[Text]" custT="1"/>
      <dgm:spPr>
        <a:solidFill>
          <a:schemeClr val="accent3"/>
        </a:solidFill>
      </dgm:spPr>
      <dgm:t>
        <a:bodyPr/>
        <a:lstStyle/>
        <a:p>
          <a:r>
            <a:rPr lang="en-US" sz="2000" dirty="0">
              <a:latin typeface="Century Gothic" panose="020B0502020202020204" pitchFamily="34" charset="0"/>
            </a:rPr>
            <a:t>Public</a:t>
          </a:r>
        </a:p>
      </dgm:t>
    </dgm:pt>
    <dgm:pt modelId="{8E153F9E-8E7C-4748-864E-CA26DBD9B995}" type="parTrans" cxnId="{6B6ADB70-2E33-1B44-9688-99D632A6E321}">
      <dgm:prSet/>
      <dgm:spPr/>
      <dgm:t>
        <a:bodyPr/>
        <a:lstStyle/>
        <a:p>
          <a:endParaRPr lang="en-US"/>
        </a:p>
      </dgm:t>
    </dgm:pt>
    <dgm:pt modelId="{976F06FB-95FA-3647-8919-2DF9D7A12934}" type="sibTrans" cxnId="{6B6ADB70-2E33-1B44-9688-99D632A6E321}">
      <dgm:prSet/>
      <dgm:spPr/>
      <dgm:t>
        <a:bodyPr/>
        <a:lstStyle/>
        <a:p>
          <a:endParaRPr lang="en-US"/>
        </a:p>
      </dgm:t>
    </dgm:pt>
    <dgm:pt modelId="{6F9F2B00-3995-FA42-8EE8-7888A1949255}">
      <dgm:prSet phldrT="[Text]" custT="1"/>
      <dgm:spPr/>
      <dgm:t>
        <a:bodyPr/>
        <a:lstStyle/>
        <a:p>
          <a:r>
            <a:rPr lang="en-US" sz="2000" dirty="0">
              <a:latin typeface="Century Gothic" panose="020B0502020202020204" pitchFamily="34" charset="0"/>
            </a:rPr>
            <a:t>Self</a:t>
          </a:r>
        </a:p>
      </dgm:t>
    </dgm:pt>
    <dgm:pt modelId="{5DD86398-9CEE-6E49-B238-8B996F84424E}" type="parTrans" cxnId="{6A00CC52-2AC7-2F48-ABD7-BF73A7C1CF77}">
      <dgm:prSet/>
      <dgm:spPr/>
      <dgm:t>
        <a:bodyPr/>
        <a:lstStyle/>
        <a:p>
          <a:endParaRPr lang="en-US"/>
        </a:p>
      </dgm:t>
    </dgm:pt>
    <dgm:pt modelId="{EDD7A268-E1AC-FC48-99D1-D283742DD720}" type="sibTrans" cxnId="{6A00CC52-2AC7-2F48-ABD7-BF73A7C1CF77}">
      <dgm:prSet/>
      <dgm:spPr/>
      <dgm:t>
        <a:bodyPr/>
        <a:lstStyle/>
        <a:p>
          <a:endParaRPr lang="en-US"/>
        </a:p>
      </dgm:t>
    </dgm:pt>
    <dgm:pt modelId="{8574DD47-8831-D744-A0AE-99336644BA52}">
      <dgm:prSet phldrT="[Text]" custT="1"/>
      <dgm:spPr>
        <a:solidFill>
          <a:srgbClr val="00B0F0"/>
        </a:solidFill>
      </dgm:spPr>
      <dgm:t>
        <a:bodyPr/>
        <a:lstStyle/>
        <a:p>
          <a:r>
            <a:rPr lang="en-US" sz="2000" dirty="0">
              <a:latin typeface="Century Gothic" panose="020B0502020202020204" pitchFamily="34" charset="0"/>
            </a:rPr>
            <a:t>Perceived</a:t>
          </a:r>
        </a:p>
      </dgm:t>
    </dgm:pt>
    <dgm:pt modelId="{A761F545-FCD0-AC4F-B85C-CD931FD33BA9}" type="parTrans" cxnId="{68568B58-35A7-814E-AF8A-A027C84838BB}">
      <dgm:prSet/>
      <dgm:spPr/>
      <dgm:t>
        <a:bodyPr/>
        <a:lstStyle/>
        <a:p>
          <a:endParaRPr lang="en-US"/>
        </a:p>
      </dgm:t>
    </dgm:pt>
    <dgm:pt modelId="{4E1B3624-ABE0-AC47-B0B2-B8AEF5635391}" type="sibTrans" cxnId="{68568B58-35A7-814E-AF8A-A027C84838BB}">
      <dgm:prSet/>
      <dgm:spPr/>
      <dgm:t>
        <a:bodyPr/>
        <a:lstStyle/>
        <a:p>
          <a:endParaRPr lang="en-US"/>
        </a:p>
      </dgm:t>
    </dgm:pt>
    <dgm:pt modelId="{6D2EC962-315E-3644-95F0-CA04E146FB91}">
      <dgm:prSet phldrT="[Text]" custT="1"/>
      <dgm:spPr>
        <a:solidFill>
          <a:schemeClr val="accent4"/>
        </a:solidFill>
      </dgm:spPr>
      <dgm:t>
        <a:bodyPr/>
        <a:lstStyle/>
        <a:p>
          <a:r>
            <a:rPr lang="en-US" sz="2000" dirty="0">
              <a:latin typeface="Century Gothic" panose="020B0502020202020204" pitchFamily="34" charset="0"/>
            </a:rPr>
            <a:t>Label Avoidance</a:t>
          </a:r>
        </a:p>
      </dgm:t>
    </dgm:pt>
    <dgm:pt modelId="{B63BB0C5-E925-794F-A6C6-98EB11AD3DEE}" type="parTrans" cxnId="{2B609EB7-7EAB-CE4E-BDF3-770F3492E029}">
      <dgm:prSet/>
      <dgm:spPr/>
      <dgm:t>
        <a:bodyPr/>
        <a:lstStyle/>
        <a:p>
          <a:endParaRPr lang="en-US"/>
        </a:p>
      </dgm:t>
    </dgm:pt>
    <dgm:pt modelId="{05278558-01C8-C041-AF30-70F53645CC8F}" type="sibTrans" cxnId="{2B609EB7-7EAB-CE4E-BDF3-770F3492E029}">
      <dgm:prSet/>
      <dgm:spPr/>
      <dgm:t>
        <a:bodyPr/>
        <a:lstStyle/>
        <a:p>
          <a:endParaRPr lang="en-US"/>
        </a:p>
      </dgm:t>
    </dgm:pt>
    <dgm:pt modelId="{80644F4E-5083-9343-AEDF-B7C8C1303287}">
      <dgm:prSet phldrT="[Text]" custT="1"/>
      <dgm:spPr>
        <a:solidFill>
          <a:schemeClr val="accent2">
            <a:lumMod val="60000"/>
            <a:lumOff val="40000"/>
          </a:schemeClr>
        </a:solidFill>
      </dgm:spPr>
      <dgm:t>
        <a:bodyPr/>
        <a:lstStyle/>
        <a:p>
          <a:r>
            <a:rPr lang="en-US" sz="2000" dirty="0">
              <a:latin typeface="Century Gothic" panose="020B0502020202020204" pitchFamily="34" charset="0"/>
            </a:rPr>
            <a:t>Stigma by Association</a:t>
          </a:r>
        </a:p>
      </dgm:t>
    </dgm:pt>
    <dgm:pt modelId="{9A10A94E-E9AC-6948-A97A-896385F89A9E}" type="parTrans" cxnId="{B363A70B-A6F7-F44E-B2A0-349D5FF1845D}">
      <dgm:prSet/>
      <dgm:spPr/>
      <dgm:t>
        <a:bodyPr/>
        <a:lstStyle/>
        <a:p>
          <a:endParaRPr lang="en-US"/>
        </a:p>
      </dgm:t>
    </dgm:pt>
    <dgm:pt modelId="{EDACB390-60F2-8942-9CF9-F34E4F576300}" type="sibTrans" cxnId="{B363A70B-A6F7-F44E-B2A0-349D5FF1845D}">
      <dgm:prSet/>
      <dgm:spPr/>
      <dgm:t>
        <a:bodyPr/>
        <a:lstStyle/>
        <a:p>
          <a:endParaRPr lang="en-US"/>
        </a:p>
      </dgm:t>
    </dgm:pt>
    <dgm:pt modelId="{5B23A4EA-5B94-934D-AFF2-6447917E4F63}">
      <dgm:prSet phldrT="[Text]" custT="1"/>
      <dgm:spPr>
        <a:solidFill>
          <a:srgbClr val="9C2C36"/>
        </a:solidFill>
      </dgm:spPr>
      <dgm:t>
        <a:bodyPr/>
        <a:lstStyle/>
        <a:p>
          <a:r>
            <a:rPr lang="en-US" sz="2000" dirty="0">
              <a:latin typeface="Century Gothic" panose="020B0502020202020204" pitchFamily="34" charset="0"/>
            </a:rPr>
            <a:t>Health Practitioner</a:t>
          </a:r>
        </a:p>
      </dgm:t>
    </dgm:pt>
    <dgm:pt modelId="{9ABFBFD7-059F-CF47-94F4-8CB734AA6488}" type="parTrans" cxnId="{376736BA-EC18-0B4C-996B-18FB16B9627C}">
      <dgm:prSet/>
      <dgm:spPr/>
      <dgm:t>
        <a:bodyPr/>
        <a:lstStyle/>
        <a:p>
          <a:endParaRPr lang="en-US"/>
        </a:p>
      </dgm:t>
    </dgm:pt>
    <dgm:pt modelId="{B476816A-8464-4F43-BF69-F727679EC1C5}" type="sibTrans" cxnId="{376736BA-EC18-0B4C-996B-18FB16B9627C}">
      <dgm:prSet/>
      <dgm:spPr/>
      <dgm:t>
        <a:bodyPr/>
        <a:lstStyle/>
        <a:p>
          <a:endParaRPr lang="en-US"/>
        </a:p>
      </dgm:t>
    </dgm:pt>
    <dgm:pt modelId="{4DC1B002-0878-2941-81D7-7B94C6FA4086}">
      <dgm:prSet phldrT="[Text]"/>
      <dgm:spPr>
        <a:solidFill>
          <a:srgbClr val="FF0000"/>
        </a:solidFill>
      </dgm:spPr>
      <dgm:t>
        <a:bodyPr/>
        <a:lstStyle/>
        <a:p>
          <a:r>
            <a:rPr lang="en-US" dirty="0">
              <a:latin typeface="Century Gothic" panose="020B0502020202020204" pitchFamily="34" charset="0"/>
            </a:rPr>
            <a:t>Structural</a:t>
          </a:r>
        </a:p>
      </dgm:t>
    </dgm:pt>
    <dgm:pt modelId="{7B776BEE-E6F9-5147-B5B7-DCDCDE63EDC8}" type="parTrans" cxnId="{3F83C4E1-2C3F-B046-AF18-64165772CD60}">
      <dgm:prSet/>
      <dgm:spPr/>
      <dgm:t>
        <a:bodyPr/>
        <a:lstStyle/>
        <a:p>
          <a:endParaRPr lang="en-US"/>
        </a:p>
      </dgm:t>
    </dgm:pt>
    <dgm:pt modelId="{4EFA5A24-B1A8-7E4D-AE8E-C14A8F8C3AE6}" type="sibTrans" cxnId="{3F83C4E1-2C3F-B046-AF18-64165772CD60}">
      <dgm:prSet/>
      <dgm:spPr/>
      <dgm:t>
        <a:bodyPr/>
        <a:lstStyle/>
        <a:p>
          <a:endParaRPr lang="en-US"/>
        </a:p>
      </dgm:t>
    </dgm:pt>
    <dgm:pt modelId="{F01B0E72-175E-144C-A943-9150EBCCE08C}" type="pres">
      <dgm:prSet presAssocID="{422C59A6-BA5B-BB42-BC2D-CA67B248E903}" presName="cycle" presStyleCnt="0">
        <dgm:presLayoutVars>
          <dgm:dir/>
          <dgm:resizeHandles val="exact"/>
        </dgm:presLayoutVars>
      </dgm:prSet>
      <dgm:spPr/>
    </dgm:pt>
    <dgm:pt modelId="{26CFBA77-4526-4641-A07B-CF1A289E2D77}" type="pres">
      <dgm:prSet presAssocID="{9F61D19D-BFCF-4E4F-913A-5410A215BBC5}" presName="node" presStyleLbl="node1" presStyleIdx="0" presStyleCnt="7">
        <dgm:presLayoutVars>
          <dgm:bulletEnabled val="1"/>
        </dgm:presLayoutVars>
      </dgm:prSet>
      <dgm:spPr/>
    </dgm:pt>
    <dgm:pt modelId="{FACE8692-E9BE-2B48-8AA5-8782351015B0}" type="pres">
      <dgm:prSet presAssocID="{9F61D19D-BFCF-4E4F-913A-5410A215BBC5}" presName="spNode" presStyleCnt="0"/>
      <dgm:spPr/>
    </dgm:pt>
    <dgm:pt modelId="{5817760D-4D56-6743-9BB3-31E47BA7B011}" type="pres">
      <dgm:prSet presAssocID="{976F06FB-95FA-3647-8919-2DF9D7A12934}" presName="sibTrans" presStyleLbl="sibTrans1D1" presStyleIdx="0" presStyleCnt="7"/>
      <dgm:spPr/>
    </dgm:pt>
    <dgm:pt modelId="{66F09BC1-C346-354C-930C-08B45F0B8C3C}" type="pres">
      <dgm:prSet presAssocID="{6F9F2B00-3995-FA42-8EE8-7888A1949255}" presName="node" presStyleLbl="node1" presStyleIdx="1" presStyleCnt="7">
        <dgm:presLayoutVars>
          <dgm:bulletEnabled val="1"/>
        </dgm:presLayoutVars>
      </dgm:prSet>
      <dgm:spPr/>
    </dgm:pt>
    <dgm:pt modelId="{BB971C03-D3DA-424A-936B-6EB396D071E0}" type="pres">
      <dgm:prSet presAssocID="{6F9F2B00-3995-FA42-8EE8-7888A1949255}" presName="spNode" presStyleCnt="0"/>
      <dgm:spPr/>
    </dgm:pt>
    <dgm:pt modelId="{15F528FA-41AA-6A4A-ABC0-A69910E9E0E6}" type="pres">
      <dgm:prSet presAssocID="{EDD7A268-E1AC-FC48-99D1-D283742DD720}" presName="sibTrans" presStyleLbl="sibTrans1D1" presStyleIdx="1" presStyleCnt="7"/>
      <dgm:spPr/>
    </dgm:pt>
    <dgm:pt modelId="{2370E036-79A4-5843-8509-0C70DE3962B5}" type="pres">
      <dgm:prSet presAssocID="{8574DD47-8831-D744-A0AE-99336644BA52}" presName="node" presStyleLbl="node1" presStyleIdx="2" presStyleCnt="7" custScaleX="118491">
        <dgm:presLayoutVars>
          <dgm:bulletEnabled val="1"/>
        </dgm:presLayoutVars>
      </dgm:prSet>
      <dgm:spPr/>
    </dgm:pt>
    <dgm:pt modelId="{6BB32769-D079-3C42-AF1D-60793B5EC4FE}" type="pres">
      <dgm:prSet presAssocID="{8574DD47-8831-D744-A0AE-99336644BA52}" presName="spNode" presStyleCnt="0"/>
      <dgm:spPr/>
    </dgm:pt>
    <dgm:pt modelId="{71C22EF2-21E6-954B-BEBC-DA40B2FDD501}" type="pres">
      <dgm:prSet presAssocID="{4E1B3624-ABE0-AC47-B0B2-B8AEF5635391}" presName="sibTrans" presStyleLbl="sibTrans1D1" presStyleIdx="2" presStyleCnt="7"/>
      <dgm:spPr/>
    </dgm:pt>
    <dgm:pt modelId="{1AD621C3-9E32-ED4F-BAD9-795E3FECA123}" type="pres">
      <dgm:prSet presAssocID="{6D2EC962-315E-3644-95F0-CA04E146FB91}" presName="node" presStyleLbl="node1" presStyleIdx="3" presStyleCnt="7" custScaleX="123993">
        <dgm:presLayoutVars>
          <dgm:bulletEnabled val="1"/>
        </dgm:presLayoutVars>
      </dgm:prSet>
      <dgm:spPr/>
    </dgm:pt>
    <dgm:pt modelId="{76B7C306-DABA-D443-A6E6-06CDBE130AC3}" type="pres">
      <dgm:prSet presAssocID="{6D2EC962-315E-3644-95F0-CA04E146FB91}" presName="spNode" presStyleCnt="0"/>
      <dgm:spPr/>
    </dgm:pt>
    <dgm:pt modelId="{1BB08464-C065-8B41-B0B6-2F341769E733}" type="pres">
      <dgm:prSet presAssocID="{05278558-01C8-C041-AF30-70F53645CC8F}" presName="sibTrans" presStyleLbl="sibTrans1D1" presStyleIdx="3" presStyleCnt="7"/>
      <dgm:spPr/>
    </dgm:pt>
    <dgm:pt modelId="{E35847E8-548F-9B4B-9714-78EDBEE478B3}" type="pres">
      <dgm:prSet presAssocID="{80644F4E-5083-9343-AEDF-B7C8C1303287}" presName="node" presStyleLbl="node1" presStyleIdx="4" presStyleCnt="7" custScaleX="113791">
        <dgm:presLayoutVars>
          <dgm:bulletEnabled val="1"/>
        </dgm:presLayoutVars>
      </dgm:prSet>
      <dgm:spPr/>
    </dgm:pt>
    <dgm:pt modelId="{93AE61A2-5CF2-F948-BD28-716CDAC8C64D}" type="pres">
      <dgm:prSet presAssocID="{80644F4E-5083-9343-AEDF-B7C8C1303287}" presName="spNode" presStyleCnt="0"/>
      <dgm:spPr/>
    </dgm:pt>
    <dgm:pt modelId="{E58243B7-7C61-9648-90A5-E930196A9092}" type="pres">
      <dgm:prSet presAssocID="{EDACB390-60F2-8942-9CF9-F34E4F576300}" presName="sibTrans" presStyleLbl="sibTrans1D1" presStyleIdx="4" presStyleCnt="7"/>
      <dgm:spPr/>
    </dgm:pt>
    <dgm:pt modelId="{F3AD9CBB-D99A-FB42-AA33-D9ED94453CEC}" type="pres">
      <dgm:prSet presAssocID="{4DC1B002-0878-2941-81D7-7B94C6FA4086}" presName="node" presStyleLbl="node1" presStyleIdx="5" presStyleCnt="7">
        <dgm:presLayoutVars>
          <dgm:bulletEnabled val="1"/>
        </dgm:presLayoutVars>
      </dgm:prSet>
      <dgm:spPr/>
    </dgm:pt>
    <dgm:pt modelId="{8E11D670-034A-BA4F-A804-846A57473958}" type="pres">
      <dgm:prSet presAssocID="{4DC1B002-0878-2941-81D7-7B94C6FA4086}" presName="spNode" presStyleCnt="0"/>
      <dgm:spPr/>
    </dgm:pt>
    <dgm:pt modelId="{50ABBB65-560E-C946-8352-5490768B9A77}" type="pres">
      <dgm:prSet presAssocID="{4EFA5A24-B1A8-7E4D-AE8E-C14A8F8C3AE6}" presName="sibTrans" presStyleLbl="sibTrans1D1" presStyleIdx="5" presStyleCnt="7"/>
      <dgm:spPr/>
    </dgm:pt>
    <dgm:pt modelId="{C922BEA5-A892-A743-B602-6E613568A877}" type="pres">
      <dgm:prSet presAssocID="{5B23A4EA-5B94-934D-AFF2-6447917E4F63}" presName="node" presStyleLbl="node1" presStyleIdx="6" presStyleCnt="7" custScaleX="113691">
        <dgm:presLayoutVars>
          <dgm:bulletEnabled val="1"/>
        </dgm:presLayoutVars>
      </dgm:prSet>
      <dgm:spPr/>
    </dgm:pt>
    <dgm:pt modelId="{8DDDEDD8-8828-4648-81FF-FC82934C6F3B}" type="pres">
      <dgm:prSet presAssocID="{5B23A4EA-5B94-934D-AFF2-6447917E4F63}" presName="spNode" presStyleCnt="0"/>
      <dgm:spPr/>
    </dgm:pt>
    <dgm:pt modelId="{90E6FF57-C434-4543-B670-BDA6A1700920}" type="pres">
      <dgm:prSet presAssocID="{B476816A-8464-4F43-BF69-F727679EC1C5}" presName="sibTrans" presStyleLbl="sibTrans1D1" presStyleIdx="6" presStyleCnt="7"/>
      <dgm:spPr/>
    </dgm:pt>
  </dgm:ptLst>
  <dgm:cxnLst>
    <dgm:cxn modelId="{5B8F2200-629D-EB4C-84AB-2788E2351698}" type="presOf" srcId="{976F06FB-95FA-3647-8919-2DF9D7A12934}" destId="{5817760D-4D56-6743-9BB3-31E47BA7B011}" srcOrd="0" destOrd="0" presId="urn:microsoft.com/office/officeart/2005/8/layout/cycle6"/>
    <dgm:cxn modelId="{B363A70B-A6F7-F44E-B2A0-349D5FF1845D}" srcId="{422C59A6-BA5B-BB42-BC2D-CA67B248E903}" destId="{80644F4E-5083-9343-AEDF-B7C8C1303287}" srcOrd="4" destOrd="0" parTransId="{9A10A94E-E9AC-6948-A97A-896385F89A9E}" sibTransId="{EDACB390-60F2-8942-9CF9-F34E4F576300}"/>
    <dgm:cxn modelId="{7C1EFF19-663D-8A45-A8EC-D9C78230BDB6}" type="presOf" srcId="{6F9F2B00-3995-FA42-8EE8-7888A1949255}" destId="{66F09BC1-C346-354C-930C-08B45F0B8C3C}" srcOrd="0" destOrd="0" presId="urn:microsoft.com/office/officeart/2005/8/layout/cycle6"/>
    <dgm:cxn modelId="{CB72181D-17F2-8D44-81D2-59A1D06691F9}" type="presOf" srcId="{80644F4E-5083-9343-AEDF-B7C8C1303287}" destId="{E35847E8-548F-9B4B-9714-78EDBEE478B3}" srcOrd="0" destOrd="0" presId="urn:microsoft.com/office/officeart/2005/8/layout/cycle6"/>
    <dgm:cxn modelId="{022AFE39-D767-244A-8A8E-B595D3EDD3E7}" type="presOf" srcId="{422C59A6-BA5B-BB42-BC2D-CA67B248E903}" destId="{F01B0E72-175E-144C-A943-9150EBCCE08C}" srcOrd="0" destOrd="0" presId="urn:microsoft.com/office/officeart/2005/8/layout/cycle6"/>
    <dgm:cxn modelId="{05D58D62-3CD6-1040-BE00-CAF0D1A1A181}" type="presOf" srcId="{05278558-01C8-C041-AF30-70F53645CC8F}" destId="{1BB08464-C065-8B41-B0B6-2F341769E733}" srcOrd="0" destOrd="0" presId="urn:microsoft.com/office/officeart/2005/8/layout/cycle6"/>
    <dgm:cxn modelId="{601FC164-5A03-7F43-B9D5-D860904CDED2}" type="presOf" srcId="{4E1B3624-ABE0-AC47-B0B2-B8AEF5635391}" destId="{71C22EF2-21E6-954B-BEBC-DA40B2FDD501}" srcOrd="0" destOrd="0" presId="urn:microsoft.com/office/officeart/2005/8/layout/cycle6"/>
    <dgm:cxn modelId="{D61A6866-1C3A-AD4B-8ABE-3273AA466912}" type="presOf" srcId="{8574DD47-8831-D744-A0AE-99336644BA52}" destId="{2370E036-79A4-5843-8509-0C70DE3962B5}" srcOrd="0" destOrd="0" presId="urn:microsoft.com/office/officeart/2005/8/layout/cycle6"/>
    <dgm:cxn modelId="{6B6ADB70-2E33-1B44-9688-99D632A6E321}" srcId="{422C59A6-BA5B-BB42-BC2D-CA67B248E903}" destId="{9F61D19D-BFCF-4E4F-913A-5410A215BBC5}" srcOrd="0" destOrd="0" parTransId="{8E153F9E-8E7C-4748-864E-CA26DBD9B995}" sibTransId="{976F06FB-95FA-3647-8919-2DF9D7A12934}"/>
    <dgm:cxn modelId="{6A00CC52-2AC7-2F48-ABD7-BF73A7C1CF77}" srcId="{422C59A6-BA5B-BB42-BC2D-CA67B248E903}" destId="{6F9F2B00-3995-FA42-8EE8-7888A1949255}" srcOrd="1" destOrd="0" parTransId="{5DD86398-9CEE-6E49-B238-8B996F84424E}" sibTransId="{EDD7A268-E1AC-FC48-99D1-D283742DD720}"/>
    <dgm:cxn modelId="{71183177-7659-F349-B307-9B08B322E0CB}" type="presOf" srcId="{5B23A4EA-5B94-934D-AFF2-6447917E4F63}" destId="{C922BEA5-A892-A743-B602-6E613568A877}" srcOrd="0" destOrd="0" presId="urn:microsoft.com/office/officeart/2005/8/layout/cycle6"/>
    <dgm:cxn modelId="{68568B58-35A7-814E-AF8A-A027C84838BB}" srcId="{422C59A6-BA5B-BB42-BC2D-CA67B248E903}" destId="{8574DD47-8831-D744-A0AE-99336644BA52}" srcOrd="2" destOrd="0" parTransId="{A761F545-FCD0-AC4F-B85C-CD931FD33BA9}" sibTransId="{4E1B3624-ABE0-AC47-B0B2-B8AEF5635391}"/>
    <dgm:cxn modelId="{D31D738E-B04C-BA42-8329-E821EE9B7ABF}" type="presOf" srcId="{B476816A-8464-4F43-BF69-F727679EC1C5}" destId="{90E6FF57-C434-4543-B670-BDA6A1700920}" srcOrd="0" destOrd="0" presId="urn:microsoft.com/office/officeart/2005/8/layout/cycle6"/>
    <dgm:cxn modelId="{12CF549C-AD93-2048-AADC-05F7B7FBEBB7}" type="presOf" srcId="{4EFA5A24-B1A8-7E4D-AE8E-C14A8F8C3AE6}" destId="{50ABBB65-560E-C946-8352-5490768B9A77}" srcOrd="0" destOrd="0" presId="urn:microsoft.com/office/officeart/2005/8/layout/cycle6"/>
    <dgm:cxn modelId="{3A1893A2-65C1-0E42-8B7A-920AE800F309}" type="presOf" srcId="{6D2EC962-315E-3644-95F0-CA04E146FB91}" destId="{1AD621C3-9E32-ED4F-BAD9-795E3FECA123}" srcOrd="0" destOrd="0" presId="urn:microsoft.com/office/officeart/2005/8/layout/cycle6"/>
    <dgm:cxn modelId="{2B609EB7-7EAB-CE4E-BDF3-770F3492E029}" srcId="{422C59A6-BA5B-BB42-BC2D-CA67B248E903}" destId="{6D2EC962-315E-3644-95F0-CA04E146FB91}" srcOrd="3" destOrd="0" parTransId="{B63BB0C5-E925-794F-A6C6-98EB11AD3DEE}" sibTransId="{05278558-01C8-C041-AF30-70F53645CC8F}"/>
    <dgm:cxn modelId="{376736BA-EC18-0B4C-996B-18FB16B9627C}" srcId="{422C59A6-BA5B-BB42-BC2D-CA67B248E903}" destId="{5B23A4EA-5B94-934D-AFF2-6447917E4F63}" srcOrd="6" destOrd="0" parTransId="{9ABFBFD7-059F-CF47-94F4-8CB734AA6488}" sibTransId="{B476816A-8464-4F43-BF69-F727679EC1C5}"/>
    <dgm:cxn modelId="{7A28B2BF-C60A-854E-ABE7-A04E6FF512E8}" type="presOf" srcId="{EDACB390-60F2-8942-9CF9-F34E4F576300}" destId="{E58243B7-7C61-9648-90A5-E930196A9092}" srcOrd="0" destOrd="0" presId="urn:microsoft.com/office/officeart/2005/8/layout/cycle6"/>
    <dgm:cxn modelId="{083718C4-02A6-9C43-BB96-11C3FD669796}" type="presOf" srcId="{EDD7A268-E1AC-FC48-99D1-D283742DD720}" destId="{15F528FA-41AA-6A4A-ABC0-A69910E9E0E6}" srcOrd="0" destOrd="0" presId="urn:microsoft.com/office/officeart/2005/8/layout/cycle6"/>
    <dgm:cxn modelId="{3C912AD7-66B9-7F4D-B585-C976040F84CA}" type="presOf" srcId="{4DC1B002-0878-2941-81D7-7B94C6FA4086}" destId="{F3AD9CBB-D99A-FB42-AA33-D9ED94453CEC}" srcOrd="0" destOrd="0" presId="urn:microsoft.com/office/officeart/2005/8/layout/cycle6"/>
    <dgm:cxn modelId="{3F83C4E1-2C3F-B046-AF18-64165772CD60}" srcId="{422C59A6-BA5B-BB42-BC2D-CA67B248E903}" destId="{4DC1B002-0878-2941-81D7-7B94C6FA4086}" srcOrd="5" destOrd="0" parTransId="{7B776BEE-E6F9-5147-B5B7-DCDCDE63EDC8}" sibTransId="{4EFA5A24-B1A8-7E4D-AE8E-C14A8F8C3AE6}"/>
    <dgm:cxn modelId="{06540AF4-6416-A044-8509-CC14201EC757}" type="presOf" srcId="{9F61D19D-BFCF-4E4F-913A-5410A215BBC5}" destId="{26CFBA77-4526-4641-A07B-CF1A289E2D77}" srcOrd="0" destOrd="0" presId="urn:microsoft.com/office/officeart/2005/8/layout/cycle6"/>
    <dgm:cxn modelId="{39079770-8A8E-1E4F-93D3-F1683D230241}" type="presParOf" srcId="{F01B0E72-175E-144C-A943-9150EBCCE08C}" destId="{26CFBA77-4526-4641-A07B-CF1A289E2D77}" srcOrd="0" destOrd="0" presId="urn:microsoft.com/office/officeart/2005/8/layout/cycle6"/>
    <dgm:cxn modelId="{AA22B586-AEC0-164E-90C8-2A3EF3921947}" type="presParOf" srcId="{F01B0E72-175E-144C-A943-9150EBCCE08C}" destId="{FACE8692-E9BE-2B48-8AA5-8782351015B0}" srcOrd="1" destOrd="0" presId="urn:microsoft.com/office/officeart/2005/8/layout/cycle6"/>
    <dgm:cxn modelId="{F1469B3A-D78C-634C-860C-9FBD6EA3B630}" type="presParOf" srcId="{F01B0E72-175E-144C-A943-9150EBCCE08C}" destId="{5817760D-4D56-6743-9BB3-31E47BA7B011}" srcOrd="2" destOrd="0" presId="urn:microsoft.com/office/officeart/2005/8/layout/cycle6"/>
    <dgm:cxn modelId="{6FD24851-95C1-3844-A080-D335476C3F65}" type="presParOf" srcId="{F01B0E72-175E-144C-A943-9150EBCCE08C}" destId="{66F09BC1-C346-354C-930C-08B45F0B8C3C}" srcOrd="3" destOrd="0" presId="urn:microsoft.com/office/officeart/2005/8/layout/cycle6"/>
    <dgm:cxn modelId="{42207DCD-7E9B-864B-BC7E-0D16B2B33CF0}" type="presParOf" srcId="{F01B0E72-175E-144C-A943-9150EBCCE08C}" destId="{BB971C03-D3DA-424A-936B-6EB396D071E0}" srcOrd="4" destOrd="0" presId="urn:microsoft.com/office/officeart/2005/8/layout/cycle6"/>
    <dgm:cxn modelId="{363A2C65-F7B0-4B42-A030-9B6F8AC538E3}" type="presParOf" srcId="{F01B0E72-175E-144C-A943-9150EBCCE08C}" destId="{15F528FA-41AA-6A4A-ABC0-A69910E9E0E6}" srcOrd="5" destOrd="0" presId="urn:microsoft.com/office/officeart/2005/8/layout/cycle6"/>
    <dgm:cxn modelId="{F37463ED-3FEF-924A-A66A-A11BACA2CF63}" type="presParOf" srcId="{F01B0E72-175E-144C-A943-9150EBCCE08C}" destId="{2370E036-79A4-5843-8509-0C70DE3962B5}" srcOrd="6" destOrd="0" presId="urn:microsoft.com/office/officeart/2005/8/layout/cycle6"/>
    <dgm:cxn modelId="{B342B638-7C92-5C44-8E8F-7EC670BF1F0A}" type="presParOf" srcId="{F01B0E72-175E-144C-A943-9150EBCCE08C}" destId="{6BB32769-D079-3C42-AF1D-60793B5EC4FE}" srcOrd="7" destOrd="0" presId="urn:microsoft.com/office/officeart/2005/8/layout/cycle6"/>
    <dgm:cxn modelId="{2C75CA4F-C87A-A34D-8B36-1A569CBE66FA}" type="presParOf" srcId="{F01B0E72-175E-144C-A943-9150EBCCE08C}" destId="{71C22EF2-21E6-954B-BEBC-DA40B2FDD501}" srcOrd="8" destOrd="0" presId="urn:microsoft.com/office/officeart/2005/8/layout/cycle6"/>
    <dgm:cxn modelId="{3AA4E5D5-694D-F148-A5A2-E706E9C739CB}" type="presParOf" srcId="{F01B0E72-175E-144C-A943-9150EBCCE08C}" destId="{1AD621C3-9E32-ED4F-BAD9-795E3FECA123}" srcOrd="9" destOrd="0" presId="urn:microsoft.com/office/officeart/2005/8/layout/cycle6"/>
    <dgm:cxn modelId="{70019EA3-43CA-EB43-BDB0-D75BD156556A}" type="presParOf" srcId="{F01B0E72-175E-144C-A943-9150EBCCE08C}" destId="{76B7C306-DABA-D443-A6E6-06CDBE130AC3}" srcOrd="10" destOrd="0" presId="urn:microsoft.com/office/officeart/2005/8/layout/cycle6"/>
    <dgm:cxn modelId="{85F427F3-223A-7C42-9133-A4431190F90B}" type="presParOf" srcId="{F01B0E72-175E-144C-A943-9150EBCCE08C}" destId="{1BB08464-C065-8B41-B0B6-2F341769E733}" srcOrd="11" destOrd="0" presId="urn:microsoft.com/office/officeart/2005/8/layout/cycle6"/>
    <dgm:cxn modelId="{939DEFC0-49A2-F546-8FA2-4FFA28D62D14}" type="presParOf" srcId="{F01B0E72-175E-144C-A943-9150EBCCE08C}" destId="{E35847E8-548F-9B4B-9714-78EDBEE478B3}" srcOrd="12" destOrd="0" presId="urn:microsoft.com/office/officeart/2005/8/layout/cycle6"/>
    <dgm:cxn modelId="{C9BF079B-F772-F142-905E-A7377E07A255}" type="presParOf" srcId="{F01B0E72-175E-144C-A943-9150EBCCE08C}" destId="{93AE61A2-5CF2-F948-BD28-716CDAC8C64D}" srcOrd="13" destOrd="0" presId="urn:microsoft.com/office/officeart/2005/8/layout/cycle6"/>
    <dgm:cxn modelId="{A6C5EB80-8096-EC44-B40A-0C90FD71E16E}" type="presParOf" srcId="{F01B0E72-175E-144C-A943-9150EBCCE08C}" destId="{E58243B7-7C61-9648-90A5-E930196A9092}" srcOrd="14" destOrd="0" presId="urn:microsoft.com/office/officeart/2005/8/layout/cycle6"/>
    <dgm:cxn modelId="{DE5DBFEE-3E24-C345-A457-3B21A41D13ED}" type="presParOf" srcId="{F01B0E72-175E-144C-A943-9150EBCCE08C}" destId="{F3AD9CBB-D99A-FB42-AA33-D9ED94453CEC}" srcOrd="15" destOrd="0" presId="urn:microsoft.com/office/officeart/2005/8/layout/cycle6"/>
    <dgm:cxn modelId="{FBE30C34-07F6-7546-8688-E125A7CF2199}" type="presParOf" srcId="{F01B0E72-175E-144C-A943-9150EBCCE08C}" destId="{8E11D670-034A-BA4F-A804-846A57473958}" srcOrd="16" destOrd="0" presId="urn:microsoft.com/office/officeart/2005/8/layout/cycle6"/>
    <dgm:cxn modelId="{321D7D2B-7CAE-2B4C-8680-B66F0200D65D}" type="presParOf" srcId="{F01B0E72-175E-144C-A943-9150EBCCE08C}" destId="{50ABBB65-560E-C946-8352-5490768B9A77}" srcOrd="17" destOrd="0" presId="urn:microsoft.com/office/officeart/2005/8/layout/cycle6"/>
    <dgm:cxn modelId="{506D6D94-4645-174D-975A-C05B0744999E}" type="presParOf" srcId="{F01B0E72-175E-144C-A943-9150EBCCE08C}" destId="{C922BEA5-A892-A743-B602-6E613568A877}" srcOrd="18" destOrd="0" presId="urn:microsoft.com/office/officeart/2005/8/layout/cycle6"/>
    <dgm:cxn modelId="{4AE25698-3B3B-924B-B839-57B0130A61B4}" type="presParOf" srcId="{F01B0E72-175E-144C-A943-9150EBCCE08C}" destId="{8DDDEDD8-8828-4648-81FF-FC82934C6F3B}" srcOrd="19" destOrd="0" presId="urn:microsoft.com/office/officeart/2005/8/layout/cycle6"/>
    <dgm:cxn modelId="{A09C86D1-79E2-1A43-9FCE-40D84156D352}" type="presParOf" srcId="{F01B0E72-175E-144C-A943-9150EBCCE08C}" destId="{90E6FF57-C434-4543-B670-BDA6A1700920}" srcOrd="20"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89285C-6361-8B4F-B79C-46B11374DD94}" type="doc">
      <dgm:prSet loTypeId="urn:microsoft.com/office/officeart/2009/3/layout/DescendingProcess" loCatId="" qsTypeId="urn:microsoft.com/office/officeart/2005/8/quickstyle/simple1" qsCatId="simple" csTypeId="urn:microsoft.com/office/officeart/2005/8/colors/accent1_2" csCatId="accent1" phldr="1"/>
      <dgm:spPr/>
      <dgm:t>
        <a:bodyPr/>
        <a:lstStyle/>
        <a:p>
          <a:endParaRPr lang="en-US"/>
        </a:p>
      </dgm:t>
    </dgm:pt>
    <dgm:pt modelId="{F5948D9E-1932-9245-A2A2-4E1D802B2780}">
      <dgm:prSet phldrT="[Text]" custT="1"/>
      <dgm:spPr/>
      <dgm:t>
        <a:bodyPr/>
        <a:lstStyle/>
        <a:p>
          <a:r>
            <a:rPr lang="en-US" sz="2000" dirty="0">
              <a:latin typeface="Century Gothic" panose="020B0502020202020204" pitchFamily="34" charset="0"/>
            </a:rPr>
            <a:t>Offered Fewer Resources</a:t>
          </a:r>
        </a:p>
      </dgm:t>
    </dgm:pt>
    <dgm:pt modelId="{9D0C6834-6981-334F-A129-349D86D70F89}" type="parTrans" cxnId="{824A6D86-27C0-D14A-9E03-D73D88BBE408}">
      <dgm:prSet/>
      <dgm:spPr/>
      <dgm:t>
        <a:bodyPr/>
        <a:lstStyle/>
        <a:p>
          <a:endParaRPr lang="en-US"/>
        </a:p>
      </dgm:t>
    </dgm:pt>
    <dgm:pt modelId="{494C4C47-B148-E846-9F05-BC12B3D50532}" type="sibTrans" cxnId="{824A6D86-27C0-D14A-9E03-D73D88BBE408}">
      <dgm:prSet/>
      <dgm:spPr/>
      <dgm:t>
        <a:bodyPr/>
        <a:lstStyle/>
        <a:p>
          <a:endParaRPr lang="en-US"/>
        </a:p>
      </dgm:t>
    </dgm:pt>
    <dgm:pt modelId="{42FADD28-F831-1649-9DDC-E7F6218A122F}">
      <dgm:prSet phldrT="[Text]" custT="1"/>
      <dgm:spPr/>
      <dgm:t>
        <a:bodyPr/>
        <a:lstStyle/>
        <a:p>
          <a:r>
            <a:rPr lang="en-US" sz="2000" dirty="0">
              <a:latin typeface="Century Gothic" panose="020B0502020202020204" pitchFamily="34" charset="0"/>
            </a:rPr>
            <a:t>Less Engaged in Treatment</a:t>
          </a:r>
        </a:p>
      </dgm:t>
    </dgm:pt>
    <dgm:pt modelId="{45B0BEC9-6933-9E48-84A5-3DD29CDB7A36}" type="parTrans" cxnId="{29B8447E-CF13-1E4C-993C-90DB73257F80}">
      <dgm:prSet/>
      <dgm:spPr/>
      <dgm:t>
        <a:bodyPr/>
        <a:lstStyle/>
        <a:p>
          <a:endParaRPr lang="en-US"/>
        </a:p>
      </dgm:t>
    </dgm:pt>
    <dgm:pt modelId="{81443A2C-E7B1-DD48-AAEE-A4DF273BFA4F}" type="sibTrans" cxnId="{29B8447E-CF13-1E4C-993C-90DB73257F80}">
      <dgm:prSet/>
      <dgm:spPr/>
      <dgm:t>
        <a:bodyPr/>
        <a:lstStyle/>
        <a:p>
          <a:endParaRPr lang="en-US"/>
        </a:p>
      </dgm:t>
    </dgm:pt>
    <dgm:pt modelId="{BE70D37C-CAFF-1C4F-B12A-360DF259F289}">
      <dgm:prSet phldrT="[Text]" custT="1"/>
      <dgm:spPr/>
      <dgm:t>
        <a:bodyPr/>
        <a:lstStyle/>
        <a:p>
          <a:r>
            <a:rPr lang="en-US" sz="2000" dirty="0">
              <a:latin typeface="Century Gothic" panose="020B0502020202020204" pitchFamily="34" charset="0"/>
            </a:rPr>
            <a:t>Less Likely to Seek Future Care</a:t>
          </a:r>
        </a:p>
      </dgm:t>
    </dgm:pt>
    <dgm:pt modelId="{561E7263-E38B-7F42-A64A-82B98E1744E9}" type="parTrans" cxnId="{3FFEB069-A30E-AB4D-B31B-2E8B7D06474F}">
      <dgm:prSet/>
      <dgm:spPr/>
      <dgm:t>
        <a:bodyPr/>
        <a:lstStyle/>
        <a:p>
          <a:endParaRPr lang="en-US"/>
        </a:p>
      </dgm:t>
    </dgm:pt>
    <dgm:pt modelId="{20181A42-C2AB-6940-85D3-3EA568B94ED1}" type="sibTrans" cxnId="{3FFEB069-A30E-AB4D-B31B-2E8B7D06474F}">
      <dgm:prSet/>
      <dgm:spPr/>
      <dgm:t>
        <a:bodyPr/>
        <a:lstStyle/>
        <a:p>
          <a:endParaRPr lang="en-US"/>
        </a:p>
      </dgm:t>
    </dgm:pt>
    <dgm:pt modelId="{90F1D932-EE97-5B4C-8C25-5C6907B7E3ED}">
      <dgm:prSet phldrT="[Text]" custT="1"/>
      <dgm:spPr/>
      <dgm:t>
        <a:bodyPr/>
        <a:lstStyle/>
        <a:p>
          <a:r>
            <a:rPr lang="en-US" sz="2000" dirty="0">
              <a:latin typeface="Century Gothic" panose="020B0502020202020204" pitchFamily="34" charset="0"/>
            </a:rPr>
            <a:t>Hiding Substance Use, </a:t>
          </a:r>
          <a:br>
            <a:rPr lang="en-US" sz="2000" dirty="0">
              <a:latin typeface="Century Gothic" panose="020B0502020202020204" pitchFamily="34" charset="0"/>
            </a:rPr>
          </a:br>
          <a:r>
            <a:rPr lang="en-US" sz="2000" dirty="0">
              <a:latin typeface="Century Gothic" panose="020B0502020202020204" pitchFamily="34" charset="0"/>
            </a:rPr>
            <a:t>       Using Alone</a:t>
          </a:r>
        </a:p>
      </dgm:t>
    </dgm:pt>
    <dgm:pt modelId="{E0AD3F4E-51CB-6B4B-AEA8-60A9B7DCDE3C}" type="parTrans" cxnId="{DF9C903E-A379-C54D-8E6E-2E14E96E9C6A}">
      <dgm:prSet/>
      <dgm:spPr/>
      <dgm:t>
        <a:bodyPr/>
        <a:lstStyle/>
        <a:p>
          <a:endParaRPr lang="en-US"/>
        </a:p>
      </dgm:t>
    </dgm:pt>
    <dgm:pt modelId="{09D27DB8-D0A3-2040-99CB-ABF339F64CDB}" type="sibTrans" cxnId="{DF9C903E-A379-C54D-8E6E-2E14E96E9C6A}">
      <dgm:prSet/>
      <dgm:spPr/>
      <dgm:t>
        <a:bodyPr/>
        <a:lstStyle/>
        <a:p>
          <a:endParaRPr lang="en-US"/>
        </a:p>
      </dgm:t>
    </dgm:pt>
    <dgm:pt modelId="{92689634-8F93-2442-B7D8-E277A5F57F86}">
      <dgm:prSet phldrT="[Text]" custT="1"/>
      <dgm:spPr/>
      <dgm:t>
        <a:bodyPr/>
        <a:lstStyle/>
        <a:p>
          <a:r>
            <a:rPr lang="en-US" sz="2400" b="1" dirty="0">
              <a:latin typeface="Century Gothic" panose="020B0502020202020204" pitchFamily="34" charset="0"/>
            </a:rPr>
            <a:t>More Likely to Overdose</a:t>
          </a:r>
        </a:p>
      </dgm:t>
    </dgm:pt>
    <dgm:pt modelId="{D969DCBC-D9CC-C94A-9545-16E07797E4B5}" type="parTrans" cxnId="{B7351D14-B717-FB47-9015-2970B036F548}">
      <dgm:prSet/>
      <dgm:spPr/>
      <dgm:t>
        <a:bodyPr/>
        <a:lstStyle/>
        <a:p>
          <a:endParaRPr lang="en-US"/>
        </a:p>
      </dgm:t>
    </dgm:pt>
    <dgm:pt modelId="{ACB239F3-A930-434D-8238-915AC4FDFE27}" type="sibTrans" cxnId="{B7351D14-B717-FB47-9015-2970B036F548}">
      <dgm:prSet/>
      <dgm:spPr/>
      <dgm:t>
        <a:bodyPr/>
        <a:lstStyle/>
        <a:p>
          <a:endParaRPr lang="en-US"/>
        </a:p>
      </dgm:t>
    </dgm:pt>
    <dgm:pt modelId="{F8F103F9-7E41-1645-A98D-77F112A8EFDF}">
      <dgm:prSet phldrT="[Text]" custT="1"/>
      <dgm:spPr/>
      <dgm:t>
        <a:bodyPr/>
        <a:lstStyle/>
        <a:p>
          <a:r>
            <a:rPr lang="en-US" sz="2000" dirty="0">
              <a:latin typeface="Century Gothic" panose="020B0502020202020204" pitchFamily="34" charset="0"/>
            </a:rPr>
            <a:t>Increased Healthcare Costs and Utilization</a:t>
          </a:r>
        </a:p>
      </dgm:t>
    </dgm:pt>
    <dgm:pt modelId="{EE1010AD-DCDE-424A-97AA-F457AE879C57}" type="parTrans" cxnId="{99298504-7FDE-6D44-8094-EF23769DD103}">
      <dgm:prSet/>
      <dgm:spPr/>
      <dgm:t>
        <a:bodyPr/>
        <a:lstStyle/>
        <a:p>
          <a:endParaRPr lang="en-US"/>
        </a:p>
      </dgm:t>
    </dgm:pt>
    <dgm:pt modelId="{5121035D-FDA7-9E4E-A13E-9FC5135260B6}" type="sibTrans" cxnId="{99298504-7FDE-6D44-8094-EF23769DD103}">
      <dgm:prSet/>
      <dgm:spPr/>
      <dgm:t>
        <a:bodyPr/>
        <a:lstStyle/>
        <a:p>
          <a:endParaRPr lang="en-US"/>
        </a:p>
      </dgm:t>
    </dgm:pt>
    <dgm:pt modelId="{B8B9C137-1042-A54C-94EE-489B64187D98}" type="pres">
      <dgm:prSet presAssocID="{2C89285C-6361-8B4F-B79C-46B11374DD94}" presName="Name0" presStyleCnt="0">
        <dgm:presLayoutVars>
          <dgm:chMax val="7"/>
          <dgm:chPref val="5"/>
        </dgm:presLayoutVars>
      </dgm:prSet>
      <dgm:spPr/>
    </dgm:pt>
    <dgm:pt modelId="{D3679110-1966-D448-BE9C-4558E97F23CE}" type="pres">
      <dgm:prSet presAssocID="{2C89285C-6361-8B4F-B79C-46B11374DD94}" presName="arrowNode" presStyleLbl="node1" presStyleIdx="0" presStyleCnt="1"/>
      <dgm:spPr/>
    </dgm:pt>
    <dgm:pt modelId="{56CEA26E-9293-4C48-8B8A-C702B264A6AD}" type="pres">
      <dgm:prSet presAssocID="{F5948D9E-1932-9245-A2A2-4E1D802B2780}" presName="txNode1" presStyleLbl="revTx" presStyleIdx="0" presStyleCnt="6" custScaleX="199172" custScaleY="80941">
        <dgm:presLayoutVars>
          <dgm:bulletEnabled val="1"/>
        </dgm:presLayoutVars>
      </dgm:prSet>
      <dgm:spPr/>
    </dgm:pt>
    <dgm:pt modelId="{85251A3A-B3BF-B24F-B569-773469EB66C0}" type="pres">
      <dgm:prSet presAssocID="{42FADD28-F831-1649-9DDC-E7F6218A122F}" presName="txNode2" presStyleLbl="revTx" presStyleIdx="1" presStyleCnt="6" custScaleX="123916" custScaleY="75478" custLinFactNeighborX="23141" custLinFactNeighborY="-13">
        <dgm:presLayoutVars>
          <dgm:bulletEnabled val="1"/>
        </dgm:presLayoutVars>
      </dgm:prSet>
      <dgm:spPr/>
    </dgm:pt>
    <dgm:pt modelId="{C4A8E43C-412B-724D-BBA3-CCEA534C886C}" type="pres">
      <dgm:prSet presAssocID="{81443A2C-E7B1-DD48-AAEE-A4DF273BFA4F}" presName="dotNode2" presStyleCnt="0"/>
      <dgm:spPr/>
    </dgm:pt>
    <dgm:pt modelId="{78073A48-B9F7-7544-9B59-B6EBB2693CB9}" type="pres">
      <dgm:prSet presAssocID="{81443A2C-E7B1-DD48-AAEE-A4DF273BFA4F}" presName="dotRepeatNode" presStyleLbl="fgShp" presStyleIdx="0" presStyleCnt="4"/>
      <dgm:spPr/>
    </dgm:pt>
    <dgm:pt modelId="{ACACF8A8-CC92-1A4E-B253-1BB5DEF417C1}" type="pres">
      <dgm:prSet presAssocID="{BE70D37C-CAFF-1C4F-B12A-360DF259F289}" presName="txNode3" presStyleLbl="revTx" presStyleIdx="2" presStyleCnt="6" custScaleX="141360" custLinFactNeighborX="-20325" custLinFactNeighborY="16408">
        <dgm:presLayoutVars>
          <dgm:bulletEnabled val="1"/>
        </dgm:presLayoutVars>
      </dgm:prSet>
      <dgm:spPr/>
    </dgm:pt>
    <dgm:pt modelId="{B0FD9F06-6564-B54F-A736-61818D5F34B2}" type="pres">
      <dgm:prSet presAssocID="{20181A42-C2AB-6940-85D3-3EA568B94ED1}" presName="dotNode3" presStyleCnt="0"/>
      <dgm:spPr/>
    </dgm:pt>
    <dgm:pt modelId="{F0C1B415-AD93-F647-9806-4833DE91BFB0}" type="pres">
      <dgm:prSet presAssocID="{20181A42-C2AB-6940-85D3-3EA568B94ED1}" presName="dotRepeatNode" presStyleLbl="fgShp" presStyleIdx="1" presStyleCnt="4"/>
      <dgm:spPr/>
    </dgm:pt>
    <dgm:pt modelId="{AB81104B-B53A-694E-9CCA-44DB63A1118E}" type="pres">
      <dgm:prSet presAssocID="{90F1D932-EE97-5B4C-8C25-5C6907B7E3ED}" presName="txNode4" presStyleLbl="revTx" presStyleIdx="3" presStyleCnt="6" custScaleX="243511" custLinFactX="9659" custLinFactNeighborX="100000" custLinFactNeighborY="1459">
        <dgm:presLayoutVars>
          <dgm:bulletEnabled val="1"/>
        </dgm:presLayoutVars>
      </dgm:prSet>
      <dgm:spPr/>
    </dgm:pt>
    <dgm:pt modelId="{1BA91F20-A39E-2E4D-B59F-5E1A7CB4B261}" type="pres">
      <dgm:prSet presAssocID="{09D27DB8-D0A3-2040-99CB-ABF339F64CDB}" presName="dotNode4" presStyleCnt="0"/>
      <dgm:spPr/>
    </dgm:pt>
    <dgm:pt modelId="{8306016B-B41C-0149-8C9A-D043DE605EF9}" type="pres">
      <dgm:prSet presAssocID="{09D27DB8-D0A3-2040-99CB-ABF339F64CDB}" presName="dotRepeatNode" presStyleLbl="fgShp" presStyleIdx="2" presStyleCnt="4"/>
      <dgm:spPr/>
    </dgm:pt>
    <dgm:pt modelId="{95983DE3-BAF8-F940-860D-9BFB78ED4A8C}" type="pres">
      <dgm:prSet presAssocID="{F8F103F9-7E41-1645-A98D-77F112A8EFDF}" presName="txNode5" presStyleLbl="revTx" presStyleIdx="4" presStyleCnt="6" custScaleX="121278" custLinFactNeighborX="-10008" custLinFactNeighborY="26041">
        <dgm:presLayoutVars>
          <dgm:bulletEnabled val="1"/>
        </dgm:presLayoutVars>
      </dgm:prSet>
      <dgm:spPr/>
    </dgm:pt>
    <dgm:pt modelId="{EF0316D0-A4CB-0E48-975B-32CFAA7FC0AB}" type="pres">
      <dgm:prSet presAssocID="{5121035D-FDA7-9E4E-A13E-9FC5135260B6}" presName="dotNode5" presStyleCnt="0"/>
      <dgm:spPr/>
    </dgm:pt>
    <dgm:pt modelId="{55104833-4A6A-E644-ACC1-8679383546E4}" type="pres">
      <dgm:prSet presAssocID="{5121035D-FDA7-9E4E-A13E-9FC5135260B6}" presName="dotRepeatNode" presStyleLbl="fgShp" presStyleIdx="3" presStyleCnt="4"/>
      <dgm:spPr/>
    </dgm:pt>
    <dgm:pt modelId="{B838E0C4-C14E-9C46-81A5-9035C7B52DB9}" type="pres">
      <dgm:prSet presAssocID="{92689634-8F93-2442-B7D8-E277A5F57F86}" presName="txNode6" presStyleLbl="revTx" presStyleIdx="5" presStyleCnt="6">
        <dgm:presLayoutVars>
          <dgm:bulletEnabled val="1"/>
        </dgm:presLayoutVars>
      </dgm:prSet>
      <dgm:spPr/>
    </dgm:pt>
  </dgm:ptLst>
  <dgm:cxnLst>
    <dgm:cxn modelId="{99298504-7FDE-6D44-8094-EF23769DD103}" srcId="{2C89285C-6361-8B4F-B79C-46B11374DD94}" destId="{F8F103F9-7E41-1645-A98D-77F112A8EFDF}" srcOrd="4" destOrd="0" parTransId="{EE1010AD-DCDE-424A-97AA-F457AE879C57}" sibTransId="{5121035D-FDA7-9E4E-A13E-9FC5135260B6}"/>
    <dgm:cxn modelId="{B7351D14-B717-FB47-9015-2970B036F548}" srcId="{2C89285C-6361-8B4F-B79C-46B11374DD94}" destId="{92689634-8F93-2442-B7D8-E277A5F57F86}" srcOrd="5" destOrd="0" parTransId="{D969DCBC-D9CC-C94A-9545-16E07797E4B5}" sibTransId="{ACB239F3-A930-434D-8238-915AC4FDFE27}"/>
    <dgm:cxn modelId="{15FB3A16-7055-8A4C-8083-441C1C342D53}" type="presOf" srcId="{F8F103F9-7E41-1645-A98D-77F112A8EFDF}" destId="{95983DE3-BAF8-F940-860D-9BFB78ED4A8C}" srcOrd="0" destOrd="0" presId="urn:microsoft.com/office/officeart/2009/3/layout/DescendingProcess"/>
    <dgm:cxn modelId="{CBDD8B1B-CA76-DE49-83F1-2034CF4E5D57}" type="presOf" srcId="{90F1D932-EE97-5B4C-8C25-5C6907B7E3ED}" destId="{AB81104B-B53A-694E-9CCA-44DB63A1118E}" srcOrd="0" destOrd="0" presId="urn:microsoft.com/office/officeart/2009/3/layout/DescendingProcess"/>
    <dgm:cxn modelId="{DF9C903E-A379-C54D-8E6E-2E14E96E9C6A}" srcId="{2C89285C-6361-8B4F-B79C-46B11374DD94}" destId="{90F1D932-EE97-5B4C-8C25-5C6907B7E3ED}" srcOrd="3" destOrd="0" parTransId="{E0AD3F4E-51CB-6B4B-AEA8-60A9B7DCDE3C}" sibTransId="{09D27DB8-D0A3-2040-99CB-ABF339F64CDB}"/>
    <dgm:cxn modelId="{3FFEB069-A30E-AB4D-B31B-2E8B7D06474F}" srcId="{2C89285C-6361-8B4F-B79C-46B11374DD94}" destId="{BE70D37C-CAFF-1C4F-B12A-360DF259F289}" srcOrd="2" destOrd="0" parTransId="{561E7263-E38B-7F42-A64A-82B98E1744E9}" sibTransId="{20181A42-C2AB-6940-85D3-3EA568B94ED1}"/>
    <dgm:cxn modelId="{A366EE71-0137-A443-8877-955A995DC81C}" type="presOf" srcId="{F5948D9E-1932-9245-A2A2-4E1D802B2780}" destId="{56CEA26E-9293-4C48-8B8A-C702B264A6AD}" srcOrd="0" destOrd="0" presId="urn:microsoft.com/office/officeart/2009/3/layout/DescendingProcess"/>
    <dgm:cxn modelId="{5DD14659-AA9A-304F-9AD8-5A4E7C3F7D90}" type="presOf" srcId="{42FADD28-F831-1649-9DDC-E7F6218A122F}" destId="{85251A3A-B3BF-B24F-B569-773469EB66C0}" srcOrd="0" destOrd="0" presId="urn:microsoft.com/office/officeart/2009/3/layout/DescendingProcess"/>
    <dgm:cxn modelId="{2E67D97D-B592-9948-9978-4360F9B7041D}" type="presOf" srcId="{20181A42-C2AB-6940-85D3-3EA568B94ED1}" destId="{F0C1B415-AD93-F647-9806-4833DE91BFB0}" srcOrd="0" destOrd="0" presId="urn:microsoft.com/office/officeart/2009/3/layout/DescendingProcess"/>
    <dgm:cxn modelId="{29B8447E-CF13-1E4C-993C-90DB73257F80}" srcId="{2C89285C-6361-8B4F-B79C-46B11374DD94}" destId="{42FADD28-F831-1649-9DDC-E7F6218A122F}" srcOrd="1" destOrd="0" parTransId="{45B0BEC9-6933-9E48-84A5-3DD29CDB7A36}" sibTransId="{81443A2C-E7B1-DD48-AAEE-A4DF273BFA4F}"/>
    <dgm:cxn modelId="{824A6D86-27C0-D14A-9E03-D73D88BBE408}" srcId="{2C89285C-6361-8B4F-B79C-46B11374DD94}" destId="{F5948D9E-1932-9245-A2A2-4E1D802B2780}" srcOrd="0" destOrd="0" parTransId="{9D0C6834-6981-334F-A129-349D86D70F89}" sibTransId="{494C4C47-B148-E846-9F05-BC12B3D50532}"/>
    <dgm:cxn modelId="{65794B87-DACC-694B-A759-3A712F0EF95A}" type="presOf" srcId="{81443A2C-E7B1-DD48-AAEE-A4DF273BFA4F}" destId="{78073A48-B9F7-7544-9B59-B6EBB2693CB9}" srcOrd="0" destOrd="0" presId="urn:microsoft.com/office/officeart/2009/3/layout/DescendingProcess"/>
    <dgm:cxn modelId="{48D556C6-E9C9-5D4A-B0A0-8361FDA85F76}" type="presOf" srcId="{92689634-8F93-2442-B7D8-E277A5F57F86}" destId="{B838E0C4-C14E-9C46-81A5-9035C7B52DB9}" srcOrd="0" destOrd="0" presId="urn:microsoft.com/office/officeart/2009/3/layout/DescendingProcess"/>
    <dgm:cxn modelId="{05DA33C9-6482-6142-9454-2B29EFF32255}" type="presOf" srcId="{09D27DB8-D0A3-2040-99CB-ABF339F64CDB}" destId="{8306016B-B41C-0149-8C9A-D043DE605EF9}" srcOrd="0" destOrd="0" presId="urn:microsoft.com/office/officeart/2009/3/layout/DescendingProcess"/>
    <dgm:cxn modelId="{650FFED4-1C74-9142-849E-8672D948D2DA}" type="presOf" srcId="{5121035D-FDA7-9E4E-A13E-9FC5135260B6}" destId="{55104833-4A6A-E644-ACC1-8679383546E4}" srcOrd="0" destOrd="0" presId="urn:microsoft.com/office/officeart/2009/3/layout/DescendingProcess"/>
    <dgm:cxn modelId="{0B908ED7-E026-B140-93E9-777AC2CF708C}" type="presOf" srcId="{2C89285C-6361-8B4F-B79C-46B11374DD94}" destId="{B8B9C137-1042-A54C-94EE-489B64187D98}" srcOrd="0" destOrd="0" presId="urn:microsoft.com/office/officeart/2009/3/layout/DescendingProcess"/>
    <dgm:cxn modelId="{E49E4EF3-6935-C745-8C44-0FD3C62170D1}" type="presOf" srcId="{BE70D37C-CAFF-1C4F-B12A-360DF259F289}" destId="{ACACF8A8-CC92-1A4E-B253-1BB5DEF417C1}" srcOrd="0" destOrd="0" presId="urn:microsoft.com/office/officeart/2009/3/layout/DescendingProcess"/>
    <dgm:cxn modelId="{50363E18-82F9-4540-9987-1061143EDA0F}" type="presParOf" srcId="{B8B9C137-1042-A54C-94EE-489B64187D98}" destId="{D3679110-1966-D448-BE9C-4558E97F23CE}" srcOrd="0" destOrd="0" presId="urn:microsoft.com/office/officeart/2009/3/layout/DescendingProcess"/>
    <dgm:cxn modelId="{B57437FA-3236-5543-9947-9375CA240EB9}" type="presParOf" srcId="{B8B9C137-1042-A54C-94EE-489B64187D98}" destId="{56CEA26E-9293-4C48-8B8A-C702B264A6AD}" srcOrd="1" destOrd="0" presId="urn:microsoft.com/office/officeart/2009/3/layout/DescendingProcess"/>
    <dgm:cxn modelId="{D3423D25-C727-604E-98C3-AEDC65BB142B}" type="presParOf" srcId="{B8B9C137-1042-A54C-94EE-489B64187D98}" destId="{85251A3A-B3BF-B24F-B569-773469EB66C0}" srcOrd="2" destOrd="0" presId="urn:microsoft.com/office/officeart/2009/3/layout/DescendingProcess"/>
    <dgm:cxn modelId="{482BB411-14C0-ED4B-B420-4B0D8538B3E3}" type="presParOf" srcId="{B8B9C137-1042-A54C-94EE-489B64187D98}" destId="{C4A8E43C-412B-724D-BBA3-CCEA534C886C}" srcOrd="3" destOrd="0" presId="urn:microsoft.com/office/officeart/2009/3/layout/DescendingProcess"/>
    <dgm:cxn modelId="{AA366B98-7536-2540-8232-E88796C868ED}" type="presParOf" srcId="{C4A8E43C-412B-724D-BBA3-CCEA534C886C}" destId="{78073A48-B9F7-7544-9B59-B6EBB2693CB9}" srcOrd="0" destOrd="0" presId="urn:microsoft.com/office/officeart/2009/3/layout/DescendingProcess"/>
    <dgm:cxn modelId="{66CFB4F1-91E9-1C4E-938A-738340A2364E}" type="presParOf" srcId="{B8B9C137-1042-A54C-94EE-489B64187D98}" destId="{ACACF8A8-CC92-1A4E-B253-1BB5DEF417C1}" srcOrd="4" destOrd="0" presId="urn:microsoft.com/office/officeart/2009/3/layout/DescendingProcess"/>
    <dgm:cxn modelId="{6B170BAC-00FD-EB4B-AA02-B8AB5947D99E}" type="presParOf" srcId="{B8B9C137-1042-A54C-94EE-489B64187D98}" destId="{B0FD9F06-6564-B54F-A736-61818D5F34B2}" srcOrd="5" destOrd="0" presId="urn:microsoft.com/office/officeart/2009/3/layout/DescendingProcess"/>
    <dgm:cxn modelId="{E4341333-541F-414C-A329-9E2BAAF189D4}" type="presParOf" srcId="{B0FD9F06-6564-B54F-A736-61818D5F34B2}" destId="{F0C1B415-AD93-F647-9806-4833DE91BFB0}" srcOrd="0" destOrd="0" presId="urn:microsoft.com/office/officeart/2009/3/layout/DescendingProcess"/>
    <dgm:cxn modelId="{2DFD3DFF-0F82-3245-AA06-9D8B2994EE7D}" type="presParOf" srcId="{B8B9C137-1042-A54C-94EE-489B64187D98}" destId="{AB81104B-B53A-694E-9CCA-44DB63A1118E}" srcOrd="6" destOrd="0" presId="urn:microsoft.com/office/officeart/2009/3/layout/DescendingProcess"/>
    <dgm:cxn modelId="{11C1C6FF-6EBF-BE4C-B9CF-54B227E3E85A}" type="presParOf" srcId="{B8B9C137-1042-A54C-94EE-489B64187D98}" destId="{1BA91F20-A39E-2E4D-B59F-5E1A7CB4B261}" srcOrd="7" destOrd="0" presId="urn:microsoft.com/office/officeart/2009/3/layout/DescendingProcess"/>
    <dgm:cxn modelId="{69B46DCA-3567-AF46-B855-9A517F1E42D7}" type="presParOf" srcId="{1BA91F20-A39E-2E4D-B59F-5E1A7CB4B261}" destId="{8306016B-B41C-0149-8C9A-D043DE605EF9}" srcOrd="0" destOrd="0" presId="urn:microsoft.com/office/officeart/2009/3/layout/DescendingProcess"/>
    <dgm:cxn modelId="{5285F80F-4DB5-D440-854A-52F348BBDECA}" type="presParOf" srcId="{B8B9C137-1042-A54C-94EE-489B64187D98}" destId="{95983DE3-BAF8-F940-860D-9BFB78ED4A8C}" srcOrd="8" destOrd="0" presId="urn:microsoft.com/office/officeart/2009/3/layout/DescendingProcess"/>
    <dgm:cxn modelId="{1CB4ADFC-06D6-C643-BAF6-2B2A7668859B}" type="presParOf" srcId="{B8B9C137-1042-A54C-94EE-489B64187D98}" destId="{EF0316D0-A4CB-0E48-975B-32CFAA7FC0AB}" srcOrd="9" destOrd="0" presId="urn:microsoft.com/office/officeart/2009/3/layout/DescendingProcess"/>
    <dgm:cxn modelId="{3625584D-7783-184F-BEED-7CD122784F10}" type="presParOf" srcId="{EF0316D0-A4CB-0E48-975B-32CFAA7FC0AB}" destId="{55104833-4A6A-E644-ACC1-8679383546E4}" srcOrd="0" destOrd="0" presId="urn:microsoft.com/office/officeart/2009/3/layout/DescendingProcess"/>
    <dgm:cxn modelId="{ACC6AF91-9B09-2A44-9C86-7400CA0A11C9}" type="presParOf" srcId="{B8B9C137-1042-A54C-94EE-489B64187D98}" destId="{B838E0C4-C14E-9C46-81A5-9035C7B52DB9}"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458606-C17C-4691-8BDA-9C3559F8C5E4}"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E3C98EE9-A51D-4EAA-AE61-6B40EB4D93EA}">
      <dgm:prSet phldrT="[Text]"/>
      <dgm:spPr/>
      <dgm:t>
        <a:bodyPr/>
        <a:lstStyle/>
        <a:p>
          <a:r>
            <a:rPr lang="en-US" dirty="0">
              <a:latin typeface="Century Gothic" panose="020B0502020202020204" pitchFamily="34" charset="0"/>
            </a:rPr>
            <a:t>Naloxone</a:t>
          </a:r>
        </a:p>
        <a:p>
          <a:r>
            <a:rPr lang="en-US" dirty="0">
              <a:latin typeface="Century Gothic" panose="020B0502020202020204" pitchFamily="34" charset="0"/>
            </a:rPr>
            <a:t>(Narcan Spray)</a:t>
          </a:r>
        </a:p>
      </dgm:t>
    </dgm:pt>
    <dgm:pt modelId="{5ECE379E-17F8-46AE-AD46-3A02EB6DEFCB}" type="parTrans" cxnId="{31298F2F-968A-46C2-BEB3-1988E06E9333}">
      <dgm:prSet/>
      <dgm:spPr/>
      <dgm:t>
        <a:bodyPr/>
        <a:lstStyle/>
        <a:p>
          <a:endParaRPr lang="en-US"/>
        </a:p>
      </dgm:t>
    </dgm:pt>
    <dgm:pt modelId="{FB60072A-5A03-4CFB-8B99-93760CEAF5AD}" type="sibTrans" cxnId="{31298F2F-968A-46C2-BEB3-1988E06E9333}">
      <dgm:prSet/>
      <dgm:spPr/>
      <dgm:t>
        <a:bodyPr/>
        <a:lstStyle/>
        <a:p>
          <a:endParaRPr lang="en-US"/>
        </a:p>
      </dgm:t>
    </dgm:pt>
    <dgm:pt modelId="{CBAD233F-EBDE-4DDC-81B6-FCA5064E5D88}">
      <dgm:prSet phldrT="[Text]"/>
      <dgm:spPr/>
      <dgm:t>
        <a:bodyPr/>
        <a:lstStyle/>
        <a:p>
          <a:r>
            <a:rPr lang="en-US" dirty="0">
              <a:latin typeface="Century Gothic" panose="020B0502020202020204" pitchFamily="34" charset="0"/>
            </a:rPr>
            <a:t>Safer Consumption Kits/ Sterile Syringes</a:t>
          </a:r>
        </a:p>
      </dgm:t>
    </dgm:pt>
    <dgm:pt modelId="{6473B5E0-7281-419E-88A2-20B1FB486F8C}" type="parTrans" cxnId="{91619866-98D8-41E8-8C54-C87F49EEAAA6}">
      <dgm:prSet/>
      <dgm:spPr/>
      <dgm:t>
        <a:bodyPr/>
        <a:lstStyle/>
        <a:p>
          <a:endParaRPr lang="en-US"/>
        </a:p>
      </dgm:t>
    </dgm:pt>
    <dgm:pt modelId="{EFB9C8D3-C311-49B9-9E16-54D85461CE08}" type="sibTrans" cxnId="{91619866-98D8-41E8-8C54-C87F49EEAAA6}">
      <dgm:prSet/>
      <dgm:spPr/>
      <dgm:t>
        <a:bodyPr/>
        <a:lstStyle/>
        <a:p>
          <a:endParaRPr lang="en-US"/>
        </a:p>
      </dgm:t>
    </dgm:pt>
    <dgm:pt modelId="{7566916F-9BFB-4483-827A-1E8CDCB235B5}">
      <dgm:prSet phldrT="[Text]"/>
      <dgm:spPr/>
      <dgm:t>
        <a:bodyPr/>
        <a:lstStyle/>
        <a:p>
          <a:r>
            <a:rPr lang="en-US" dirty="0">
              <a:latin typeface="Century Gothic" panose="020B0502020202020204" pitchFamily="34" charset="0"/>
            </a:rPr>
            <a:t>Reproductive Health</a:t>
          </a:r>
        </a:p>
        <a:p>
          <a:endParaRPr lang="en-US" dirty="0">
            <a:latin typeface="Century Gothic" panose="020B0502020202020204" pitchFamily="34" charset="0"/>
          </a:endParaRPr>
        </a:p>
      </dgm:t>
    </dgm:pt>
    <dgm:pt modelId="{2A1B9F3E-1A9C-408D-8E38-DC63D049E71D}" type="parTrans" cxnId="{B211390A-158F-480D-A135-995A9A20E88A}">
      <dgm:prSet/>
      <dgm:spPr/>
      <dgm:t>
        <a:bodyPr/>
        <a:lstStyle/>
        <a:p>
          <a:endParaRPr lang="en-US"/>
        </a:p>
      </dgm:t>
    </dgm:pt>
    <dgm:pt modelId="{CC1D2927-F2BA-4EE6-9E92-A9770A514CAE}" type="sibTrans" cxnId="{B211390A-158F-480D-A135-995A9A20E88A}">
      <dgm:prSet/>
      <dgm:spPr/>
      <dgm:t>
        <a:bodyPr/>
        <a:lstStyle/>
        <a:p>
          <a:endParaRPr lang="en-US"/>
        </a:p>
      </dgm:t>
    </dgm:pt>
    <dgm:pt modelId="{3C08B960-0262-4F97-A637-0E904B4FD036}">
      <dgm:prSet phldrT="[Text]"/>
      <dgm:spPr/>
      <dgm:t>
        <a:bodyPr/>
        <a:lstStyle/>
        <a:p>
          <a:r>
            <a:rPr lang="en-US" dirty="0">
              <a:latin typeface="Century Gothic" panose="020B0502020202020204" pitchFamily="34" charset="0"/>
            </a:rPr>
            <a:t>Fentanyl Test Strips</a:t>
          </a:r>
        </a:p>
      </dgm:t>
    </dgm:pt>
    <dgm:pt modelId="{2AA818B3-F3C4-4D1C-97D8-5731A73088B3}" type="parTrans" cxnId="{9646A037-403E-40EE-9ECB-52E4DA2E11CD}">
      <dgm:prSet/>
      <dgm:spPr/>
      <dgm:t>
        <a:bodyPr/>
        <a:lstStyle/>
        <a:p>
          <a:endParaRPr lang="en-US"/>
        </a:p>
      </dgm:t>
    </dgm:pt>
    <dgm:pt modelId="{7B6770F1-EDBB-4A23-88CC-F740C31EFBFA}" type="sibTrans" cxnId="{9646A037-403E-40EE-9ECB-52E4DA2E11CD}">
      <dgm:prSet/>
      <dgm:spPr/>
      <dgm:t>
        <a:bodyPr/>
        <a:lstStyle/>
        <a:p>
          <a:endParaRPr lang="en-US"/>
        </a:p>
      </dgm:t>
    </dgm:pt>
    <dgm:pt modelId="{C37D8CD6-E391-43FE-AF20-95BE436FE934}" type="pres">
      <dgm:prSet presAssocID="{3E458606-C17C-4691-8BDA-9C3559F8C5E4}" presName="Name0" presStyleCnt="0">
        <dgm:presLayoutVars>
          <dgm:dir/>
          <dgm:resizeHandles val="exact"/>
        </dgm:presLayoutVars>
      </dgm:prSet>
      <dgm:spPr/>
    </dgm:pt>
    <dgm:pt modelId="{CE990DC2-2AA5-4692-8302-1858977E314C}" type="pres">
      <dgm:prSet presAssocID="{E3C98EE9-A51D-4EAA-AE61-6B40EB4D93EA}" presName="Name5" presStyleLbl="vennNode1" presStyleIdx="0" presStyleCnt="4">
        <dgm:presLayoutVars>
          <dgm:bulletEnabled val="1"/>
        </dgm:presLayoutVars>
      </dgm:prSet>
      <dgm:spPr/>
    </dgm:pt>
    <dgm:pt modelId="{72A0A125-63ED-46D6-9524-09E4B3601918}" type="pres">
      <dgm:prSet presAssocID="{FB60072A-5A03-4CFB-8B99-93760CEAF5AD}" presName="space" presStyleCnt="0"/>
      <dgm:spPr/>
    </dgm:pt>
    <dgm:pt modelId="{6B692F63-64C3-4094-8126-981A587BC121}" type="pres">
      <dgm:prSet presAssocID="{CBAD233F-EBDE-4DDC-81B6-FCA5064E5D88}" presName="Name5" presStyleLbl="vennNode1" presStyleIdx="1" presStyleCnt="4">
        <dgm:presLayoutVars>
          <dgm:bulletEnabled val="1"/>
        </dgm:presLayoutVars>
      </dgm:prSet>
      <dgm:spPr/>
    </dgm:pt>
    <dgm:pt modelId="{91DC5EE7-72F8-45ED-9421-DDB8D7237D72}" type="pres">
      <dgm:prSet presAssocID="{EFB9C8D3-C311-49B9-9E16-54D85461CE08}" presName="space" presStyleCnt="0"/>
      <dgm:spPr/>
    </dgm:pt>
    <dgm:pt modelId="{5F514C73-A9FD-40CE-82D5-03B953359BB3}" type="pres">
      <dgm:prSet presAssocID="{7566916F-9BFB-4483-827A-1E8CDCB235B5}" presName="Name5" presStyleLbl="vennNode1" presStyleIdx="2" presStyleCnt="4">
        <dgm:presLayoutVars>
          <dgm:bulletEnabled val="1"/>
        </dgm:presLayoutVars>
      </dgm:prSet>
      <dgm:spPr/>
    </dgm:pt>
    <dgm:pt modelId="{67184249-9849-4BFD-BD98-BB694367C51B}" type="pres">
      <dgm:prSet presAssocID="{CC1D2927-F2BA-4EE6-9E92-A9770A514CAE}" presName="space" presStyleCnt="0"/>
      <dgm:spPr/>
    </dgm:pt>
    <dgm:pt modelId="{4D02F589-5EB3-4C09-9498-9F7A9D33480D}" type="pres">
      <dgm:prSet presAssocID="{3C08B960-0262-4F97-A637-0E904B4FD036}" presName="Name5" presStyleLbl="vennNode1" presStyleIdx="3" presStyleCnt="4">
        <dgm:presLayoutVars>
          <dgm:bulletEnabled val="1"/>
        </dgm:presLayoutVars>
      </dgm:prSet>
      <dgm:spPr/>
    </dgm:pt>
  </dgm:ptLst>
  <dgm:cxnLst>
    <dgm:cxn modelId="{B211390A-158F-480D-A135-995A9A20E88A}" srcId="{3E458606-C17C-4691-8BDA-9C3559F8C5E4}" destId="{7566916F-9BFB-4483-827A-1E8CDCB235B5}" srcOrd="2" destOrd="0" parTransId="{2A1B9F3E-1A9C-408D-8E38-DC63D049E71D}" sibTransId="{CC1D2927-F2BA-4EE6-9E92-A9770A514CAE}"/>
    <dgm:cxn modelId="{31298F2F-968A-46C2-BEB3-1988E06E9333}" srcId="{3E458606-C17C-4691-8BDA-9C3559F8C5E4}" destId="{E3C98EE9-A51D-4EAA-AE61-6B40EB4D93EA}" srcOrd="0" destOrd="0" parTransId="{5ECE379E-17F8-46AE-AD46-3A02EB6DEFCB}" sibTransId="{FB60072A-5A03-4CFB-8B99-93760CEAF5AD}"/>
    <dgm:cxn modelId="{9646A037-403E-40EE-9ECB-52E4DA2E11CD}" srcId="{3E458606-C17C-4691-8BDA-9C3559F8C5E4}" destId="{3C08B960-0262-4F97-A637-0E904B4FD036}" srcOrd="3" destOrd="0" parTransId="{2AA818B3-F3C4-4D1C-97D8-5731A73088B3}" sibTransId="{7B6770F1-EDBB-4A23-88CC-F740C31EFBFA}"/>
    <dgm:cxn modelId="{73DD9E3A-9E11-0944-8A14-9D972B1445C0}" type="presOf" srcId="{E3C98EE9-A51D-4EAA-AE61-6B40EB4D93EA}" destId="{CE990DC2-2AA5-4692-8302-1858977E314C}" srcOrd="0" destOrd="0" presId="urn:microsoft.com/office/officeart/2005/8/layout/venn3"/>
    <dgm:cxn modelId="{052E645C-CC76-454F-A5AB-79E51F035E71}" type="presOf" srcId="{3C08B960-0262-4F97-A637-0E904B4FD036}" destId="{4D02F589-5EB3-4C09-9498-9F7A9D33480D}" srcOrd="0" destOrd="0" presId="urn:microsoft.com/office/officeart/2005/8/layout/venn3"/>
    <dgm:cxn modelId="{91619866-98D8-41E8-8C54-C87F49EEAAA6}" srcId="{3E458606-C17C-4691-8BDA-9C3559F8C5E4}" destId="{CBAD233F-EBDE-4DDC-81B6-FCA5064E5D88}" srcOrd="1" destOrd="0" parTransId="{6473B5E0-7281-419E-88A2-20B1FB486F8C}" sibTransId="{EFB9C8D3-C311-49B9-9E16-54D85461CE08}"/>
    <dgm:cxn modelId="{0B2AED48-656C-3F46-B31C-573568C809D8}" type="presOf" srcId="{7566916F-9BFB-4483-827A-1E8CDCB235B5}" destId="{5F514C73-A9FD-40CE-82D5-03B953359BB3}" srcOrd="0" destOrd="0" presId="urn:microsoft.com/office/officeart/2005/8/layout/venn3"/>
    <dgm:cxn modelId="{CB4FDB6E-E094-D240-BC10-E38A9AFFFC30}" type="presOf" srcId="{3E458606-C17C-4691-8BDA-9C3559F8C5E4}" destId="{C37D8CD6-E391-43FE-AF20-95BE436FE934}" srcOrd="0" destOrd="0" presId="urn:microsoft.com/office/officeart/2005/8/layout/venn3"/>
    <dgm:cxn modelId="{0D4B4892-8E05-5A4F-8F47-1A2D30420D0C}" type="presOf" srcId="{CBAD233F-EBDE-4DDC-81B6-FCA5064E5D88}" destId="{6B692F63-64C3-4094-8126-981A587BC121}" srcOrd="0" destOrd="0" presId="urn:microsoft.com/office/officeart/2005/8/layout/venn3"/>
    <dgm:cxn modelId="{E675E7BD-9D87-5A42-A8E6-B2F9AF1A99FB}" type="presParOf" srcId="{C37D8CD6-E391-43FE-AF20-95BE436FE934}" destId="{CE990DC2-2AA5-4692-8302-1858977E314C}" srcOrd="0" destOrd="0" presId="urn:microsoft.com/office/officeart/2005/8/layout/venn3"/>
    <dgm:cxn modelId="{AEE0021B-2792-CD48-9264-90784F80A575}" type="presParOf" srcId="{C37D8CD6-E391-43FE-AF20-95BE436FE934}" destId="{72A0A125-63ED-46D6-9524-09E4B3601918}" srcOrd="1" destOrd="0" presId="urn:microsoft.com/office/officeart/2005/8/layout/venn3"/>
    <dgm:cxn modelId="{934C2658-2567-DF47-AC37-342712E4FF87}" type="presParOf" srcId="{C37D8CD6-E391-43FE-AF20-95BE436FE934}" destId="{6B692F63-64C3-4094-8126-981A587BC121}" srcOrd="2" destOrd="0" presId="urn:microsoft.com/office/officeart/2005/8/layout/venn3"/>
    <dgm:cxn modelId="{E4961A0D-1EAB-024B-BAD3-4EA614CB314E}" type="presParOf" srcId="{C37D8CD6-E391-43FE-AF20-95BE436FE934}" destId="{91DC5EE7-72F8-45ED-9421-DDB8D7237D72}" srcOrd="3" destOrd="0" presId="urn:microsoft.com/office/officeart/2005/8/layout/venn3"/>
    <dgm:cxn modelId="{391B444E-36C0-7348-9E4F-12771F0A52D8}" type="presParOf" srcId="{C37D8CD6-E391-43FE-AF20-95BE436FE934}" destId="{5F514C73-A9FD-40CE-82D5-03B953359BB3}" srcOrd="4" destOrd="0" presId="urn:microsoft.com/office/officeart/2005/8/layout/venn3"/>
    <dgm:cxn modelId="{81B35BD3-C8F4-2041-BD50-5B5A50EA24CE}" type="presParOf" srcId="{C37D8CD6-E391-43FE-AF20-95BE436FE934}" destId="{67184249-9849-4BFD-BD98-BB694367C51B}" srcOrd="5" destOrd="0" presId="urn:microsoft.com/office/officeart/2005/8/layout/venn3"/>
    <dgm:cxn modelId="{1C32DE94-882F-5842-A484-56620C96A75D}" type="presParOf" srcId="{C37D8CD6-E391-43FE-AF20-95BE436FE934}" destId="{4D02F589-5EB3-4C09-9498-9F7A9D33480D}"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E6EC03-1B09-4F17-92EB-7C94943D5B8D}"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1D7F8EAF-A27F-44FC-8B92-0ACCFFAEC0C9}">
      <dgm:prSet/>
      <dgm:spPr/>
      <dgm:t>
        <a:bodyPr/>
        <a:lstStyle/>
        <a:p>
          <a:r>
            <a:rPr lang="en-US" dirty="0">
              <a:latin typeface="Century Gothic" panose="020B0502020202020204" pitchFamily="34" charset="0"/>
            </a:rPr>
            <a:t>Addiction is a treatable chronic disease affected by genetic, environmental, and socioeconomic factors</a:t>
          </a:r>
        </a:p>
      </dgm:t>
    </dgm:pt>
    <dgm:pt modelId="{75AAEF6D-4508-4EEB-B67B-CF1C1C758F48}" type="parTrans" cxnId="{630BF0EC-FC45-401F-8795-BE150A88190F}">
      <dgm:prSet/>
      <dgm:spPr/>
      <dgm:t>
        <a:bodyPr/>
        <a:lstStyle/>
        <a:p>
          <a:endParaRPr lang="en-US"/>
        </a:p>
      </dgm:t>
    </dgm:pt>
    <dgm:pt modelId="{3655CB23-7AD5-426A-A3B2-41B8ABEB4A12}" type="sibTrans" cxnId="{630BF0EC-FC45-401F-8795-BE150A88190F}">
      <dgm:prSet phldrT="1" phldr="0"/>
      <dgm:spPr/>
      <dgm:t>
        <a:bodyPr/>
        <a:lstStyle/>
        <a:p>
          <a:r>
            <a:rPr lang="en-US"/>
            <a:t>1</a:t>
          </a:r>
        </a:p>
      </dgm:t>
    </dgm:pt>
    <dgm:pt modelId="{BB869A02-7EF4-0942-9250-4722F5D12F32}">
      <dgm:prSet/>
      <dgm:spPr/>
      <dgm:t>
        <a:bodyPr/>
        <a:lstStyle/>
        <a:p>
          <a:r>
            <a:rPr lang="en-US" dirty="0">
              <a:latin typeface="Century Gothic" panose="020B0502020202020204" pitchFamily="34" charset="0"/>
            </a:rPr>
            <a:t>Clinicians can save lives by treating OUD</a:t>
          </a:r>
        </a:p>
      </dgm:t>
    </dgm:pt>
    <dgm:pt modelId="{6C20884B-BBCD-9A4A-9D8F-79FB4BFF296F}" type="parTrans" cxnId="{73313D7F-B2DF-4B4F-92FB-4B97A199A33D}">
      <dgm:prSet/>
      <dgm:spPr/>
      <dgm:t>
        <a:bodyPr/>
        <a:lstStyle/>
        <a:p>
          <a:endParaRPr lang="en-US"/>
        </a:p>
      </dgm:t>
    </dgm:pt>
    <dgm:pt modelId="{CF78D191-5B9B-D542-BDA9-4CB967652620}" type="sibTrans" cxnId="{73313D7F-B2DF-4B4F-92FB-4B97A199A33D}">
      <dgm:prSet phldrT="4" phldr="0"/>
      <dgm:spPr/>
      <dgm:t>
        <a:bodyPr/>
        <a:lstStyle/>
        <a:p>
          <a:r>
            <a:rPr lang="en-US"/>
            <a:t>4</a:t>
          </a:r>
          <a:endParaRPr lang="en-US" dirty="0"/>
        </a:p>
      </dgm:t>
    </dgm:pt>
    <dgm:pt modelId="{5806D36A-790D-764F-8C49-E0FA529F4FC4}">
      <dgm:prSet/>
      <dgm:spPr/>
      <dgm:t>
        <a:bodyPr/>
        <a:lstStyle/>
        <a:p>
          <a:r>
            <a:rPr lang="en-US" dirty="0">
              <a:latin typeface="Century Gothic" panose="020B0502020202020204" pitchFamily="34" charset="0"/>
            </a:rPr>
            <a:t>Acknowledging implicit biases and modifying language are some key first steps for combating stigma</a:t>
          </a:r>
        </a:p>
      </dgm:t>
    </dgm:pt>
    <dgm:pt modelId="{EFB4CAAF-1A3D-D545-A5B6-845C3B18F050}" type="parTrans" cxnId="{60A6D4F5-F18A-214A-B26C-94EE9D4AFBAF}">
      <dgm:prSet/>
      <dgm:spPr/>
      <dgm:t>
        <a:bodyPr/>
        <a:lstStyle/>
        <a:p>
          <a:endParaRPr lang="en-US"/>
        </a:p>
      </dgm:t>
    </dgm:pt>
    <dgm:pt modelId="{853D0304-BF37-2243-8AB5-A103C4C87448}" type="sibTrans" cxnId="{60A6D4F5-F18A-214A-B26C-94EE9D4AFBAF}">
      <dgm:prSet phldrT="3" phldr="0"/>
      <dgm:spPr/>
      <dgm:t>
        <a:bodyPr/>
        <a:lstStyle/>
        <a:p>
          <a:r>
            <a:rPr lang="en-US"/>
            <a:t>3</a:t>
          </a:r>
        </a:p>
      </dgm:t>
    </dgm:pt>
    <dgm:pt modelId="{91E812B4-2DFB-426B-AFF6-72A65AD91323}">
      <dgm:prSet/>
      <dgm:spPr/>
      <dgm:t>
        <a:bodyPr/>
        <a:lstStyle/>
        <a:p>
          <a:r>
            <a:rPr lang="en-US" dirty="0">
              <a:latin typeface="Century Gothic" panose="020B0502020202020204" pitchFamily="34" charset="0"/>
            </a:rPr>
            <a:t>Stigmatization of OUD in healthcare has serious and life-threatening consequences for people who use</a:t>
          </a:r>
        </a:p>
      </dgm:t>
    </dgm:pt>
    <dgm:pt modelId="{7EB07CFF-6C0D-429E-85A3-8D6CF5125CAE}" type="sibTrans" cxnId="{60290EA0-9145-47BF-B5F5-D1B6E67298FB}">
      <dgm:prSet phldrT="2" phldr="0"/>
      <dgm:spPr/>
      <dgm:t>
        <a:bodyPr/>
        <a:lstStyle/>
        <a:p>
          <a:r>
            <a:rPr lang="en-US"/>
            <a:t>2</a:t>
          </a:r>
        </a:p>
      </dgm:t>
    </dgm:pt>
    <dgm:pt modelId="{306BDB7D-1576-475F-BD2A-7D9415B9D771}" type="parTrans" cxnId="{60290EA0-9145-47BF-B5F5-D1B6E67298FB}">
      <dgm:prSet/>
      <dgm:spPr/>
      <dgm:t>
        <a:bodyPr/>
        <a:lstStyle/>
        <a:p>
          <a:endParaRPr lang="en-US"/>
        </a:p>
      </dgm:t>
    </dgm:pt>
    <dgm:pt modelId="{A3C6B63D-18E0-D244-B2E3-1C559FEBE64F}" type="pres">
      <dgm:prSet presAssocID="{03E6EC03-1B09-4F17-92EB-7C94943D5B8D}" presName="Name0" presStyleCnt="0">
        <dgm:presLayoutVars>
          <dgm:animLvl val="lvl"/>
          <dgm:resizeHandles val="exact"/>
        </dgm:presLayoutVars>
      </dgm:prSet>
      <dgm:spPr/>
    </dgm:pt>
    <dgm:pt modelId="{A1851434-A7FD-8845-8415-F9246C54657C}" type="pres">
      <dgm:prSet presAssocID="{1D7F8EAF-A27F-44FC-8B92-0ACCFFAEC0C9}" presName="compositeNode" presStyleCnt="0">
        <dgm:presLayoutVars>
          <dgm:bulletEnabled val="1"/>
        </dgm:presLayoutVars>
      </dgm:prSet>
      <dgm:spPr/>
    </dgm:pt>
    <dgm:pt modelId="{9CE8421E-5243-0547-98D8-D6DE54A19943}" type="pres">
      <dgm:prSet presAssocID="{1D7F8EAF-A27F-44FC-8B92-0ACCFFAEC0C9}" presName="bgRect" presStyleLbl="bgAccFollowNode1" presStyleIdx="0" presStyleCnt="4"/>
      <dgm:spPr/>
    </dgm:pt>
    <dgm:pt modelId="{73A57EBE-F36A-174D-9072-51DAADF10A6F}" type="pres">
      <dgm:prSet presAssocID="{3655CB23-7AD5-426A-A3B2-41B8ABEB4A12}" presName="sibTransNodeCircle" presStyleLbl="alignNode1" presStyleIdx="0" presStyleCnt="8">
        <dgm:presLayoutVars>
          <dgm:chMax val="0"/>
          <dgm:bulletEnabled/>
        </dgm:presLayoutVars>
      </dgm:prSet>
      <dgm:spPr/>
    </dgm:pt>
    <dgm:pt modelId="{3E2C4836-256F-B54C-9414-66B579C6C3F3}" type="pres">
      <dgm:prSet presAssocID="{1D7F8EAF-A27F-44FC-8B92-0ACCFFAEC0C9}" presName="bottomLine" presStyleLbl="alignNode1" presStyleIdx="1" presStyleCnt="8">
        <dgm:presLayoutVars/>
      </dgm:prSet>
      <dgm:spPr/>
    </dgm:pt>
    <dgm:pt modelId="{A759EF3B-E11C-2D4D-B6B9-AF6D17F15DF3}" type="pres">
      <dgm:prSet presAssocID="{1D7F8EAF-A27F-44FC-8B92-0ACCFFAEC0C9}" presName="nodeText" presStyleLbl="bgAccFollowNode1" presStyleIdx="0" presStyleCnt="4">
        <dgm:presLayoutVars>
          <dgm:bulletEnabled val="1"/>
        </dgm:presLayoutVars>
      </dgm:prSet>
      <dgm:spPr/>
    </dgm:pt>
    <dgm:pt modelId="{9A362B84-3435-6748-98DF-BDA6172E5C7B}" type="pres">
      <dgm:prSet presAssocID="{3655CB23-7AD5-426A-A3B2-41B8ABEB4A12}" presName="sibTrans" presStyleCnt="0"/>
      <dgm:spPr/>
    </dgm:pt>
    <dgm:pt modelId="{4DF73620-9354-FF4C-807A-C38365F8A46C}" type="pres">
      <dgm:prSet presAssocID="{91E812B4-2DFB-426B-AFF6-72A65AD91323}" presName="compositeNode" presStyleCnt="0">
        <dgm:presLayoutVars>
          <dgm:bulletEnabled val="1"/>
        </dgm:presLayoutVars>
      </dgm:prSet>
      <dgm:spPr/>
    </dgm:pt>
    <dgm:pt modelId="{9B5E1E9B-DE0A-CF4A-B776-2F1E057B2107}" type="pres">
      <dgm:prSet presAssocID="{91E812B4-2DFB-426B-AFF6-72A65AD91323}" presName="bgRect" presStyleLbl="bgAccFollowNode1" presStyleIdx="1" presStyleCnt="4"/>
      <dgm:spPr/>
    </dgm:pt>
    <dgm:pt modelId="{F3460A0B-E2DF-C040-B937-774C874765DA}" type="pres">
      <dgm:prSet presAssocID="{7EB07CFF-6C0D-429E-85A3-8D6CF5125CAE}" presName="sibTransNodeCircle" presStyleLbl="alignNode1" presStyleIdx="2" presStyleCnt="8">
        <dgm:presLayoutVars>
          <dgm:chMax val="0"/>
          <dgm:bulletEnabled/>
        </dgm:presLayoutVars>
      </dgm:prSet>
      <dgm:spPr/>
    </dgm:pt>
    <dgm:pt modelId="{9536B496-8C42-D942-B870-367888854017}" type="pres">
      <dgm:prSet presAssocID="{91E812B4-2DFB-426B-AFF6-72A65AD91323}" presName="bottomLine" presStyleLbl="alignNode1" presStyleIdx="3" presStyleCnt="8">
        <dgm:presLayoutVars/>
      </dgm:prSet>
      <dgm:spPr/>
    </dgm:pt>
    <dgm:pt modelId="{FE58BB47-068D-9A46-86FB-4D1DD394A67A}" type="pres">
      <dgm:prSet presAssocID="{91E812B4-2DFB-426B-AFF6-72A65AD91323}" presName="nodeText" presStyleLbl="bgAccFollowNode1" presStyleIdx="1" presStyleCnt="4">
        <dgm:presLayoutVars>
          <dgm:bulletEnabled val="1"/>
        </dgm:presLayoutVars>
      </dgm:prSet>
      <dgm:spPr/>
    </dgm:pt>
    <dgm:pt modelId="{B59215AC-43AE-8943-AB38-FE527865441E}" type="pres">
      <dgm:prSet presAssocID="{7EB07CFF-6C0D-429E-85A3-8D6CF5125CAE}" presName="sibTrans" presStyleCnt="0"/>
      <dgm:spPr/>
    </dgm:pt>
    <dgm:pt modelId="{16ED6FD7-D2D2-004A-A32E-277CFB406D43}" type="pres">
      <dgm:prSet presAssocID="{5806D36A-790D-764F-8C49-E0FA529F4FC4}" presName="compositeNode" presStyleCnt="0">
        <dgm:presLayoutVars>
          <dgm:bulletEnabled val="1"/>
        </dgm:presLayoutVars>
      </dgm:prSet>
      <dgm:spPr/>
    </dgm:pt>
    <dgm:pt modelId="{72A12F6A-71B9-E84A-A9BB-8E3C20DC130B}" type="pres">
      <dgm:prSet presAssocID="{5806D36A-790D-764F-8C49-E0FA529F4FC4}" presName="bgRect" presStyleLbl="bgAccFollowNode1" presStyleIdx="2" presStyleCnt="4"/>
      <dgm:spPr/>
    </dgm:pt>
    <dgm:pt modelId="{4811C542-85D9-FD44-BD8D-63136092A181}" type="pres">
      <dgm:prSet presAssocID="{853D0304-BF37-2243-8AB5-A103C4C87448}" presName="sibTransNodeCircle" presStyleLbl="alignNode1" presStyleIdx="4" presStyleCnt="8">
        <dgm:presLayoutVars>
          <dgm:chMax val="0"/>
          <dgm:bulletEnabled/>
        </dgm:presLayoutVars>
      </dgm:prSet>
      <dgm:spPr/>
    </dgm:pt>
    <dgm:pt modelId="{B88A25D0-421A-5D40-90E1-81A1B2A49337}" type="pres">
      <dgm:prSet presAssocID="{5806D36A-790D-764F-8C49-E0FA529F4FC4}" presName="bottomLine" presStyleLbl="alignNode1" presStyleIdx="5" presStyleCnt="8">
        <dgm:presLayoutVars/>
      </dgm:prSet>
      <dgm:spPr/>
    </dgm:pt>
    <dgm:pt modelId="{362C7058-2B92-9F47-9E40-509480F29FA2}" type="pres">
      <dgm:prSet presAssocID="{5806D36A-790D-764F-8C49-E0FA529F4FC4}" presName="nodeText" presStyleLbl="bgAccFollowNode1" presStyleIdx="2" presStyleCnt="4">
        <dgm:presLayoutVars>
          <dgm:bulletEnabled val="1"/>
        </dgm:presLayoutVars>
      </dgm:prSet>
      <dgm:spPr/>
    </dgm:pt>
    <dgm:pt modelId="{25193CC6-0892-054B-9644-780A8D920E2D}" type="pres">
      <dgm:prSet presAssocID="{853D0304-BF37-2243-8AB5-A103C4C87448}" presName="sibTrans" presStyleCnt="0"/>
      <dgm:spPr/>
    </dgm:pt>
    <dgm:pt modelId="{34D57CE2-988A-014B-9439-7624CD8FC978}" type="pres">
      <dgm:prSet presAssocID="{BB869A02-7EF4-0942-9250-4722F5D12F32}" presName="compositeNode" presStyleCnt="0">
        <dgm:presLayoutVars>
          <dgm:bulletEnabled val="1"/>
        </dgm:presLayoutVars>
      </dgm:prSet>
      <dgm:spPr/>
    </dgm:pt>
    <dgm:pt modelId="{1EA23607-F069-E746-8C60-7A294EDA436A}" type="pres">
      <dgm:prSet presAssocID="{BB869A02-7EF4-0942-9250-4722F5D12F32}" presName="bgRect" presStyleLbl="bgAccFollowNode1" presStyleIdx="3" presStyleCnt="4"/>
      <dgm:spPr/>
    </dgm:pt>
    <dgm:pt modelId="{8885A515-D263-CD48-BEE1-CAC82DCE4F5A}" type="pres">
      <dgm:prSet presAssocID="{CF78D191-5B9B-D542-BDA9-4CB967652620}" presName="sibTransNodeCircle" presStyleLbl="alignNode1" presStyleIdx="6" presStyleCnt="8">
        <dgm:presLayoutVars>
          <dgm:chMax val="0"/>
          <dgm:bulletEnabled/>
        </dgm:presLayoutVars>
      </dgm:prSet>
      <dgm:spPr/>
    </dgm:pt>
    <dgm:pt modelId="{C2F5E71C-A0C9-8246-B714-B715EBE11413}" type="pres">
      <dgm:prSet presAssocID="{BB869A02-7EF4-0942-9250-4722F5D12F32}" presName="bottomLine" presStyleLbl="alignNode1" presStyleIdx="7" presStyleCnt="8">
        <dgm:presLayoutVars/>
      </dgm:prSet>
      <dgm:spPr/>
    </dgm:pt>
    <dgm:pt modelId="{441DDEED-C6AA-C942-8B74-B1AE462FB798}" type="pres">
      <dgm:prSet presAssocID="{BB869A02-7EF4-0942-9250-4722F5D12F32}" presName="nodeText" presStyleLbl="bgAccFollowNode1" presStyleIdx="3" presStyleCnt="4">
        <dgm:presLayoutVars>
          <dgm:bulletEnabled val="1"/>
        </dgm:presLayoutVars>
      </dgm:prSet>
      <dgm:spPr/>
    </dgm:pt>
  </dgm:ptLst>
  <dgm:cxnLst>
    <dgm:cxn modelId="{15C1B60C-FF59-194D-9C8B-060286640121}" type="presOf" srcId="{1D7F8EAF-A27F-44FC-8B92-0ACCFFAEC0C9}" destId="{9CE8421E-5243-0547-98D8-D6DE54A19943}" srcOrd="0" destOrd="0" presId="urn:microsoft.com/office/officeart/2016/7/layout/BasicLinearProcessNumbered"/>
    <dgm:cxn modelId="{45A6261A-0969-BD4B-A971-4DB7882F9759}" type="presOf" srcId="{BB869A02-7EF4-0942-9250-4722F5D12F32}" destId="{441DDEED-C6AA-C942-8B74-B1AE462FB798}" srcOrd="1" destOrd="0" presId="urn:microsoft.com/office/officeart/2016/7/layout/BasicLinearProcessNumbered"/>
    <dgm:cxn modelId="{1F861320-E007-904F-AE8C-6C1F188A2C25}" type="presOf" srcId="{1D7F8EAF-A27F-44FC-8B92-0ACCFFAEC0C9}" destId="{A759EF3B-E11C-2D4D-B6B9-AF6D17F15DF3}" srcOrd="1" destOrd="0" presId="urn:microsoft.com/office/officeart/2016/7/layout/BasicLinearProcessNumbered"/>
    <dgm:cxn modelId="{318D4138-7CD1-AF48-AC2B-6571D32DF33F}" type="presOf" srcId="{5806D36A-790D-764F-8C49-E0FA529F4FC4}" destId="{362C7058-2B92-9F47-9E40-509480F29FA2}" srcOrd="1" destOrd="0" presId="urn:microsoft.com/office/officeart/2016/7/layout/BasicLinearProcessNumbered"/>
    <dgm:cxn modelId="{3D9D385F-E57C-8646-8DA6-525F626EDC8E}" type="presOf" srcId="{91E812B4-2DFB-426B-AFF6-72A65AD91323}" destId="{FE58BB47-068D-9A46-86FB-4D1DD394A67A}" srcOrd="1" destOrd="0" presId="urn:microsoft.com/office/officeart/2016/7/layout/BasicLinearProcessNumbered"/>
    <dgm:cxn modelId="{F2CAAF6A-82EE-D344-B2FB-F4E96041FF54}" type="presOf" srcId="{853D0304-BF37-2243-8AB5-A103C4C87448}" destId="{4811C542-85D9-FD44-BD8D-63136092A181}" srcOrd="0" destOrd="0" presId="urn:microsoft.com/office/officeart/2016/7/layout/BasicLinearProcessNumbered"/>
    <dgm:cxn modelId="{FDB06078-1056-514E-827C-59E91F3DA6D0}" type="presOf" srcId="{BB869A02-7EF4-0942-9250-4722F5D12F32}" destId="{1EA23607-F069-E746-8C60-7A294EDA436A}" srcOrd="0" destOrd="0" presId="urn:microsoft.com/office/officeart/2016/7/layout/BasicLinearProcessNumbered"/>
    <dgm:cxn modelId="{73313D7F-B2DF-4B4F-92FB-4B97A199A33D}" srcId="{03E6EC03-1B09-4F17-92EB-7C94943D5B8D}" destId="{BB869A02-7EF4-0942-9250-4722F5D12F32}" srcOrd="3" destOrd="0" parTransId="{6C20884B-BBCD-9A4A-9D8F-79FB4BFF296F}" sibTransId="{CF78D191-5B9B-D542-BDA9-4CB967652620}"/>
    <dgm:cxn modelId="{2D579E92-2506-B644-AD3B-846B384F2BF4}" type="presOf" srcId="{CF78D191-5B9B-D542-BDA9-4CB967652620}" destId="{8885A515-D263-CD48-BEE1-CAC82DCE4F5A}" srcOrd="0" destOrd="0" presId="urn:microsoft.com/office/officeart/2016/7/layout/BasicLinearProcessNumbered"/>
    <dgm:cxn modelId="{60290EA0-9145-47BF-B5F5-D1B6E67298FB}" srcId="{03E6EC03-1B09-4F17-92EB-7C94943D5B8D}" destId="{91E812B4-2DFB-426B-AFF6-72A65AD91323}" srcOrd="1" destOrd="0" parTransId="{306BDB7D-1576-475F-BD2A-7D9415B9D771}" sibTransId="{7EB07CFF-6C0D-429E-85A3-8D6CF5125CAE}"/>
    <dgm:cxn modelId="{1820B6B1-9427-094A-ADD8-47787A687B99}" type="presOf" srcId="{03E6EC03-1B09-4F17-92EB-7C94943D5B8D}" destId="{A3C6B63D-18E0-D244-B2E3-1C559FEBE64F}" srcOrd="0" destOrd="0" presId="urn:microsoft.com/office/officeart/2016/7/layout/BasicLinearProcessNumbered"/>
    <dgm:cxn modelId="{87D934C7-BF3C-5243-9C6E-BB555DC631D3}" type="presOf" srcId="{3655CB23-7AD5-426A-A3B2-41B8ABEB4A12}" destId="{73A57EBE-F36A-174D-9072-51DAADF10A6F}" srcOrd="0" destOrd="0" presId="urn:microsoft.com/office/officeart/2016/7/layout/BasicLinearProcessNumbered"/>
    <dgm:cxn modelId="{53AFA7D1-B39C-254A-B241-899C40178723}" type="presOf" srcId="{91E812B4-2DFB-426B-AFF6-72A65AD91323}" destId="{9B5E1E9B-DE0A-CF4A-B776-2F1E057B2107}" srcOrd="0" destOrd="0" presId="urn:microsoft.com/office/officeart/2016/7/layout/BasicLinearProcessNumbered"/>
    <dgm:cxn modelId="{90253FDF-B801-1E44-B3FD-BBDC321048D6}" type="presOf" srcId="{7EB07CFF-6C0D-429E-85A3-8D6CF5125CAE}" destId="{F3460A0B-E2DF-C040-B937-774C874765DA}" srcOrd="0" destOrd="0" presId="urn:microsoft.com/office/officeart/2016/7/layout/BasicLinearProcessNumbered"/>
    <dgm:cxn modelId="{B57ACBDF-6827-3E42-AEF3-59A8B1E11D87}" type="presOf" srcId="{5806D36A-790D-764F-8C49-E0FA529F4FC4}" destId="{72A12F6A-71B9-E84A-A9BB-8E3C20DC130B}" srcOrd="0" destOrd="0" presId="urn:microsoft.com/office/officeart/2016/7/layout/BasicLinearProcessNumbered"/>
    <dgm:cxn modelId="{630BF0EC-FC45-401F-8795-BE150A88190F}" srcId="{03E6EC03-1B09-4F17-92EB-7C94943D5B8D}" destId="{1D7F8EAF-A27F-44FC-8B92-0ACCFFAEC0C9}" srcOrd="0" destOrd="0" parTransId="{75AAEF6D-4508-4EEB-B67B-CF1C1C758F48}" sibTransId="{3655CB23-7AD5-426A-A3B2-41B8ABEB4A12}"/>
    <dgm:cxn modelId="{60A6D4F5-F18A-214A-B26C-94EE9D4AFBAF}" srcId="{03E6EC03-1B09-4F17-92EB-7C94943D5B8D}" destId="{5806D36A-790D-764F-8C49-E0FA529F4FC4}" srcOrd="2" destOrd="0" parTransId="{EFB4CAAF-1A3D-D545-A5B6-845C3B18F050}" sibTransId="{853D0304-BF37-2243-8AB5-A103C4C87448}"/>
    <dgm:cxn modelId="{08E585DD-8A19-BE4D-9B88-860AF6EB1515}" type="presParOf" srcId="{A3C6B63D-18E0-D244-B2E3-1C559FEBE64F}" destId="{A1851434-A7FD-8845-8415-F9246C54657C}" srcOrd="0" destOrd="0" presId="urn:microsoft.com/office/officeart/2016/7/layout/BasicLinearProcessNumbered"/>
    <dgm:cxn modelId="{53510D04-E6D7-7842-AEBC-C648CE3A7FD2}" type="presParOf" srcId="{A1851434-A7FD-8845-8415-F9246C54657C}" destId="{9CE8421E-5243-0547-98D8-D6DE54A19943}" srcOrd="0" destOrd="0" presId="urn:microsoft.com/office/officeart/2016/7/layout/BasicLinearProcessNumbered"/>
    <dgm:cxn modelId="{8E83B134-C686-9346-9B5E-FE7DE8DEE8A0}" type="presParOf" srcId="{A1851434-A7FD-8845-8415-F9246C54657C}" destId="{73A57EBE-F36A-174D-9072-51DAADF10A6F}" srcOrd="1" destOrd="0" presId="urn:microsoft.com/office/officeart/2016/7/layout/BasicLinearProcessNumbered"/>
    <dgm:cxn modelId="{8239E0E9-1764-9E49-B689-763DE7E5268D}" type="presParOf" srcId="{A1851434-A7FD-8845-8415-F9246C54657C}" destId="{3E2C4836-256F-B54C-9414-66B579C6C3F3}" srcOrd="2" destOrd="0" presId="urn:microsoft.com/office/officeart/2016/7/layout/BasicLinearProcessNumbered"/>
    <dgm:cxn modelId="{FACD7765-5399-664D-B498-87799B2AC817}" type="presParOf" srcId="{A1851434-A7FD-8845-8415-F9246C54657C}" destId="{A759EF3B-E11C-2D4D-B6B9-AF6D17F15DF3}" srcOrd="3" destOrd="0" presId="urn:microsoft.com/office/officeart/2016/7/layout/BasicLinearProcessNumbered"/>
    <dgm:cxn modelId="{FFA279CA-F0F7-F045-907E-F5C4681684A7}" type="presParOf" srcId="{A3C6B63D-18E0-D244-B2E3-1C559FEBE64F}" destId="{9A362B84-3435-6748-98DF-BDA6172E5C7B}" srcOrd="1" destOrd="0" presId="urn:microsoft.com/office/officeart/2016/7/layout/BasicLinearProcessNumbered"/>
    <dgm:cxn modelId="{AEE698CB-D764-FF44-9948-353023C11A91}" type="presParOf" srcId="{A3C6B63D-18E0-D244-B2E3-1C559FEBE64F}" destId="{4DF73620-9354-FF4C-807A-C38365F8A46C}" srcOrd="2" destOrd="0" presId="urn:microsoft.com/office/officeart/2016/7/layout/BasicLinearProcessNumbered"/>
    <dgm:cxn modelId="{AD3E5E06-8C18-C549-95A0-E209E9A719C0}" type="presParOf" srcId="{4DF73620-9354-FF4C-807A-C38365F8A46C}" destId="{9B5E1E9B-DE0A-CF4A-B776-2F1E057B2107}" srcOrd="0" destOrd="0" presId="urn:microsoft.com/office/officeart/2016/7/layout/BasicLinearProcessNumbered"/>
    <dgm:cxn modelId="{63DA1A98-77B3-E24C-9469-1B844AD0B16B}" type="presParOf" srcId="{4DF73620-9354-FF4C-807A-C38365F8A46C}" destId="{F3460A0B-E2DF-C040-B937-774C874765DA}" srcOrd="1" destOrd="0" presId="urn:microsoft.com/office/officeart/2016/7/layout/BasicLinearProcessNumbered"/>
    <dgm:cxn modelId="{8FF9A07D-2BEC-0149-A903-334D9F821A1C}" type="presParOf" srcId="{4DF73620-9354-FF4C-807A-C38365F8A46C}" destId="{9536B496-8C42-D942-B870-367888854017}" srcOrd="2" destOrd="0" presId="urn:microsoft.com/office/officeart/2016/7/layout/BasicLinearProcessNumbered"/>
    <dgm:cxn modelId="{8E35E487-C9DC-0144-ADC3-6E95DE329B16}" type="presParOf" srcId="{4DF73620-9354-FF4C-807A-C38365F8A46C}" destId="{FE58BB47-068D-9A46-86FB-4D1DD394A67A}" srcOrd="3" destOrd="0" presId="urn:microsoft.com/office/officeart/2016/7/layout/BasicLinearProcessNumbered"/>
    <dgm:cxn modelId="{046168DA-D258-FA4E-91EB-D529D1AADC15}" type="presParOf" srcId="{A3C6B63D-18E0-D244-B2E3-1C559FEBE64F}" destId="{B59215AC-43AE-8943-AB38-FE527865441E}" srcOrd="3" destOrd="0" presId="urn:microsoft.com/office/officeart/2016/7/layout/BasicLinearProcessNumbered"/>
    <dgm:cxn modelId="{957C2832-2E8B-064A-BDDF-5814EADE07BD}" type="presParOf" srcId="{A3C6B63D-18E0-D244-B2E3-1C559FEBE64F}" destId="{16ED6FD7-D2D2-004A-A32E-277CFB406D43}" srcOrd="4" destOrd="0" presId="urn:microsoft.com/office/officeart/2016/7/layout/BasicLinearProcessNumbered"/>
    <dgm:cxn modelId="{61D7FA22-2D74-D64D-BE4C-002FC3A12772}" type="presParOf" srcId="{16ED6FD7-D2D2-004A-A32E-277CFB406D43}" destId="{72A12F6A-71B9-E84A-A9BB-8E3C20DC130B}" srcOrd="0" destOrd="0" presId="urn:microsoft.com/office/officeart/2016/7/layout/BasicLinearProcessNumbered"/>
    <dgm:cxn modelId="{9F4E7B37-5B87-CF4E-8D5F-9D571CE3F6DE}" type="presParOf" srcId="{16ED6FD7-D2D2-004A-A32E-277CFB406D43}" destId="{4811C542-85D9-FD44-BD8D-63136092A181}" srcOrd="1" destOrd="0" presId="urn:microsoft.com/office/officeart/2016/7/layout/BasicLinearProcessNumbered"/>
    <dgm:cxn modelId="{CB663447-1B25-5E4D-9DFD-998084E006A4}" type="presParOf" srcId="{16ED6FD7-D2D2-004A-A32E-277CFB406D43}" destId="{B88A25D0-421A-5D40-90E1-81A1B2A49337}" srcOrd="2" destOrd="0" presId="urn:microsoft.com/office/officeart/2016/7/layout/BasicLinearProcessNumbered"/>
    <dgm:cxn modelId="{3AF74217-0C77-6A49-BF4E-3E4D4C897F10}" type="presParOf" srcId="{16ED6FD7-D2D2-004A-A32E-277CFB406D43}" destId="{362C7058-2B92-9F47-9E40-509480F29FA2}" srcOrd="3" destOrd="0" presId="urn:microsoft.com/office/officeart/2016/7/layout/BasicLinearProcessNumbered"/>
    <dgm:cxn modelId="{D3572026-C9CC-0043-830A-35F0B865D7C4}" type="presParOf" srcId="{A3C6B63D-18E0-D244-B2E3-1C559FEBE64F}" destId="{25193CC6-0892-054B-9644-780A8D920E2D}" srcOrd="5" destOrd="0" presId="urn:microsoft.com/office/officeart/2016/7/layout/BasicLinearProcessNumbered"/>
    <dgm:cxn modelId="{461AE0D5-BD4A-6E4B-B270-5910FA8E2365}" type="presParOf" srcId="{A3C6B63D-18E0-D244-B2E3-1C559FEBE64F}" destId="{34D57CE2-988A-014B-9439-7624CD8FC978}" srcOrd="6" destOrd="0" presId="urn:microsoft.com/office/officeart/2016/7/layout/BasicLinearProcessNumbered"/>
    <dgm:cxn modelId="{6CC5C996-1974-3F4F-9887-DFBA3ABD4C8B}" type="presParOf" srcId="{34D57CE2-988A-014B-9439-7624CD8FC978}" destId="{1EA23607-F069-E746-8C60-7A294EDA436A}" srcOrd="0" destOrd="0" presId="urn:microsoft.com/office/officeart/2016/7/layout/BasicLinearProcessNumbered"/>
    <dgm:cxn modelId="{96E93B30-50DB-9442-BB7C-F1847478EDF7}" type="presParOf" srcId="{34D57CE2-988A-014B-9439-7624CD8FC978}" destId="{8885A515-D263-CD48-BEE1-CAC82DCE4F5A}" srcOrd="1" destOrd="0" presId="urn:microsoft.com/office/officeart/2016/7/layout/BasicLinearProcessNumbered"/>
    <dgm:cxn modelId="{C3CAA710-1B1E-C141-963B-DE9F5EE18AF1}" type="presParOf" srcId="{34D57CE2-988A-014B-9439-7624CD8FC978}" destId="{C2F5E71C-A0C9-8246-B714-B715EBE11413}" srcOrd="2" destOrd="0" presId="urn:microsoft.com/office/officeart/2016/7/layout/BasicLinearProcessNumbered"/>
    <dgm:cxn modelId="{17A02907-6394-024E-9E00-306D7FAC5835}" type="presParOf" srcId="{34D57CE2-988A-014B-9439-7624CD8FC978}" destId="{441DDEED-C6AA-C942-8B74-B1AE462FB798}"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8421E-5243-0547-98D8-D6DE54A19943}">
      <dsp:nvSpPr>
        <dsp:cNvPr id="0" name=""/>
        <dsp:cNvSpPr/>
      </dsp:nvSpPr>
      <dsp:spPr>
        <a:xfrm>
          <a:off x="3005" y="16514"/>
          <a:ext cx="2384673" cy="33385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5918" tIns="330200" rIns="185918"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Century Gothic" panose="020B0502020202020204" pitchFamily="34" charset="0"/>
            </a:rPr>
            <a:t>Understand addiction as a treatable chronic medical condition </a:t>
          </a:r>
        </a:p>
      </dsp:txBody>
      <dsp:txXfrm>
        <a:off x="3005" y="1285160"/>
        <a:ext cx="2384673" cy="2003125"/>
      </dsp:txXfrm>
    </dsp:sp>
    <dsp:sp modelId="{73A57EBE-F36A-174D-9072-51DAADF10A6F}">
      <dsp:nvSpPr>
        <dsp:cNvPr id="0" name=""/>
        <dsp:cNvSpPr/>
      </dsp:nvSpPr>
      <dsp:spPr>
        <a:xfrm>
          <a:off x="694561" y="350368"/>
          <a:ext cx="1001562" cy="10015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86" tIns="12700" rIns="7808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41236" y="497043"/>
        <a:ext cx="708212" cy="708212"/>
      </dsp:txXfrm>
    </dsp:sp>
    <dsp:sp modelId="{3E2C4836-256F-B54C-9414-66B579C6C3F3}">
      <dsp:nvSpPr>
        <dsp:cNvPr id="0" name=""/>
        <dsp:cNvSpPr/>
      </dsp:nvSpPr>
      <dsp:spPr>
        <a:xfrm>
          <a:off x="3005" y="3354984"/>
          <a:ext cx="238467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E1E9B-DE0A-CF4A-B776-2F1E057B2107}">
      <dsp:nvSpPr>
        <dsp:cNvPr id="0" name=""/>
        <dsp:cNvSpPr/>
      </dsp:nvSpPr>
      <dsp:spPr>
        <a:xfrm>
          <a:off x="2626146" y="16514"/>
          <a:ext cx="2384673" cy="33385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5918" tIns="330200" rIns="185918"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Century Gothic" panose="020B0502020202020204" pitchFamily="34" charset="0"/>
            </a:rPr>
            <a:t>Recognize how  Social Determinants of Health contribute to OUD Stigma</a:t>
          </a:r>
        </a:p>
      </dsp:txBody>
      <dsp:txXfrm>
        <a:off x="2626146" y="1285160"/>
        <a:ext cx="2384673" cy="2003125"/>
      </dsp:txXfrm>
    </dsp:sp>
    <dsp:sp modelId="{F3460A0B-E2DF-C040-B937-774C874765DA}">
      <dsp:nvSpPr>
        <dsp:cNvPr id="0" name=""/>
        <dsp:cNvSpPr/>
      </dsp:nvSpPr>
      <dsp:spPr>
        <a:xfrm>
          <a:off x="3317701" y="350368"/>
          <a:ext cx="1001562" cy="10015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86" tIns="12700" rIns="7808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64376" y="497043"/>
        <a:ext cx="708212" cy="708212"/>
      </dsp:txXfrm>
    </dsp:sp>
    <dsp:sp modelId="{9536B496-8C42-D942-B870-367888854017}">
      <dsp:nvSpPr>
        <dsp:cNvPr id="0" name=""/>
        <dsp:cNvSpPr/>
      </dsp:nvSpPr>
      <dsp:spPr>
        <a:xfrm>
          <a:off x="2626146" y="3354984"/>
          <a:ext cx="238467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12F6A-71B9-E84A-A9BB-8E3C20DC130B}">
      <dsp:nvSpPr>
        <dsp:cNvPr id="0" name=""/>
        <dsp:cNvSpPr/>
      </dsp:nvSpPr>
      <dsp:spPr>
        <a:xfrm>
          <a:off x="5249286" y="16514"/>
          <a:ext cx="2384673" cy="33385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5918" tIns="330200" rIns="185918"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Century Gothic" panose="020B0502020202020204" pitchFamily="34" charset="0"/>
            </a:rPr>
            <a:t>Recognize the negative impacts of stigma on OUD patients</a:t>
          </a:r>
        </a:p>
      </dsp:txBody>
      <dsp:txXfrm>
        <a:off x="5249286" y="1285160"/>
        <a:ext cx="2384673" cy="2003125"/>
      </dsp:txXfrm>
    </dsp:sp>
    <dsp:sp modelId="{4811C542-85D9-FD44-BD8D-63136092A181}">
      <dsp:nvSpPr>
        <dsp:cNvPr id="0" name=""/>
        <dsp:cNvSpPr/>
      </dsp:nvSpPr>
      <dsp:spPr>
        <a:xfrm>
          <a:off x="5940841" y="350368"/>
          <a:ext cx="1001562" cy="10015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86" tIns="12700" rIns="7808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087516" y="497043"/>
        <a:ext cx="708212" cy="708212"/>
      </dsp:txXfrm>
    </dsp:sp>
    <dsp:sp modelId="{B88A25D0-421A-5D40-90E1-81A1B2A49337}">
      <dsp:nvSpPr>
        <dsp:cNvPr id="0" name=""/>
        <dsp:cNvSpPr/>
      </dsp:nvSpPr>
      <dsp:spPr>
        <a:xfrm>
          <a:off x="5249286" y="3354984"/>
          <a:ext cx="238467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23607-F069-E746-8C60-7A294EDA436A}">
      <dsp:nvSpPr>
        <dsp:cNvPr id="0" name=""/>
        <dsp:cNvSpPr/>
      </dsp:nvSpPr>
      <dsp:spPr>
        <a:xfrm>
          <a:off x="7872427" y="16514"/>
          <a:ext cx="2384673" cy="33385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5918" tIns="330200" rIns="185918" bIns="330200" numCol="1" spcCol="1270" anchor="t" anchorCtr="0">
          <a:noAutofit/>
        </a:bodyPr>
        <a:lstStyle/>
        <a:p>
          <a:pPr marL="0" lvl="0" indent="0" algn="l" defTabSz="800100">
            <a:lnSpc>
              <a:spcPct val="90000"/>
            </a:lnSpc>
            <a:spcBef>
              <a:spcPct val="0"/>
            </a:spcBef>
            <a:spcAft>
              <a:spcPct val="35000"/>
            </a:spcAft>
            <a:buNone/>
          </a:pPr>
          <a:r>
            <a:rPr lang="en-US" sz="1800" kern="1200" dirty="0">
              <a:latin typeface="Century Gothic" panose="020B0502020202020204" pitchFamily="34" charset="0"/>
            </a:rPr>
            <a:t>Discuss steps</a:t>
          </a:r>
          <a:r>
            <a:rPr lang="en-US" sz="1800" kern="1200" baseline="0" dirty="0">
              <a:latin typeface="Century Gothic" panose="020B0502020202020204" pitchFamily="34" charset="0"/>
            </a:rPr>
            <a:t> clinicians can take to improve OUD care and outcomes</a:t>
          </a:r>
          <a:endParaRPr lang="en-US" sz="1800" kern="1200" dirty="0">
            <a:latin typeface="Century Gothic" panose="020B0502020202020204" pitchFamily="34" charset="0"/>
          </a:endParaRPr>
        </a:p>
      </dsp:txBody>
      <dsp:txXfrm>
        <a:off x="7872427" y="1285160"/>
        <a:ext cx="2384673" cy="2003125"/>
      </dsp:txXfrm>
    </dsp:sp>
    <dsp:sp modelId="{8885A515-D263-CD48-BEE1-CAC82DCE4F5A}">
      <dsp:nvSpPr>
        <dsp:cNvPr id="0" name=""/>
        <dsp:cNvSpPr/>
      </dsp:nvSpPr>
      <dsp:spPr>
        <a:xfrm>
          <a:off x="8563982" y="350368"/>
          <a:ext cx="1001562" cy="10015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86" tIns="12700" rIns="78086"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710657" y="497043"/>
        <a:ext cx="708212" cy="708212"/>
      </dsp:txXfrm>
    </dsp:sp>
    <dsp:sp modelId="{C2F5E71C-A0C9-8246-B714-B715EBE11413}">
      <dsp:nvSpPr>
        <dsp:cNvPr id="0" name=""/>
        <dsp:cNvSpPr/>
      </dsp:nvSpPr>
      <dsp:spPr>
        <a:xfrm>
          <a:off x="7872427" y="3354984"/>
          <a:ext cx="238467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64D60-1939-45C8-B72E-66ACA7359D11}">
      <dsp:nvSpPr>
        <dsp:cNvPr id="0" name=""/>
        <dsp:cNvSpPr/>
      </dsp:nvSpPr>
      <dsp:spPr>
        <a:xfrm>
          <a:off x="0" y="0"/>
          <a:ext cx="6015385" cy="41882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AF175-4C66-4C6C-8FE6-1EE74AC1AAC1}">
      <dsp:nvSpPr>
        <dsp:cNvPr id="0" name=""/>
        <dsp:cNvSpPr/>
      </dsp:nvSpPr>
      <dsp:spPr>
        <a:xfrm>
          <a:off x="566496" y="468136"/>
          <a:ext cx="1056926" cy="10569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186B46-B3D1-4CF7-AE43-CEC8AE473356}">
      <dsp:nvSpPr>
        <dsp:cNvPr id="0" name=""/>
        <dsp:cNvSpPr/>
      </dsp:nvSpPr>
      <dsp:spPr>
        <a:xfrm>
          <a:off x="1715706" y="349874"/>
          <a:ext cx="3744657" cy="1378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78" tIns="203378" rIns="203378" bIns="203378"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Century Gothic" panose="020B0502020202020204" pitchFamily="34" charset="0"/>
            </a:rPr>
            <a:t>Addiction changes the brain on a physiologic level</a:t>
          </a:r>
        </a:p>
      </dsp:txBody>
      <dsp:txXfrm>
        <a:off x="1715706" y="349874"/>
        <a:ext cx="3744657" cy="1378846"/>
      </dsp:txXfrm>
    </dsp:sp>
    <dsp:sp modelId="{1FF629DE-0C66-4C14-A940-D7F530FB468E}">
      <dsp:nvSpPr>
        <dsp:cNvPr id="0" name=""/>
        <dsp:cNvSpPr/>
      </dsp:nvSpPr>
      <dsp:spPr>
        <a:xfrm>
          <a:off x="4996973" y="2241964"/>
          <a:ext cx="1282807" cy="192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78" tIns="203378" rIns="203378" bIns="203378" numCol="1" spcCol="1270" anchor="ctr" anchorCtr="0">
          <a:noAutofit/>
        </a:bodyPr>
        <a:lstStyle/>
        <a:p>
          <a:pPr marL="0" lvl="0" indent="0" algn="l" defTabSz="666750">
            <a:lnSpc>
              <a:spcPct val="100000"/>
            </a:lnSpc>
            <a:spcBef>
              <a:spcPct val="0"/>
            </a:spcBef>
            <a:spcAft>
              <a:spcPct val="35000"/>
            </a:spcAft>
            <a:buNone/>
          </a:pPr>
          <a:endParaRPr lang="en-US" sz="1500" kern="1200" dirty="0"/>
        </a:p>
      </dsp:txBody>
      <dsp:txXfrm>
        <a:off x="4996973" y="2241964"/>
        <a:ext cx="1282807" cy="1921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FBA77-4526-4641-A07B-CF1A289E2D77}">
      <dsp:nvSpPr>
        <dsp:cNvPr id="0" name=""/>
        <dsp:cNvSpPr/>
      </dsp:nvSpPr>
      <dsp:spPr>
        <a:xfrm>
          <a:off x="4484931" y="602"/>
          <a:ext cx="1453796" cy="944967"/>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Public</a:t>
          </a:r>
        </a:p>
      </dsp:txBody>
      <dsp:txXfrm>
        <a:off x="4531060" y="46731"/>
        <a:ext cx="1361538" cy="852709"/>
      </dsp:txXfrm>
    </dsp:sp>
    <dsp:sp modelId="{5817760D-4D56-6743-9BB3-31E47BA7B011}">
      <dsp:nvSpPr>
        <dsp:cNvPr id="0" name=""/>
        <dsp:cNvSpPr/>
      </dsp:nvSpPr>
      <dsp:spPr>
        <a:xfrm>
          <a:off x="2510853" y="473086"/>
          <a:ext cx="5401954" cy="5401954"/>
        </a:xfrm>
        <a:custGeom>
          <a:avLst/>
          <a:gdLst/>
          <a:ahLst/>
          <a:cxnLst/>
          <a:rect l="0" t="0" r="0" b="0"/>
          <a:pathLst>
            <a:path>
              <a:moveTo>
                <a:pt x="3437533" y="102369"/>
              </a:moveTo>
              <a:arcTo wR="2700977" hR="2700977" stAng="17149500" swAng="125895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6F09BC1-C346-354C-930C-08B45F0B8C3C}">
      <dsp:nvSpPr>
        <dsp:cNvPr id="0" name=""/>
        <dsp:cNvSpPr/>
      </dsp:nvSpPr>
      <dsp:spPr>
        <a:xfrm>
          <a:off x="6596640" y="1017547"/>
          <a:ext cx="1453796" cy="9449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Self</a:t>
          </a:r>
        </a:p>
      </dsp:txBody>
      <dsp:txXfrm>
        <a:off x="6642769" y="1063676"/>
        <a:ext cx="1361538" cy="852709"/>
      </dsp:txXfrm>
    </dsp:sp>
    <dsp:sp modelId="{15F528FA-41AA-6A4A-ABC0-A69910E9E0E6}">
      <dsp:nvSpPr>
        <dsp:cNvPr id="0" name=""/>
        <dsp:cNvSpPr/>
      </dsp:nvSpPr>
      <dsp:spPr>
        <a:xfrm>
          <a:off x="2510853" y="473086"/>
          <a:ext cx="5401954" cy="5401954"/>
        </a:xfrm>
        <a:custGeom>
          <a:avLst/>
          <a:gdLst/>
          <a:ahLst/>
          <a:cxnLst/>
          <a:rect l="0" t="0" r="0" b="0"/>
          <a:pathLst>
            <a:path>
              <a:moveTo>
                <a:pt x="5121097" y="1501687"/>
              </a:moveTo>
              <a:arcTo wR="2700977" hR="2700977" stAng="20018359" swAng="172787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70E036-79A4-5843-8509-0C70DE3962B5}">
      <dsp:nvSpPr>
        <dsp:cNvPr id="0" name=""/>
        <dsp:cNvSpPr/>
      </dsp:nvSpPr>
      <dsp:spPr>
        <a:xfrm>
          <a:off x="6983778" y="3302603"/>
          <a:ext cx="1722618" cy="944967"/>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Perceived</a:t>
          </a:r>
        </a:p>
      </dsp:txBody>
      <dsp:txXfrm>
        <a:off x="7029907" y="3348732"/>
        <a:ext cx="1630360" cy="852709"/>
      </dsp:txXfrm>
    </dsp:sp>
    <dsp:sp modelId="{71C22EF2-21E6-954B-BEBC-DA40B2FDD501}">
      <dsp:nvSpPr>
        <dsp:cNvPr id="0" name=""/>
        <dsp:cNvSpPr/>
      </dsp:nvSpPr>
      <dsp:spPr>
        <a:xfrm>
          <a:off x="2510853" y="473086"/>
          <a:ext cx="5401954" cy="5401954"/>
        </a:xfrm>
        <a:custGeom>
          <a:avLst/>
          <a:gdLst/>
          <a:ahLst/>
          <a:cxnLst/>
          <a:rect l="0" t="0" r="0" b="0"/>
          <a:pathLst>
            <a:path>
              <a:moveTo>
                <a:pt x="5175130" y="3784416"/>
              </a:moveTo>
              <a:arcTo wR="2700977" hR="2700977" stAng="1418926" swAng="136060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D621C3-9E32-ED4F-BAD9-795E3FECA123}">
      <dsp:nvSpPr>
        <dsp:cNvPr id="0" name=""/>
        <dsp:cNvSpPr/>
      </dsp:nvSpPr>
      <dsp:spPr>
        <a:xfrm>
          <a:off x="5482436" y="5135075"/>
          <a:ext cx="1802606" cy="944967"/>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Label Avoidance</a:t>
          </a:r>
        </a:p>
      </dsp:txBody>
      <dsp:txXfrm>
        <a:off x="5528565" y="5181204"/>
        <a:ext cx="1710348" cy="852709"/>
      </dsp:txXfrm>
    </dsp:sp>
    <dsp:sp modelId="{1BB08464-C065-8B41-B0B6-2F341769E733}">
      <dsp:nvSpPr>
        <dsp:cNvPr id="0" name=""/>
        <dsp:cNvSpPr/>
      </dsp:nvSpPr>
      <dsp:spPr>
        <a:xfrm>
          <a:off x="2510853" y="473086"/>
          <a:ext cx="5401954" cy="5401954"/>
        </a:xfrm>
        <a:custGeom>
          <a:avLst/>
          <a:gdLst/>
          <a:ahLst/>
          <a:cxnLst/>
          <a:rect l="0" t="0" r="0" b="0"/>
          <a:pathLst>
            <a:path>
              <a:moveTo>
                <a:pt x="2965459" y="5388973"/>
              </a:moveTo>
              <a:arcTo wR="2700977" hR="2700977" stAng="5062832" swAng="7693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5847E8-548F-9B4B-9714-78EDBEE478B3}">
      <dsp:nvSpPr>
        <dsp:cNvPr id="0" name=""/>
        <dsp:cNvSpPr/>
      </dsp:nvSpPr>
      <dsp:spPr>
        <a:xfrm>
          <a:off x="3212775" y="5135075"/>
          <a:ext cx="1654290" cy="944967"/>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Stigma by Association</a:t>
          </a:r>
        </a:p>
      </dsp:txBody>
      <dsp:txXfrm>
        <a:off x="3258904" y="5181204"/>
        <a:ext cx="1562032" cy="852709"/>
      </dsp:txXfrm>
    </dsp:sp>
    <dsp:sp modelId="{E58243B7-7C61-9648-90A5-E930196A9092}">
      <dsp:nvSpPr>
        <dsp:cNvPr id="0" name=""/>
        <dsp:cNvSpPr/>
      </dsp:nvSpPr>
      <dsp:spPr>
        <a:xfrm>
          <a:off x="2510853" y="473086"/>
          <a:ext cx="5401954" cy="5401954"/>
        </a:xfrm>
        <a:custGeom>
          <a:avLst/>
          <a:gdLst/>
          <a:ahLst/>
          <a:cxnLst/>
          <a:rect l="0" t="0" r="0" b="0"/>
          <a:pathLst>
            <a:path>
              <a:moveTo>
                <a:pt x="835788" y="4654524"/>
              </a:moveTo>
              <a:arcTo wR="2700977" hR="2700977" stAng="8020471" swAng="136060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3AD9CBB-D99A-FB42-AA33-D9ED94453CEC}">
      <dsp:nvSpPr>
        <dsp:cNvPr id="0" name=""/>
        <dsp:cNvSpPr/>
      </dsp:nvSpPr>
      <dsp:spPr>
        <a:xfrm>
          <a:off x="1851673" y="3302603"/>
          <a:ext cx="1453796" cy="94496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Structural</a:t>
          </a:r>
        </a:p>
      </dsp:txBody>
      <dsp:txXfrm>
        <a:off x="1897802" y="3348732"/>
        <a:ext cx="1361538" cy="852709"/>
      </dsp:txXfrm>
    </dsp:sp>
    <dsp:sp modelId="{50ABBB65-560E-C946-8352-5490768B9A77}">
      <dsp:nvSpPr>
        <dsp:cNvPr id="0" name=""/>
        <dsp:cNvSpPr/>
      </dsp:nvSpPr>
      <dsp:spPr>
        <a:xfrm>
          <a:off x="2510853" y="473086"/>
          <a:ext cx="5401954" cy="5401954"/>
        </a:xfrm>
        <a:custGeom>
          <a:avLst/>
          <a:gdLst/>
          <a:ahLst/>
          <a:cxnLst/>
          <a:rect l="0" t="0" r="0" b="0"/>
          <a:pathLst>
            <a:path>
              <a:moveTo>
                <a:pt x="2443" y="2815832"/>
              </a:moveTo>
              <a:arcTo wR="2700977" hR="2700977" stAng="10653770" swAng="172787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922BEA5-A892-A743-B602-6E613568A877}">
      <dsp:nvSpPr>
        <dsp:cNvPr id="0" name=""/>
        <dsp:cNvSpPr/>
      </dsp:nvSpPr>
      <dsp:spPr>
        <a:xfrm>
          <a:off x="2273703" y="1017547"/>
          <a:ext cx="1652836" cy="944967"/>
        </a:xfrm>
        <a:prstGeom prst="roundRect">
          <a:avLst/>
        </a:prstGeom>
        <a:solidFill>
          <a:srgbClr val="9C2C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Health Practitioner</a:t>
          </a:r>
        </a:p>
      </dsp:txBody>
      <dsp:txXfrm>
        <a:off x="2319832" y="1063676"/>
        <a:ext cx="1560578" cy="852709"/>
      </dsp:txXfrm>
    </dsp:sp>
    <dsp:sp modelId="{90E6FF57-C434-4543-B670-BDA6A1700920}">
      <dsp:nvSpPr>
        <dsp:cNvPr id="0" name=""/>
        <dsp:cNvSpPr/>
      </dsp:nvSpPr>
      <dsp:spPr>
        <a:xfrm>
          <a:off x="2510853" y="473086"/>
          <a:ext cx="5401954" cy="5401954"/>
        </a:xfrm>
        <a:custGeom>
          <a:avLst/>
          <a:gdLst/>
          <a:ahLst/>
          <a:cxnLst/>
          <a:rect l="0" t="0" r="0" b="0"/>
          <a:pathLst>
            <a:path>
              <a:moveTo>
                <a:pt x="1082740" y="538435"/>
              </a:moveTo>
              <a:arcTo wR="2700977" hR="2700977" stAng="13991543" swAng="125895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79110-1966-D448-BE9C-4558E97F23CE}">
      <dsp:nvSpPr>
        <dsp:cNvPr id="0" name=""/>
        <dsp:cNvSpPr/>
      </dsp:nvSpPr>
      <dsp:spPr>
        <a:xfrm rot="4396374">
          <a:off x="2851837" y="891154"/>
          <a:ext cx="3865966" cy="2696029"/>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73A48-B9F7-7544-9B59-B6EBB2693CB9}">
      <dsp:nvSpPr>
        <dsp:cNvPr id="0" name=""/>
        <dsp:cNvSpPr/>
      </dsp:nvSpPr>
      <dsp:spPr>
        <a:xfrm>
          <a:off x="4169496" y="1157202"/>
          <a:ext cx="97627" cy="9762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C1B415-AD93-F647-9806-4833DE91BFB0}">
      <dsp:nvSpPr>
        <dsp:cNvPr id="0" name=""/>
        <dsp:cNvSpPr/>
      </dsp:nvSpPr>
      <dsp:spPr>
        <a:xfrm>
          <a:off x="4720735" y="1580405"/>
          <a:ext cx="97627" cy="9762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06016B-B41C-0149-8C9A-D043DE605EF9}">
      <dsp:nvSpPr>
        <dsp:cNvPr id="0" name=""/>
        <dsp:cNvSpPr/>
      </dsp:nvSpPr>
      <dsp:spPr>
        <a:xfrm>
          <a:off x="5216308" y="2075709"/>
          <a:ext cx="97627" cy="9762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CEA26E-9293-4C48-8B8A-C702B264A6AD}">
      <dsp:nvSpPr>
        <dsp:cNvPr id="0" name=""/>
        <dsp:cNvSpPr/>
      </dsp:nvSpPr>
      <dsp:spPr>
        <a:xfrm>
          <a:off x="1688878" y="68282"/>
          <a:ext cx="3630275" cy="579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Offered Fewer Resources</a:t>
          </a:r>
        </a:p>
      </dsp:txBody>
      <dsp:txXfrm>
        <a:off x="1688878" y="68282"/>
        <a:ext cx="3630275" cy="579969"/>
      </dsp:txXfrm>
    </dsp:sp>
    <dsp:sp modelId="{85251A3A-B3BF-B24F-B569-773469EB66C0}">
      <dsp:nvSpPr>
        <dsp:cNvPr id="0" name=""/>
        <dsp:cNvSpPr/>
      </dsp:nvSpPr>
      <dsp:spPr>
        <a:xfrm>
          <a:off x="5112443" y="935510"/>
          <a:ext cx="3357373" cy="540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Less Engaged in Treatment</a:t>
          </a:r>
        </a:p>
      </dsp:txBody>
      <dsp:txXfrm>
        <a:off x="5112443" y="935510"/>
        <a:ext cx="3357373" cy="540825"/>
      </dsp:txXfrm>
    </dsp:sp>
    <dsp:sp modelId="{ACACF8A8-CC92-1A4E-B253-1BB5DEF417C1}">
      <dsp:nvSpPr>
        <dsp:cNvPr id="0" name=""/>
        <dsp:cNvSpPr/>
      </dsp:nvSpPr>
      <dsp:spPr>
        <a:xfrm>
          <a:off x="1845282" y="1388521"/>
          <a:ext cx="2576545" cy="71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Century Gothic" panose="020B0502020202020204" pitchFamily="34" charset="0"/>
            </a:rPr>
            <a:t>Less Likely to Seek Future Care</a:t>
          </a:r>
        </a:p>
      </dsp:txBody>
      <dsp:txXfrm>
        <a:off x="1845282" y="1388521"/>
        <a:ext cx="2576545" cy="716534"/>
      </dsp:txXfrm>
    </dsp:sp>
    <dsp:sp modelId="{55104833-4A6A-E644-ACC1-8679383546E4}">
      <dsp:nvSpPr>
        <dsp:cNvPr id="0" name=""/>
        <dsp:cNvSpPr/>
      </dsp:nvSpPr>
      <dsp:spPr>
        <a:xfrm>
          <a:off x="5574933" y="2620723"/>
          <a:ext cx="97627" cy="9762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81104B-B53A-694E-9CCA-44DB63A1118E}">
      <dsp:nvSpPr>
        <dsp:cNvPr id="0" name=""/>
        <dsp:cNvSpPr/>
      </dsp:nvSpPr>
      <dsp:spPr>
        <a:xfrm>
          <a:off x="6077165" y="1776710"/>
          <a:ext cx="4438434" cy="71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Hiding Substance Use, </a:t>
          </a:r>
          <a:br>
            <a:rPr lang="en-US" sz="2000" kern="1200" dirty="0">
              <a:latin typeface="Century Gothic" panose="020B0502020202020204" pitchFamily="34" charset="0"/>
            </a:rPr>
          </a:br>
          <a:r>
            <a:rPr lang="en-US" sz="2000" kern="1200" dirty="0">
              <a:latin typeface="Century Gothic" panose="020B0502020202020204" pitchFamily="34" charset="0"/>
            </a:rPr>
            <a:t>       Using Alone</a:t>
          </a:r>
        </a:p>
      </dsp:txBody>
      <dsp:txXfrm>
        <a:off x="6077165" y="1776710"/>
        <a:ext cx="4438434" cy="716534"/>
      </dsp:txXfrm>
    </dsp:sp>
    <dsp:sp modelId="{95983DE3-BAF8-F940-860D-9BFB78ED4A8C}">
      <dsp:nvSpPr>
        <dsp:cNvPr id="0" name=""/>
        <dsp:cNvSpPr/>
      </dsp:nvSpPr>
      <dsp:spPr>
        <a:xfrm>
          <a:off x="2033265" y="2497862"/>
          <a:ext cx="3285899" cy="71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en-US" sz="2000" kern="1200" dirty="0">
              <a:latin typeface="Century Gothic" panose="020B0502020202020204" pitchFamily="34" charset="0"/>
            </a:rPr>
            <a:t>Increased Healthcare Costs and Utilization</a:t>
          </a:r>
        </a:p>
      </dsp:txBody>
      <dsp:txXfrm>
        <a:off x="2033265" y="2497862"/>
        <a:ext cx="3285899" cy="716534"/>
      </dsp:txXfrm>
    </dsp:sp>
    <dsp:sp modelId="{B838E0C4-C14E-9C46-81A5-9035C7B52DB9}">
      <dsp:nvSpPr>
        <dsp:cNvPr id="0" name=""/>
        <dsp:cNvSpPr/>
      </dsp:nvSpPr>
      <dsp:spPr>
        <a:xfrm>
          <a:off x="5055760" y="3761803"/>
          <a:ext cx="2463085" cy="716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r>
            <a:rPr lang="en-US" sz="2400" b="1" kern="1200" dirty="0">
              <a:latin typeface="Century Gothic" panose="020B0502020202020204" pitchFamily="34" charset="0"/>
            </a:rPr>
            <a:t>More Likely to Overdose</a:t>
          </a:r>
        </a:p>
      </dsp:txBody>
      <dsp:txXfrm>
        <a:off x="5055760" y="3761803"/>
        <a:ext cx="2463085" cy="7165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90DC2-2AA5-4692-8302-1858977E314C}">
      <dsp:nvSpPr>
        <dsp:cNvPr id="0" name=""/>
        <dsp:cNvSpPr/>
      </dsp:nvSpPr>
      <dsp:spPr>
        <a:xfrm>
          <a:off x="3080" y="630162"/>
          <a:ext cx="3091011" cy="30910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27940" rIns="170109"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Naloxone</a:t>
          </a:r>
        </a:p>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(Narcan Spray)</a:t>
          </a:r>
        </a:p>
      </dsp:txBody>
      <dsp:txXfrm>
        <a:off x="455748" y="1082830"/>
        <a:ext cx="2185675" cy="2185675"/>
      </dsp:txXfrm>
    </dsp:sp>
    <dsp:sp modelId="{6B692F63-64C3-4094-8126-981A587BC121}">
      <dsp:nvSpPr>
        <dsp:cNvPr id="0" name=""/>
        <dsp:cNvSpPr/>
      </dsp:nvSpPr>
      <dsp:spPr>
        <a:xfrm>
          <a:off x="2475889" y="630162"/>
          <a:ext cx="3091011" cy="3091011"/>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27940" rIns="170109"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Safer Consumption Kits/ Sterile Syringes</a:t>
          </a:r>
        </a:p>
      </dsp:txBody>
      <dsp:txXfrm>
        <a:off x="2928557" y="1082830"/>
        <a:ext cx="2185675" cy="2185675"/>
      </dsp:txXfrm>
    </dsp:sp>
    <dsp:sp modelId="{5F514C73-A9FD-40CE-82D5-03B953359BB3}">
      <dsp:nvSpPr>
        <dsp:cNvPr id="0" name=""/>
        <dsp:cNvSpPr/>
      </dsp:nvSpPr>
      <dsp:spPr>
        <a:xfrm>
          <a:off x="4948698" y="630162"/>
          <a:ext cx="3091011" cy="3091011"/>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27940" rIns="170109"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Reproductive Health</a:t>
          </a:r>
        </a:p>
        <a:p>
          <a:pPr marL="0" lvl="0" indent="0" algn="ctr" defTabSz="977900">
            <a:lnSpc>
              <a:spcPct val="90000"/>
            </a:lnSpc>
            <a:spcBef>
              <a:spcPct val="0"/>
            </a:spcBef>
            <a:spcAft>
              <a:spcPct val="35000"/>
            </a:spcAft>
            <a:buNone/>
          </a:pPr>
          <a:endParaRPr lang="en-US" sz="2200" kern="1200" dirty="0">
            <a:latin typeface="Century Gothic" panose="020B0502020202020204" pitchFamily="34" charset="0"/>
          </a:endParaRPr>
        </a:p>
      </dsp:txBody>
      <dsp:txXfrm>
        <a:off x="5401366" y="1082830"/>
        <a:ext cx="2185675" cy="2185675"/>
      </dsp:txXfrm>
    </dsp:sp>
    <dsp:sp modelId="{4D02F589-5EB3-4C09-9498-9F7A9D33480D}">
      <dsp:nvSpPr>
        <dsp:cNvPr id="0" name=""/>
        <dsp:cNvSpPr/>
      </dsp:nvSpPr>
      <dsp:spPr>
        <a:xfrm>
          <a:off x="7421507" y="630162"/>
          <a:ext cx="3091011" cy="309101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27940" rIns="170109"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entury Gothic" panose="020B0502020202020204" pitchFamily="34" charset="0"/>
            </a:rPr>
            <a:t>Fentanyl Test Strips</a:t>
          </a:r>
        </a:p>
      </dsp:txBody>
      <dsp:txXfrm>
        <a:off x="7874175" y="1082830"/>
        <a:ext cx="2185675" cy="2185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8421E-5243-0547-98D8-D6DE54A19943}">
      <dsp:nvSpPr>
        <dsp:cNvPr id="0" name=""/>
        <dsp:cNvSpPr/>
      </dsp:nvSpPr>
      <dsp:spPr>
        <a:xfrm>
          <a:off x="3005" y="693404"/>
          <a:ext cx="2384673" cy="33385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5918" tIns="330200" rIns="185918"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Addiction is a treatable chronic disease affected by genetic, environmental, and socioeconomic factors</a:t>
          </a:r>
        </a:p>
      </dsp:txBody>
      <dsp:txXfrm>
        <a:off x="3005" y="1962050"/>
        <a:ext cx="2384673" cy="2003125"/>
      </dsp:txXfrm>
    </dsp:sp>
    <dsp:sp modelId="{73A57EBE-F36A-174D-9072-51DAADF10A6F}">
      <dsp:nvSpPr>
        <dsp:cNvPr id="0" name=""/>
        <dsp:cNvSpPr/>
      </dsp:nvSpPr>
      <dsp:spPr>
        <a:xfrm>
          <a:off x="694561" y="1027259"/>
          <a:ext cx="1001562" cy="10015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86" tIns="12700" rIns="7808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41236" y="1173934"/>
        <a:ext cx="708212" cy="708212"/>
      </dsp:txXfrm>
    </dsp:sp>
    <dsp:sp modelId="{3E2C4836-256F-B54C-9414-66B579C6C3F3}">
      <dsp:nvSpPr>
        <dsp:cNvPr id="0" name=""/>
        <dsp:cNvSpPr/>
      </dsp:nvSpPr>
      <dsp:spPr>
        <a:xfrm>
          <a:off x="3005" y="4031875"/>
          <a:ext cx="238467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E1E9B-DE0A-CF4A-B776-2F1E057B2107}">
      <dsp:nvSpPr>
        <dsp:cNvPr id="0" name=""/>
        <dsp:cNvSpPr/>
      </dsp:nvSpPr>
      <dsp:spPr>
        <a:xfrm>
          <a:off x="2626146" y="693404"/>
          <a:ext cx="2384673" cy="33385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5918" tIns="330200" rIns="185918"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Stigmatization of OUD in healthcare has serious and life-threatening consequences for people who use</a:t>
          </a:r>
        </a:p>
      </dsp:txBody>
      <dsp:txXfrm>
        <a:off x="2626146" y="1962050"/>
        <a:ext cx="2384673" cy="2003125"/>
      </dsp:txXfrm>
    </dsp:sp>
    <dsp:sp modelId="{F3460A0B-E2DF-C040-B937-774C874765DA}">
      <dsp:nvSpPr>
        <dsp:cNvPr id="0" name=""/>
        <dsp:cNvSpPr/>
      </dsp:nvSpPr>
      <dsp:spPr>
        <a:xfrm>
          <a:off x="3317701" y="1027259"/>
          <a:ext cx="1001562" cy="10015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86" tIns="12700" rIns="7808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64376" y="1173934"/>
        <a:ext cx="708212" cy="708212"/>
      </dsp:txXfrm>
    </dsp:sp>
    <dsp:sp modelId="{9536B496-8C42-D942-B870-367888854017}">
      <dsp:nvSpPr>
        <dsp:cNvPr id="0" name=""/>
        <dsp:cNvSpPr/>
      </dsp:nvSpPr>
      <dsp:spPr>
        <a:xfrm>
          <a:off x="2626146" y="4031875"/>
          <a:ext cx="238467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12F6A-71B9-E84A-A9BB-8E3C20DC130B}">
      <dsp:nvSpPr>
        <dsp:cNvPr id="0" name=""/>
        <dsp:cNvSpPr/>
      </dsp:nvSpPr>
      <dsp:spPr>
        <a:xfrm>
          <a:off x="5249286" y="693404"/>
          <a:ext cx="2384673" cy="33385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5918" tIns="330200" rIns="185918"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Acknowledging implicit biases and modifying language are some key first steps for combating stigma</a:t>
          </a:r>
        </a:p>
      </dsp:txBody>
      <dsp:txXfrm>
        <a:off x="5249286" y="1962050"/>
        <a:ext cx="2384673" cy="2003125"/>
      </dsp:txXfrm>
    </dsp:sp>
    <dsp:sp modelId="{4811C542-85D9-FD44-BD8D-63136092A181}">
      <dsp:nvSpPr>
        <dsp:cNvPr id="0" name=""/>
        <dsp:cNvSpPr/>
      </dsp:nvSpPr>
      <dsp:spPr>
        <a:xfrm>
          <a:off x="5940841" y="1027259"/>
          <a:ext cx="1001562" cy="10015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86" tIns="12700" rIns="7808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087516" y="1173934"/>
        <a:ext cx="708212" cy="708212"/>
      </dsp:txXfrm>
    </dsp:sp>
    <dsp:sp modelId="{B88A25D0-421A-5D40-90E1-81A1B2A49337}">
      <dsp:nvSpPr>
        <dsp:cNvPr id="0" name=""/>
        <dsp:cNvSpPr/>
      </dsp:nvSpPr>
      <dsp:spPr>
        <a:xfrm>
          <a:off x="5249286" y="4031875"/>
          <a:ext cx="238467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23607-F069-E746-8C60-7A294EDA436A}">
      <dsp:nvSpPr>
        <dsp:cNvPr id="0" name=""/>
        <dsp:cNvSpPr/>
      </dsp:nvSpPr>
      <dsp:spPr>
        <a:xfrm>
          <a:off x="7872427" y="693404"/>
          <a:ext cx="2384673" cy="33385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5918" tIns="330200" rIns="185918" bIns="330200" numCol="1" spcCol="1270" anchor="t"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Clinicians can save lives by treating OUD</a:t>
          </a:r>
        </a:p>
      </dsp:txBody>
      <dsp:txXfrm>
        <a:off x="7872427" y="1962050"/>
        <a:ext cx="2384673" cy="2003125"/>
      </dsp:txXfrm>
    </dsp:sp>
    <dsp:sp modelId="{8885A515-D263-CD48-BEE1-CAC82DCE4F5A}">
      <dsp:nvSpPr>
        <dsp:cNvPr id="0" name=""/>
        <dsp:cNvSpPr/>
      </dsp:nvSpPr>
      <dsp:spPr>
        <a:xfrm>
          <a:off x="8563982" y="1027259"/>
          <a:ext cx="1001562" cy="100156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086" tIns="12700" rIns="78086"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8710657" y="1173934"/>
        <a:ext cx="708212" cy="708212"/>
      </dsp:txXfrm>
    </dsp:sp>
    <dsp:sp modelId="{C2F5E71C-A0C9-8246-B714-B715EBE11413}">
      <dsp:nvSpPr>
        <dsp:cNvPr id="0" name=""/>
        <dsp:cNvSpPr/>
      </dsp:nvSpPr>
      <dsp:spPr>
        <a:xfrm>
          <a:off x="7872427" y="4031875"/>
          <a:ext cx="2384673"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766F5-9EB1-8A49-8946-0085B3C1408E}"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8DBD3-334C-194C-881F-03B461BCE899}" type="slidenum">
              <a:rPr lang="en-US" smtClean="0"/>
              <a:t>‹#›</a:t>
            </a:fld>
            <a:endParaRPr lang="en-US"/>
          </a:p>
        </p:txBody>
      </p:sp>
    </p:spTree>
    <p:extLst>
      <p:ext uri="{BB962C8B-B14F-4D97-AF65-F5344CB8AC3E}">
        <p14:creationId xmlns:p14="http://schemas.microsoft.com/office/powerpoint/2010/main" val="198932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ncbi.nlm.nih.gov/books/NBK385163/" TargetMode="External"/><Relationship Id="rId3" Type="http://schemas.openxmlformats.org/officeDocument/2006/relationships/hyperlink" Target="https://doi.org/10.1016/j.clinthera.2019.07.019" TargetMode="External"/><Relationship Id="rId7" Type="http://schemas.openxmlformats.org/officeDocument/2006/relationships/hyperlink" Target="https://search.lib.uiowa.edu/primo-explore/fulldisplay?docid=01IOWA_ALMA51806220470002771&amp;context=L&amp;vid=01IOWA&amp;lang=en_US&amp;search_scope=default_scope&amp;adaptor=Local%20Search%20Engine&amp;tab=default_tab&amp;query=any%2Ccontains%2Cbuprenorphine%20and%20methadon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oi.org/10.1016/j.drugalcdep.2017.11.023" TargetMode="External"/><Relationship Id="rId5" Type="http://schemas.openxmlformats.org/officeDocument/2006/relationships/hyperlink" Target="https://doi.org/10.1186/s40352-021-00143-9" TargetMode="External"/><Relationship Id="rId4" Type="http://schemas.openxmlformats.org/officeDocument/2006/relationships/hyperlink" Target="https://doi.org/10.7759/cureus.11311" TargetMode="External"/><Relationship Id="rId9" Type="http://schemas.openxmlformats.org/officeDocument/2006/relationships/hyperlink" Target="https://doi.org/10.1016/j.jsat.2022.10871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i.org/10.1177/0887403420911415"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doi-org.proxy.lib.uiowa.edu/10.1177/1527154421989994"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dx.doi.org/10.15585/mmwr.mm6843a3"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62770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200"/>
              <a:buFont typeface="Arial"/>
              <a:buChar char="•"/>
            </a:pPr>
            <a:r>
              <a:rPr lang="en-US" dirty="0"/>
              <a:t>SUD and OUD are more pervasive in low socioeconomic status families</a:t>
            </a:r>
          </a:p>
          <a:p>
            <a:pPr marL="742950" lvl="1" indent="-285750" algn="l" rtl="0">
              <a:lnSpc>
                <a:spcPct val="100000"/>
              </a:lnSpc>
              <a:spcBef>
                <a:spcPts val="0"/>
              </a:spcBef>
              <a:spcAft>
                <a:spcPts val="0"/>
              </a:spcAft>
              <a:buClr>
                <a:schemeClr val="dk1"/>
              </a:buClr>
              <a:buSzPts val="1200"/>
              <a:buFont typeface="Courier New"/>
              <a:buChar char="o"/>
            </a:pPr>
            <a:r>
              <a:rPr lang="en-US" dirty="0"/>
              <a:t>Exposure to trauma and mental illness perpetuates substance use as coping</a:t>
            </a:r>
            <a:br>
              <a:rPr lang="en-US" dirty="0"/>
            </a:br>
            <a:endParaRPr dirty="0"/>
          </a:p>
          <a:p>
            <a:pPr marL="285750" lvl="0" indent="-285750" algn="l" rtl="0">
              <a:lnSpc>
                <a:spcPct val="100000"/>
              </a:lnSpc>
              <a:spcBef>
                <a:spcPts val="0"/>
              </a:spcBef>
              <a:spcAft>
                <a:spcPts val="0"/>
              </a:spcAft>
              <a:buClr>
                <a:schemeClr val="dk1"/>
              </a:buClr>
              <a:buSzPts val="1200"/>
              <a:buFont typeface="Arial"/>
              <a:buChar char="•"/>
            </a:pPr>
            <a:r>
              <a:rPr lang="en-US" dirty="0"/>
              <a:t>Men and women abuse at the same rate, but women are more likely to be exposed via prescription</a:t>
            </a:r>
            <a:endParaRPr dirty="0"/>
          </a:p>
          <a:p>
            <a:pPr marL="742950" lvl="1" indent="-285750" algn="l" rtl="0">
              <a:lnSpc>
                <a:spcPct val="100000"/>
              </a:lnSpc>
              <a:spcBef>
                <a:spcPts val="0"/>
              </a:spcBef>
              <a:spcAft>
                <a:spcPts val="0"/>
              </a:spcAft>
              <a:buClr>
                <a:schemeClr val="dk1"/>
              </a:buClr>
              <a:buSzPts val="1200"/>
              <a:buFont typeface="Courier New"/>
              <a:buChar char="o"/>
            </a:pPr>
            <a:r>
              <a:rPr lang="en-US" dirty="0"/>
              <a:t>Women also have shorter trajectory to OUD, and are more likely to attribute use to negative mood</a:t>
            </a:r>
            <a:br>
              <a:rPr lang="en-US" dirty="0"/>
            </a:br>
            <a:endParaRPr lang="en-US" dirty="0"/>
          </a:p>
          <a:p>
            <a:pPr marL="285750" lvl="0" indent="-285750" algn="l" rtl="0">
              <a:lnSpc>
                <a:spcPct val="100000"/>
              </a:lnSpc>
              <a:spcBef>
                <a:spcPts val="0"/>
              </a:spcBef>
              <a:spcAft>
                <a:spcPts val="0"/>
              </a:spcAft>
              <a:buClr>
                <a:srgbClr val="000000"/>
              </a:buClr>
              <a:buSzPts val="1200"/>
              <a:buFont typeface="Arial"/>
              <a:buChar char="•"/>
            </a:pPr>
            <a:r>
              <a:rPr lang="en-US" dirty="0">
                <a:solidFill>
                  <a:srgbClr val="000000"/>
                </a:solidFill>
              </a:rPr>
              <a:t>Those with lower income, housing difficulties, </a:t>
            </a:r>
            <a:r>
              <a:rPr lang="en-US" dirty="0"/>
              <a:t>are homeless, are under or unemployed, or are middle aged have higher rates of OUD</a:t>
            </a:r>
            <a:br>
              <a:rPr lang="en-US" dirty="0"/>
            </a:br>
            <a:endParaRPr lang="en-US" dirty="0"/>
          </a:p>
          <a:p>
            <a:pPr marL="285750" lvl="0" indent="-285750" algn="l" rtl="0">
              <a:lnSpc>
                <a:spcPct val="100000"/>
              </a:lnSpc>
              <a:spcBef>
                <a:spcPts val="0"/>
              </a:spcBef>
              <a:spcAft>
                <a:spcPts val="0"/>
              </a:spcAft>
              <a:buClr>
                <a:schemeClr val="dk1"/>
              </a:buClr>
              <a:buSzPts val="1200"/>
              <a:buFont typeface="Arial"/>
              <a:buChar char="•"/>
            </a:pPr>
            <a:r>
              <a:rPr lang="en-US" dirty="0"/>
              <a:t>Fatal poisonings involving synthetic opioids have drastically increased in the past decade </a:t>
            </a:r>
          </a:p>
          <a:p>
            <a:pPr marL="742950" lvl="1" indent="-285750" algn="l" rtl="0">
              <a:lnSpc>
                <a:spcPct val="100000"/>
              </a:lnSpc>
              <a:spcBef>
                <a:spcPts val="0"/>
              </a:spcBef>
              <a:spcAft>
                <a:spcPts val="0"/>
              </a:spcAft>
              <a:buClr>
                <a:schemeClr val="dk1"/>
              </a:buClr>
              <a:buSzPts val="1200"/>
              <a:buFont typeface="Arial"/>
              <a:buChar char="•"/>
            </a:pPr>
            <a:r>
              <a:rPr lang="en-US" dirty="0"/>
              <a:t>Indigenous and non-Hispanic Black populations disproportionately affected:</a:t>
            </a:r>
            <a:endParaRPr dirty="0"/>
          </a:p>
          <a:p>
            <a:pPr marL="914400" lvl="2" indent="-285750" algn="l" rtl="0">
              <a:lnSpc>
                <a:spcPct val="100000"/>
              </a:lnSpc>
              <a:spcBef>
                <a:spcPts val="0"/>
              </a:spcBef>
              <a:spcAft>
                <a:spcPts val="0"/>
              </a:spcAft>
              <a:buClr>
                <a:schemeClr val="dk1"/>
              </a:buClr>
              <a:buSzPts val="1200"/>
              <a:buFont typeface="Noto Sans Symbols"/>
              <a:buChar char="▪"/>
            </a:pPr>
            <a:r>
              <a:rPr lang="en-US" dirty="0"/>
              <a:t>44% increase in overdose deaths in non-Hispanic Black population between 2019-2020</a:t>
            </a:r>
            <a:endParaRPr dirty="0"/>
          </a:p>
          <a:p>
            <a:pPr marL="914400" lvl="2" indent="-285750" algn="l" rtl="0">
              <a:lnSpc>
                <a:spcPct val="100000"/>
              </a:lnSpc>
              <a:spcBef>
                <a:spcPts val="0"/>
              </a:spcBef>
              <a:spcAft>
                <a:spcPts val="0"/>
              </a:spcAft>
              <a:buClr>
                <a:schemeClr val="dk1"/>
              </a:buClr>
              <a:buSzPts val="1200"/>
              <a:buFont typeface="Noto Sans Symbols"/>
              <a:buChar char="▪"/>
            </a:pPr>
            <a:r>
              <a:rPr lang="en-US" dirty="0"/>
              <a:t>39% increase in overdose deaths in Indigenous population between 2019-2020</a:t>
            </a:r>
            <a:endParaRPr dirty="0"/>
          </a:p>
          <a:p>
            <a:pPr marL="742950" lvl="1" indent="-285750" algn="l" rtl="0">
              <a:lnSpc>
                <a:spcPct val="100000"/>
              </a:lnSpc>
              <a:spcBef>
                <a:spcPts val="0"/>
              </a:spcBef>
              <a:spcAft>
                <a:spcPts val="0"/>
              </a:spcAft>
              <a:buClr>
                <a:schemeClr val="dk1"/>
              </a:buClr>
              <a:buSzPts val="1200"/>
              <a:buFont typeface="Courier New"/>
              <a:buChar char="o"/>
            </a:pPr>
            <a:r>
              <a:rPr lang="en-US" dirty="0"/>
              <a:t>Naloxone least likely to be used in Indigenous populations</a:t>
            </a:r>
            <a:br>
              <a:rPr lang="en-US" dirty="0"/>
            </a:br>
            <a:endParaRPr lang="en-US" dirty="0"/>
          </a:p>
          <a:p>
            <a:pPr marL="285750" lvl="0" indent="-285750" algn="l" rtl="0">
              <a:lnSpc>
                <a:spcPct val="100000"/>
              </a:lnSpc>
              <a:spcBef>
                <a:spcPts val="0"/>
              </a:spcBef>
              <a:spcAft>
                <a:spcPts val="0"/>
              </a:spcAft>
              <a:buClr>
                <a:schemeClr val="dk1"/>
              </a:buClr>
              <a:buSzPts val="1200"/>
              <a:buFont typeface="Arial"/>
              <a:buChar char="•"/>
            </a:pPr>
            <a:r>
              <a:rPr lang="en-US" dirty="0"/>
              <a:t>Inequities in access to MOUD are connected to environment and race/ethnicity</a:t>
            </a:r>
            <a:br>
              <a:rPr lang="en-US" dirty="0"/>
            </a:br>
            <a:endParaRPr dirty="0"/>
          </a:p>
          <a:p>
            <a:pPr marL="285750" lvl="0" indent="-285750" algn="l" rtl="0">
              <a:lnSpc>
                <a:spcPct val="100000"/>
              </a:lnSpc>
              <a:spcBef>
                <a:spcPts val="0"/>
              </a:spcBef>
              <a:spcAft>
                <a:spcPts val="0"/>
              </a:spcAft>
              <a:buClr>
                <a:schemeClr val="dk1"/>
              </a:buClr>
              <a:buSzPts val="1200"/>
              <a:buFont typeface="Arial"/>
              <a:buChar char="•"/>
            </a:pPr>
            <a:r>
              <a:rPr lang="en-US" dirty="0"/>
              <a:t>Rural areas and prison have the least MOUD access </a:t>
            </a:r>
            <a:endParaRPr dirty="0"/>
          </a:p>
          <a:p>
            <a:pPr marL="914400" lvl="2" indent="-285750" algn="l" rtl="0">
              <a:lnSpc>
                <a:spcPct val="100000"/>
              </a:lnSpc>
              <a:spcBef>
                <a:spcPts val="0"/>
              </a:spcBef>
              <a:spcAft>
                <a:spcPts val="0"/>
              </a:spcAft>
              <a:buClr>
                <a:schemeClr val="dk1"/>
              </a:buClr>
              <a:buSzPts val="1200"/>
              <a:buFont typeface="Noto Sans Symbols"/>
              <a:buChar char="▪"/>
            </a:pPr>
            <a:r>
              <a:rPr lang="en-US" dirty="0"/>
              <a:t>People in rural areas might have to drive several hours to get prescriptions </a:t>
            </a:r>
          </a:p>
          <a:p>
            <a:pPr marL="914400" lvl="2" indent="-285750" algn="l" rtl="0">
              <a:lnSpc>
                <a:spcPct val="100000"/>
              </a:lnSpc>
              <a:spcBef>
                <a:spcPts val="0"/>
              </a:spcBef>
              <a:spcAft>
                <a:spcPts val="0"/>
              </a:spcAft>
              <a:buClr>
                <a:schemeClr val="dk1"/>
              </a:buClr>
              <a:buSzPts val="1200"/>
              <a:buFont typeface="Noto Sans Symbols"/>
              <a:buChar char="▪"/>
            </a:pPr>
            <a:r>
              <a:rPr lang="en-US" dirty="0"/>
              <a:t>Because of abstinence policies in prisons, many formerly incarcerated relapse and have a 10 times higher risk of death when released </a:t>
            </a:r>
            <a:br>
              <a:rPr lang="en-US" dirty="0"/>
            </a:br>
            <a:endParaRPr lang="en-US" dirty="0"/>
          </a:p>
          <a:p>
            <a:pPr marL="285750" marR="0" lvl="0" indent="-285750" algn="l" defTabSz="914400" rtl="0" eaLnBrk="1" fontAlgn="auto" latinLnBrk="0" hangingPunct="1">
              <a:lnSpc>
                <a:spcPct val="100000"/>
              </a:lnSpc>
              <a:spcBef>
                <a:spcPts val="0"/>
              </a:spcBef>
              <a:spcAft>
                <a:spcPts val="0"/>
              </a:spcAft>
              <a:buClr>
                <a:schemeClr val="dk1"/>
              </a:buClr>
              <a:buSzPts val="1200"/>
              <a:buFont typeface="Courier New"/>
              <a:buChar char="o"/>
              <a:tabLst/>
              <a:defRPr/>
            </a:pPr>
            <a:r>
              <a:rPr lang="en-US" dirty="0"/>
              <a:t>While both Methadone and Buprenorphine/Naloxone are effective, Methadone is associated with higher levels of relapse and overdose than Buprenorphine/naloxone </a:t>
            </a:r>
          </a:p>
          <a:p>
            <a:pPr marL="914400" marR="0" lvl="2" indent="-285750" algn="l" defTabSz="914400" rtl="0" eaLnBrk="1" fontAlgn="auto" latinLnBrk="0" hangingPunct="1">
              <a:lnSpc>
                <a:spcPct val="100000"/>
              </a:lnSpc>
              <a:spcBef>
                <a:spcPts val="0"/>
              </a:spcBef>
              <a:spcAft>
                <a:spcPts val="0"/>
              </a:spcAft>
              <a:buClr>
                <a:schemeClr val="dk1"/>
              </a:buClr>
              <a:buSzPts val="1200"/>
              <a:buFont typeface="Noto Sans Symbols"/>
              <a:buChar char="▪"/>
              <a:tabLst/>
              <a:defRPr/>
            </a:pPr>
            <a:r>
              <a:rPr lang="en-US" dirty="0"/>
              <a:t>High socioeconomic status in urban areas=buprenorphine/suboxone scripts, low SES=methadone clinic </a:t>
            </a:r>
          </a:p>
          <a:p>
            <a:pPr marL="914400" lvl="2" indent="-285750" algn="l" rtl="0">
              <a:lnSpc>
                <a:spcPct val="100000"/>
              </a:lnSpc>
              <a:spcBef>
                <a:spcPts val="0"/>
              </a:spcBef>
              <a:spcAft>
                <a:spcPts val="0"/>
              </a:spcAft>
              <a:buClr>
                <a:schemeClr val="dk1"/>
              </a:buClr>
              <a:buSzPts val="1200"/>
              <a:buFont typeface="Noto Sans Symbols"/>
              <a:buChar char="▪"/>
            </a:pPr>
            <a:r>
              <a:rPr lang="en-US" dirty="0"/>
              <a:t>Hispanic, Non-Hispanic Black populations more likely to have access to methadone clinic </a:t>
            </a:r>
          </a:p>
          <a:p>
            <a:pPr marL="914400" lvl="2" indent="-285750" algn="l" rtl="0">
              <a:lnSpc>
                <a:spcPct val="100000"/>
              </a:lnSpc>
              <a:spcBef>
                <a:spcPts val="0"/>
              </a:spcBef>
              <a:spcAft>
                <a:spcPts val="0"/>
              </a:spcAft>
              <a:buClr>
                <a:schemeClr val="dk1"/>
              </a:buClr>
              <a:buSzPts val="1200"/>
              <a:buFont typeface="Noto Sans Symbols"/>
              <a:buChar char="▪"/>
            </a:pPr>
            <a:r>
              <a:rPr lang="en-US" dirty="0"/>
              <a:t>Buprenorphine/Naloxone more likely to be prescribed to White pts</a:t>
            </a:r>
            <a:endParaRPr dirty="0"/>
          </a:p>
          <a:p>
            <a:pPr marL="171450" marR="0" lvl="1" indent="0" algn="l" defTabSz="914400" rtl="0" eaLnBrk="1" fontAlgn="auto" latinLnBrk="0" hangingPunct="1">
              <a:lnSpc>
                <a:spcPct val="100000"/>
              </a:lnSpc>
              <a:spcBef>
                <a:spcPts val="0"/>
              </a:spcBef>
              <a:spcAft>
                <a:spcPts val="0"/>
              </a:spcAft>
              <a:buClr>
                <a:schemeClr val="dk1"/>
              </a:buClr>
              <a:buSzPts val="1200"/>
              <a:buFont typeface="Noto Sans Symbols"/>
              <a:buNone/>
              <a:tabLst/>
              <a:defRPr/>
            </a:pPr>
            <a:endParaRPr lang="en-US" kern="100" dirty="0">
              <a:effectLst/>
              <a:latin typeface="Arial" panose="020B0604020202020204" pitchFamily="34" charset="0"/>
              <a:ea typeface="Calibri" panose="020F0502020204030204" pitchFamily="34" charset="0"/>
              <a:cs typeface="Times New Roman" panose="02020603050405020304" pitchFamily="18" charset="0"/>
            </a:endParaRPr>
          </a:p>
          <a:p>
            <a:pPr marL="171450" marR="0" lvl="1" indent="0" algn="l" defTabSz="914400" rtl="0" eaLnBrk="1" fontAlgn="auto" latinLnBrk="0" hangingPunct="1">
              <a:lnSpc>
                <a:spcPct val="100000"/>
              </a:lnSpc>
              <a:spcBef>
                <a:spcPts val="0"/>
              </a:spcBef>
              <a:spcAft>
                <a:spcPts val="0"/>
              </a:spcAft>
              <a:buClr>
                <a:schemeClr val="dk1"/>
              </a:buClr>
              <a:buSzPts val="1200"/>
              <a:buFont typeface="Noto Sans Symbols"/>
              <a:buNone/>
              <a:tabLst/>
              <a:defRPr/>
            </a:pPr>
            <a:r>
              <a:rPr lang="en-US" kern="100" dirty="0">
                <a:effectLst/>
                <a:latin typeface="Arial" panose="020B0604020202020204" pitchFamily="34" charset="0"/>
                <a:ea typeface="Calibri" panose="020F0502020204030204" pitchFamily="34" charset="0"/>
                <a:cs typeface="Times New Roman" panose="02020603050405020304" pitchFamily="18" charset="0"/>
              </a:rPr>
              <a:t>References:</a:t>
            </a: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kern="100" dirty="0">
                <a:effectLst/>
                <a:highlight>
                  <a:srgbClr val="C0C0C0"/>
                </a:highlight>
                <a:latin typeface="Arial" panose="020B0604020202020204" pitchFamily="34" charset="0"/>
                <a:ea typeface="Calibri" panose="020F0502020204030204" pitchFamily="34" charset="0"/>
                <a:cs typeface="Times New Roman" panose="02020603050405020304" pitchFamily="18" charset="0"/>
              </a:rPr>
              <a:t>Grubb L. K. (2019). Personal and Socioeconomic Determinants in Medication-assisted Treatment of Opioid Use Disorder in Adolescents and Young Adults. </a:t>
            </a:r>
            <a:r>
              <a:rPr lang="en-US" sz="1200" i="1" kern="100" dirty="0">
                <a:effectLst/>
                <a:highlight>
                  <a:srgbClr val="C0C0C0"/>
                </a:highlight>
                <a:latin typeface="Arial" panose="020B0604020202020204" pitchFamily="34" charset="0"/>
                <a:ea typeface="Calibri" panose="020F0502020204030204" pitchFamily="34" charset="0"/>
                <a:cs typeface="Times New Roman" panose="02020603050405020304" pitchFamily="18" charset="0"/>
              </a:rPr>
              <a:t>Clinical therapeutics</a:t>
            </a:r>
            <a:r>
              <a:rPr lang="en-US" sz="1200" kern="100" dirty="0">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a:t>
            </a:r>
            <a:r>
              <a:rPr lang="en-US" sz="1200" i="1" kern="100" dirty="0">
                <a:effectLst/>
                <a:highlight>
                  <a:srgbClr val="C0C0C0"/>
                </a:highlight>
                <a:latin typeface="Arial" panose="020B0604020202020204" pitchFamily="34" charset="0"/>
                <a:ea typeface="Calibri" panose="020F0502020204030204" pitchFamily="34" charset="0"/>
                <a:cs typeface="Times New Roman" panose="02020603050405020304" pitchFamily="18" charset="0"/>
              </a:rPr>
              <a:t>41</a:t>
            </a:r>
            <a:r>
              <a:rPr lang="en-US" sz="1200" kern="100" dirty="0">
                <a:effectLst/>
                <a:highlight>
                  <a:srgbClr val="C0C0C0"/>
                </a:highlight>
                <a:latin typeface="Arial" panose="020B0604020202020204" pitchFamily="34" charset="0"/>
                <a:ea typeface="Calibri" panose="020F0502020204030204" pitchFamily="34" charset="0"/>
                <a:cs typeface="Times New Roman" panose="02020603050405020304" pitchFamily="18" charset="0"/>
              </a:rPr>
              <a:t>(9), 1669–1680. </a:t>
            </a:r>
            <a:r>
              <a:rPr lang="en-US" sz="1200" u="sng" kern="100" dirty="0">
                <a:solidFill>
                  <a:srgbClr val="0000FF"/>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hlinkClick r:id="rId3"/>
              </a:rPr>
              <a:t>https://doi.org/10.1016/j.clinthera.2019.07.019</a:t>
            </a:r>
            <a:endParaRPr lang="en-US" sz="1200" u="sng" kern="100" dirty="0">
              <a:solidFill>
                <a:srgbClr val="0000FF"/>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endParaRP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Serdarevic</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M., Osborne, B.,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Striley</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C.W., &amp;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Cottler</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L.B. (2022). Prescription opioid use among a community sample of older and younger women. </a:t>
            </a:r>
            <a:r>
              <a:rPr lang="en-US" sz="1200" i="1" kern="100" dirty="0">
                <a:effectLst/>
                <a:latin typeface="Arial" panose="020B0604020202020204" pitchFamily="34" charset="0"/>
                <a:ea typeface="Calibri" panose="020F0502020204030204" pitchFamily="34" charset="0"/>
                <a:cs typeface="Times New Roman" panose="02020603050405020304" pitchFamily="18" charset="0"/>
              </a:rPr>
              <a:t>J </a:t>
            </a:r>
            <a:r>
              <a:rPr lang="en-US" sz="1200" i="1" kern="100" dirty="0" err="1">
                <a:effectLst/>
                <a:latin typeface="Arial" panose="020B0604020202020204" pitchFamily="34" charset="0"/>
                <a:ea typeface="Calibri" panose="020F0502020204030204" pitchFamily="34" charset="0"/>
                <a:cs typeface="Times New Roman" panose="02020603050405020304" pitchFamily="18" charset="0"/>
              </a:rPr>
              <a:t>Womens</a:t>
            </a:r>
            <a:r>
              <a:rPr lang="en-US" sz="1200" i="1" kern="100" dirty="0">
                <a:effectLst/>
                <a:latin typeface="Arial" panose="020B0604020202020204" pitchFamily="34" charset="0"/>
                <a:ea typeface="Calibri" panose="020F0502020204030204" pitchFamily="34" charset="0"/>
                <a:cs typeface="Times New Roman" panose="02020603050405020304" pitchFamily="18" charset="0"/>
              </a:rPr>
              <a:t> Health, 31</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(2):270-278. Doi: 10.1089/jwh.2020.8610. PMID: 33826866</a:t>
            </a: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Sulley</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S., &amp;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Ndanga</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M. (2020). Inpatient Opioid Use Disorder and Social Determinants of Health: A Nationwide Analysis of the National Inpatient Sample (2012-2014 and 2016-2017). </a:t>
            </a:r>
            <a:r>
              <a:rPr lang="en-US" sz="1200" i="1" kern="100" dirty="0" err="1">
                <a:effectLst/>
                <a:latin typeface="Arial" panose="020B0604020202020204" pitchFamily="34" charset="0"/>
                <a:ea typeface="Calibri" panose="020F0502020204030204" pitchFamily="34" charset="0"/>
                <a:cs typeface="Times New Roman" panose="02020603050405020304" pitchFamily="18" charset="0"/>
              </a:rPr>
              <a:t>Cureus</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200" i="1" kern="100" dirty="0">
                <a:effectLst/>
                <a:latin typeface="Arial" panose="020B0604020202020204" pitchFamily="34" charset="0"/>
                <a:ea typeface="Calibri" panose="020F0502020204030204" pitchFamily="34" charset="0"/>
                <a:cs typeface="Times New Roman" panose="02020603050405020304" pitchFamily="18" charset="0"/>
              </a:rPr>
              <a:t>12</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(11), e11311. </a:t>
            </a:r>
            <a:r>
              <a:rPr lang="en-US" sz="12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https://doi.org/10.7759/cureus.11311</a:t>
            </a:r>
            <a:endParaRPr lang="en-US" sz="12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Centers for Disease Control and Prevention. (2022, July 21). </a:t>
            </a:r>
            <a:r>
              <a:rPr lang="en-US" sz="1200" i="1" kern="100" dirty="0">
                <a:effectLst/>
                <a:latin typeface="Arial" panose="020B0604020202020204" pitchFamily="34" charset="0"/>
                <a:ea typeface="Calibri" panose="020F0502020204030204" pitchFamily="34" charset="0"/>
                <a:cs typeface="Times New Roman" panose="02020603050405020304" pitchFamily="18" charset="0"/>
              </a:rPr>
              <a:t>Vital signs: Drug overdose deaths, by selected sociodemographic and Social Determinants of health characteristics - 25 states and the District of Columbia, 2019–2020</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Morbidity and Mortality Weekly Report. https://www.cdc.gov/mmwr/volumes/71/wr/mm7129e2.htm?s_cid=mm7129e2_w </a:t>
            </a: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kern="100" dirty="0">
                <a:effectLst/>
                <a:highlight>
                  <a:srgbClr val="C0C0C0"/>
                </a:highlight>
                <a:latin typeface="Arial" panose="020B0604020202020204" pitchFamily="34" charset="0"/>
                <a:ea typeface="Calibri" panose="020F0502020204030204" pitchFamily="34" charset="0"/>
                <a:cs typeface="Times New Roman" panose="02020603050405020304" pitchFamily="18" charset="0"/>
              </a:rPr>
              <a:t>American Society for Pain Management Nursing. (2018). </a:t>
            </a:r>
            <a:r>
              <a:rPr lang="en-US" sz="1200" i="1" kern="100" dirty="0">
                <a:effectLst/>
                <a:highlight>
                  <a:srgbClr val="C0C0C0"/>
                </a:highlight>
                <a:latin typeface="Arial" panose="020B0604020202020204" pitchFamily="34" charset="0"/>
                <a:ea typeface="Calibri" panose="020F0502020204030204" pitchFamily="34" charset="0"/>
                <a:cs typeface="Times New Roman" panose="02020603050405020304" pitchFamily="18" charset="0"/>
              </a:rPr>
              <a:t>Core curriculum for Pain Management Nursing</a:t>
            </a:r>
            <a:r>
              <a:rPr lang="en-US" sz="1200" kern="100" dirty="0">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(M. L. Czarnecki &amp; H. N. Turner, Eds.; 3rd ed.). Elsevier. p. 39.</a:t>
            </a: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Scott, C. K., Dennis, M. L.,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Grella</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C. E.,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Mischel</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 F., &amp; Carnevale, J. (2021). The impact of the opioid crisis on U.S. state prison systems. </a:t>
            </a:r>
            <a:r>
              <a:rPr lang="en-US" sz="1200" i="1" kern="100" dirty="0">
                <a:effectLst/>
                <a:latin typeface="Arial" panose="020B0604020202020204" pitchFamily="34" charset="0"/>
                <a:ea typeface="Calibri" panose="020F0502020204030204" pitchFamily="34" charset="0"/>
                <a:cs typeface="Times New Roman" panose="02020603050405020304" pitchFamily="18" charset="0"/>
              </a:rPr>
              <a:t>Health &amp; justice</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200" i="1" kern="100" dirty="0">
                <a:effectLst/>
                <a:latin typeface="Arial" panose="020B0604020202020204" pitchFamily="34" charset="0"/>
                <a:ea typeface="Calibri" panose="020F0502020204030204" pitchFamily="34" charset="0"/>
                <a:cs typeface="Times New Roman" panose="02020603050405020304" pitchFamily="18" charset="0"/>
              </a:rPr>
              <a:t>9</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(1), 17. </a:t>
            </a:r>
            <a:r>
              <a:rPr lang="en-US" sz="12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5"/>
              </a:rPr>
              <a:t>https://doi.org/10.1186/s40352-021-00143-9</a:t>
            </a:r>
            <a:endParaRPr lang="en-US" sz="12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Brinkley-Rubinstein, L., McKenzie, M.,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Macmadu</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Larney</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S.,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Zaller</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N.,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Dauria</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E., &amp; Rich, J. (2018). A randomized, open label trial of methadone continuation versus forced withdrawal in a combined US prison and jail: Findings at 12 months post-release. </a:t>
            </a:r>
            <a:r>
              <a:rPr lang="en-US" sz="1200" i="1" kern="100" dirty="0">
                <a:effectLst/>
                <a:latin typeface="Arial" panose="020B0604020202020204" pitchFamily="34" charset="0"/>
                <a:ea typeface="Calibri" panose="020F0502020204030204" pitchFamily="34" charset="0"/>
                <a:cs typeface="Times New Roman" panose="02020603050405020304" pitchFamily="18" charset="0"/>
              </a:rPr>
              <a:t>Drug and alcohol dependence</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200" i="1" kern="100" dirty="0">
                <a:effectLst/>
                <a:latin typeface="Arial" panose="020B0604020202020204" pitchFamily="34" charset="0"/>
                <a:ea typeface="Calibri" panose="020F0502020204030204" pitchFamily="34" charset="0"/>
                <a:cs typeface="Times New Roman" panose="02020603050405020304" pitchFamily="18" charset="0"/>
              </a:rPr>
              <a:t>184</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57–63. </a:t>
            </a:r>
            <a:r>
              <a:rPr lang="en-US" sz="12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https://doi.org/10.1016/j.drugalcdep.2017.11.023</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Canadian Agency for Drugs and Technologies in Health. (2016). </a:t>
            </a:r>
            <a:r>
              <a:rPr lang="en-US" sz="12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Buprenorphine/naloxone versus methadone for the treatment of opioid dependence: a review of comparative clinical effectiveness, cost-effectiveness and guidelines</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Retrieved from: </a:t>
            </a:r>
            <a:r>
              <a:rPr lang="en-US" sz="12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https://www.ncbi.nlm.nih.gov/books/NBK385163/</a:t>
            </a:r>
            <a:endParaRPr lang="en-US" sz="12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Chang, J. E., Franz, B., Cronin, C. E., Lindenfeld, Z., Lai, A. Y.,&amp;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Pagán</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J.A. (2016). Racial/ethnic disparities in the availability of hospital-based opioid use disorder treatment. </a:t>
            </a:r>
            <a:r>
              <a:rPr lang="en-US" sz="1200" i="1" kern="100" dirty="0">
                <a:effectLst/>
                <a:latin typeface="Arial" panose="020B0604020202020204" pitchFamily="34" charset="0"/>
                <a:ea typeface="Calibri" panose="020F0502020204030204" pitchFamily="34" charset="0"/>
                <a:cs typeface="Times New Roman" panose="02020603050405020304" pitchFamily="18" charset="0"/>
              </a:rPr>
              <a:t>Journal of Substance Abuse Treatment, 138</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2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9"/>
              </a:rPr>
              <a:t>https://doi.org/10.1016/j.jsat.2022.108719</a:t>
            </a:r>
            <a:endParaRPr lang="en-US" sz="12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kern="100" dirty="0">
                <a:effectLst/>
                <a:latin typeface="Arial" panose="020B0604020202020204" pitchFamily="34" charset="0"/>
                <a:ea typeface="Calibri" panose="020F0502020204030204" pitchFamily="34" charset="0"/>
                <a:cs typeface="Times New Roman" panose="02020603050405020304" pitchFamily="18" charset="0"/>
              </a:rPr>
              <a:t>Hansen, H., Siegel, C.,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Wanderling</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J., &amp; </a:t>
            </a:r>
            <a:r>
              <a:rPr lang="en-US" sz="1200" kern="100" dirty="0" err="1">
                <a:effectLst/>
                <a:latin typeface="Arial" panose="020B0604020202020204" pitchFamily="34" charset="0"/>
                <a:ea typeface="Calibri" panose="020F0502020204030204" pitchFamily="34" charset="0"/>
                <a:cs typeface="Times New Roman" panose="02020603050405020304" pitchFamily="18" charset="0"/>
              </a:rPr>
              <a:t>DiRocco</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D. (2016). Buprenorphine and methadone treatment for opioid dependence by income, ethnicity and race of neighborhoods in New York City. </a:t>
            </a:r>
            <a:r>
              <a:rPr lang="en-US" sz="1200" i="1" kern="100" dirty="0">
                <a:effectLst/>
                <a:latin typeface="Arial" panose="020B0604020202020204" pitchFamily="34" charset="0"/>
                <a:ea typeface="Calibri" panose="020F0502020204030204" pitchFamily="34" charset="0"/>
                <a:cs typeface="Times New Roman" panose="02020603050405020304" pitchFamily="18" charset="0"/>
              </a:rPr>
              <a:t>Drug and alcohol dependence</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200" i="1" kern="100" dirty="0">
                <a:effectLst/>
                <a:latin typeface="Arial" panose="020B0604020202020204" pitchFamily="34" charset="0"/>
                <a:ea typeface="Calibri" panose="020F0502020204030204" pitchFamily="34" charset="0"/>
                <a:cs typeface="Times New Roman" panose="02020603050405020304" pitchFamily="18" charset="0"/>
              </a:rPr>
              <a:t>164</a:t>
            </a:r>
            <a:r>
              <a:rPr lang="en-US" sz="1200" kern="100" dirty="0">
                <a:effectLst/>
                <a:latin typeface="Arial" panose="020B0604020202020204" pitchFamily="34" charset="0"/>
                <a:ea typeface="Calibri" panose="020F0502020204030204" pitchFamily="34" charset="0"/>
                <a:cs typeface="Times New Roman" panose="02020603050405020304" pitchFamily="18" charset="0"/>
              </a:rPr>
              <a:t>, 14–21. https://doi.org/10.1016/j.drugalcdep.2016.03.028</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solidFill>
                <a:srgbClr val="FF0000"/>
              </a:solidFill>
            </a:endParaRPr>
          </a:p>
          <a:p>
            <a:pPr marL="34290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a:p>
            <a:pPr marL="171450" marR="0" lvl="1" indent="0" algn="l" defTabSz="914400" rtl="0" eaLnBrk="1" fontAlgn="auto" latinLnBrk="0" hangingPunct="1">
              <a:lnSpc>
                <a:spcPct val="100000"/>
              </a:lnSpc>
              <a:spcBef>
                <a:spcPts val="0"/>
              </a:spcBef>
              <a:spcAft>
                <a:spcPts val="0"/>
              </a:spcAft>
              <a:buClr>
                <a:schemeClr val="dk1"/>
              </a:buClr>
              <a:buSzPts val="1200"/>
              <a:buFont typeface="Noto Sans Symbols"/>
              <a:buNone/>
              <a:tabLst/>
              <a:defRPr/>
            </a:pPr>
            <a:endParaRPr lang="en-US" dirty="0"/>
          </a:p>
          <a:p>
            <a:pPr marL="171450" marR="0" lvl="1" indent="0" algn="l" defTabSz="914400" rtl="0" eaLnBrk="1" fontAlgn="auto" latinLnBrk="0" hangingPunct="1">
              <a:lnSpc>
                <a:spcPct val="100000"/>
              </a:lnSpc>
              <a:spcBef>
                <a:spcPts val="0"/>
              </a:spcBef>
              <a:spcAft>
                <a:spcPts val="0"/>
              </a:spcAft>
              <a:buClr>
                <a:schemeClr val="dk1"/>
              </a:buClr>
              <a:buSzPts val="1200"/>
              <a:buFont typeface="Noto Sans Symbols"/>
              <a:buNone/>
              <a:tabLst/>
              <a:defRPr/>
            </a:pPr>
            <a:endParaRPr dirty="0"/>
          </a:p>
          <a:p>
            <a:pPr marL="0" lvl="0" indent="0" algn="l" rtl="0">
              <a:lnSpc>
                <a:spcPct val="100000"/>
              </a:lnSpc>
              <a:spcBef>
                <a:spcPts val="0"/>
              </a:spcBef>
              <a:spcAft>
                <a:spcPts val="0"/>
              </a:spcAft>
              <a:buSzPts val="1400"/>
              <a:buNone/>
            </a:pPr>
            <a:endParaRPr dirty="0"/>
          </a:p>
        </p:txBody>
      </p:sp>
      <p:sp>
        <p:nvSpPr>
          <p:cNvPr id="632" name="Google Shape;6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lnSpc>
                <a:spcPct val="100000"/>
              </a:lnSpc>
              <a:spcBef>
                <a:spcPts val="0"/>
              </a:spcBef>
              <a:spcAft>
                <a:spcPts val="0"/>
              </a:spcAft>
              <a:buClr>
                <a:schemeClr val="dk1"/>
              </a:buClr>
              <a:buSzPts val="1200"/>
              <a:buFont typeface="Arial"/>
              <a:buChar char="•"/>
            </a:pPr>
            <a:r>
              <a:rPr lang="en-US" dirty="0"/>
              <a:t>Several studies have shown a link between SDOH predictors and opioid overdose at all levels (individual, community, county, and state). </a:t>
            </a:r>
            <a:br>
              <a:rPr lang="en-US" dirty="0"/>
            </a:br>
            <a:endParaRPr lang="en-US" dirty="0"/>
          </a:p>
          <a:p>
            <a:pPr marL="0" lvl="0" indent="-76200" algn="l" rtl="0">
              <a:lnSpc>
                <a:spcPct val="100000"/>
              </a:lnSpc>
              <a:spcBef>
                <a:spcPts val="0"/>
              </a:spcBef>
              <a:spcAft>
                <a:spcPts val="0"/>
              </a:spcAft>
              <a:buClr>
                <a:schemeClr val="dk1"/>
              </a:buClr>
              <a:buSzPts val="1200"/>
              <a:buFont typeface="Arial"/>
              <a:buChar char="•"/>
            </a:pPr>
            <a:r>
              <a:rPr lang="en-US" dirty="0"/>
              <a:t>Some are associated with decreased risk and some increased </a:t>
            </a:r>
            <a:endParaRPr dirty="0"/>
          </a:p>
          <a:p>
            <a:pPr marL="285750" lvl="1" indent="-76200" algn="l" rtl="0">
              <a:lnSpc>
                <a:spcPct val="100000"/>
              </a:lnSpc>
              <a:spcBef>
                <a:spcPts val="0"/>
              </a:spcBef>
              <a:spcAft>
                <a:spcPts val="0"/>
              </a:spcAft>
              <a:buClr>
                <a:schemeClr val="dk1"/>
              </a:buClr>
              <a:buSzPts val="1200"/>
              <a:buFont typeface="Courier New"/>
              <a:buChar char="o"/>
            </a:pPr>
            <a:r>
              <a:rPr lang="en-US" dirty="0"/>
              <a:t>Interestingly, being a citizen had higher risk of overdose, as well as having a mortgage compared to renting</a:t>
            </a:r>
            <a:endParaRPr dirty="0"/>
          </a:p>
          <a:p>
            <a:pPr marL="285750" lvl="1" indent="-76200" algn="l" rtl="0">
              <a:lnSpc>
                <a:spcPct val="100000"/>
              </a:lnSpc>
              <a:spcBef>
                <a:spcPts val="0"/>
              </a:spcBef>
              <a:spcAft>
                <a:spcPts val="0"/>
              </a:spcAft>
              <a:buClr>
                <a:schemeClr val="dk1"/>
              </a:buClr>
              <a:buSzPts val="1200"/>
              <a:buFont typeface="Courier New"/>
              <a:buChar char="o"/>
            </a:pPr>
            <a:r>
              <a:rPr lang="en-US" dirty="0"/>
              <a:t>Prior studies have shown lower rates of overdose death associated with Hispanic heritage compared to non-Hispanic whites, but those numbers have been rising, likely related to disparities of health care, and increase in synthetic opioids </a:t>
            </a:r>
            <a:endParaRPr dirty="0"/>
          </a:p>
          <a:p>
            <a:pPr marL="285750" lvl="1" indent="-76200" algn="l" rtl="0">
              <a:lnSpc>
                <a:spcPct val="100000"/>
              </a:lnSpc>
              <a:spcBef>
                <a:spcPts val="0"/>
              </a:spcBef>
              <a:spcAft>
                <a:spcPts val="0"/>
              </a:spcAft>
              <a:buClr>
                <a:schemeClr val="dk1"/>
              </a:buClr>
              <a:buSzPts val="1200"/>
              <a:buFont typeface="Courier New"/>
              <a:buChar char="o"/>
            </a:pPr>
            <a:r>
              <a:rPr lang="en-US" dirty="0"/>
              <a:t>The intersection of trauma and discrimination is believed to contribute to the higher risk of SUD and opioid overdose for children raised in foster care.</a:t>
            </a:r>
            <a:br>
              <a:rPr lang="en-US" dirty="0"/>
            </a:br>
            <a:endParaRPr dirty="0"/>
          </a:p>
          <a:p>
            <a:pPr marL="0" lvl="0" indent="-76200" algn="l" rtl="0">
              <a:lnSpc>
                <a:spcPct val="100000"/>
              </a:lnSpc>
              <a:spcBef>
                <a:spcPts val="0"/>
              </a:spcBef>
              <a:spcAft>
                <a:spcPts val="0"/>
              </a:spcAft>
              <a:buClr>
                <a:schemeClr val="dk1"/>
              </a:buClr>
              <a:buSzPts val="1200"/>
              <a:buFont typeface="Arial"/>
              <a:buChar char="•"/>
            </a:pPr>
            <a:r>
              <a:rPr lang="en-US" dirty="0"/>
              <a:t>SVI is the Social Vulnerability Index. This refers to the potential negative effects on communities caused by external stresses such as natural or human caused disasters, disease outbreaks, socioeconomic status, household characteristics, racial and ethnic minority status, or housing type and transportation</a:t>
            </a:r>
            <a:br>
              <a:rPr lang="en-US" dirty="0"/>
            </a:br>
            <a:endParaRPr dirty="0"/>
          </a:p>
          <a:p>
            <a:pPr marL="0" lvl="0" indent="-76200" algn="l" rtl="0">
              <a:lnSpc>
                <a:spcPct val="100000"/>
              </a:lnSpc>
              <a:spcBef>
                <a:spcPts val="0"/>
              </a:spcBef>
              <a:spcAft>
                <a:spcPts val="0"/>
              </a:spcAft>
              <a:buClr>
                <a:schemeClr val="dk1"/>
              </a:buClr>
              <a:buSzPts val="1200"/>
              <a:buFont typeface="Arial"/>
              <a:buChar char="•"/>
            </a:pPr>
            <a:r>
              <a:rPr lang="en-US" dirty="0"/>
              <a:t>Structural racism –the many ways that societies foster racial discrimination through mutually reinforcing systems of housing, education, employment, earnings, benefits, credit, media, healthcare and criminal justice, which in turn reinforce discriminatory beliefs, values, and distribution of resources.</a:t>
            </a:r>
            <a:br>
              <a:rPr lang="en-US" dirty="0"/>
            </a:br>
            <a:endParaRPr dirty="0"/>
          </a:p>
          <a:p>
            <a:pPr marL="171450" lvl="0" indent="-95250" algn="l" rtl="0">
              <a:lnSpc>
                <a:spcPct val="100000"/>
              </a:lnSpc>
              <a:spcBef>
                <a:spcPts val="0"/>
              </a:spcBef>
              <a:spcAft>
                <a:spcPts val="0"/>
              </a:spcAft>
              <a:buClr>
                <a:schemeClr val="dk1"/>
              </a:buClr>
              <a:buSzPts val="1200"/>
              <a:buFont typeface="Arial"/>
              <a:buNone/>
            </a:pPr>
            <a:endParaRPr lang="en-US" dirty="0"/>
          </a:p>
          <a:p>
            <a:pPr marL="171450" lvl="0" indent="-95250" algn="l" rtl="0">
              <a:lnSpc>
                <a:spcPct val="100000"/>
              </a:lnSpc>
              <a:spcBef>
                <a:spcPts val="0"/>
              </a:spcBef>
              <a:spcAft>
                <a:spcPts val="0"/>
              </a:spcAft>
              <a:buClr>
                <a:schemeClr val="dk1"/>
              </a:buClr>
              <a:buSzPts val="1200"/>
              <a:buFont typeface="Arial"/>
              <a:buNone/>
            </a:pPr>
            <a:r>
              <a:rPr lang="en-US" dirty="0"/>
              <a:t>References:</a:t>
            </a:r>
          </a:p>
          <a:p>
            <a:pPr marL="171450" lvl="0" indent="-95250" algn="l" rtl="0">
              <a:lnSpc>
                <a:spcPct val="100000"/>
              </a:lnSpc>
              <a:spcBef>
                <a:spcPts val="0"/>
              </a:spcBef>
              <a:spcAft>
                <a:spcPts val="0"/>
              </a:spcAft>
              <a:buClr>
                <a:schemeClr val="dk1"/>
              </a:buClr>
              <a:buSzPts val="1200"/>
              <a:buFont typeface="Arial"/>
              <a:buNone/>
            </a:pPr>
            <a:r>
              <a:rPr lang="en-US" dirty="0"/>
              <a:t>Rangachari, et al., 2022; Sistani, et al., 2023; Cantu, et al., 2023; Park, et al., 2020; Hansen et al., 2022; </a:t>
            </a:r>
            <a:r>
              <a:rPr lang="en-US" dirty="0" err="1"/>
              <a:t>Altekruse</a:t>
            </a:r>
            <a:r>
              <a:rPr lang="en-US" dirty="0"/>
              <a:t>, et al., 2020; Hollingsworth, et al., 2017</a:t>
            </a:r>
          </a:p>
          <a:p>
            <a:pPr marL="171450" lvl="0" indent="-95250" algn="l" rtl="0">
              <a:lnSpc>
                <a:spcPct val="100000"/>
              </a:lnSpc>
              <a:spcBef>
                <a:spcPts val="0"/>
              </a:spcBef>
              <a:spcAft>
                <a:spcPts val="0"/>
              </a:spcAft>
              <a:buClr>
                <a:schemeClr val="dk1"/>
              </a:buClr>
              <a:buSzPts val="1200"/>
              <a:buFont typeface="Arial"/>
              <a:buNone/>
            </a:pPr>
            <a:r>
              <a:rPr lang="en-US" dirty="0" err="1"/>
              <a:t>Lippold</a:t>
            </a:r>
            <a:r>
              <a:rPr lang="en-US" dirty="0"/>
              <a:t>, et al., 2019</a:t>
            </a:r>
          </a:p>
          <a:p>
            <a:pPr marL="171450" lvl="0" indent="-95250" algn="l" rtl="0">
              <a:lnSpc>
                <a:spcPct val="100000"/>
              </a:lnSpc>
              <a:spcBef>
                <a:spcPts val="0"/>
              </a:spcBef>
              <a:spcAft>
                <a:spcPts val="0"/>
              </a:spcAft>
              <a:buClr>
                <a:schemeClr val="dk1"/>
              </a:buClr>
              <a:buSzPts val="1200"/>
              <a:buFont typeface="Arial"/>
              <a:buNone/>
            </a:pPr>
            <a:r>
              <a:rPr lang="en-US" dirty="0"/>
              <a:t>Sistani, et al., 2023</a:t>
            </a:r>
            <a:endParaRPr dirty="0"/>
          </a:p>
        </p:txBody>
      </p:sp>
      <p:sp>
        <p:nvSpPr>
          <p:cNvPr id="655" name="Google Shape;6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dirty="0"/>
              <a:t>There has been at least one study that showed NO increased risk associated with opioid prescription drug rate and drug overdose when they controlled for SDOH variables </a:t>
            </a:r>
          </a:p>
        </p:txBody>
      </p:sp>
      <p:sp>
        <p:nvSpPr>
          <p:cNvPr id="690" name="Google Shape;69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13</a:t>
            </a:fld>
            <a:endParaRPr lang="en-US"/>
          </a:p>
        </p:txBody>
      </p:sp>
    </p:spTree>
    <p:extLst>
      <p:ext uri="{BB962C8B-B14F-4D97-AF65-F5344CB8AC3E}">
        <p14:creationId xmlns:p14="http://schemas.microsoft.com/office/powerpoint/2010/main" val="40074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i="0" dirty="0"/>
              <a:t>The one key message is that </a:t>
            </a:r>
            <a:r>
              <a:rPr lang="en-US" sz="4800" b="1" i="0" dirty="0"/>
              <a:t>stigma is NOT just about hurting someone’s feelings</a:t>
            </a:r>
            <a:r>
              <a:rPr lang="en-US" sz="4800" i="0" dirty="0"/>
              <a:t>. </a:t>
            </a:r>
          </a:p>
          <a:p>
            <a:r>
              <a:rPr lang="en-US" sz="4800" i="0" dirty="0"/>
              <a:t>Stigma is about prejudice, discrimination, and violating a person’s human rights. </a:t>
            </a:r>
            <a:endParaRPr lang="en-US" i="0" dirty="0"/>
          </a:p>
          <a:p>
            <a:pPr marL="171450" indent="-171450">
              <a:buFontTx/>
              <a:buChar char="-"/>
            </a:pPr>
            <a:endParaRPr lang="en-US" dirty="0"/>
          </a:p>
          <a:p>
            <a:pPr marL="171450" indent="-171450">
              <a:buFontTx/>
              <a:buChar char="-"/>
            </a:pPr>
            <a:r>
              <a:rPr lang="en-US" dirty="0"/>
              <a:t>Can</a:t>
            </a:r>
            <a:r>
              <a:rPr lang="en-US" baseline="0" dirty="0"/>
              <a:t> occur at a structural level through institutional policies, among social groups, and at an individual level with internalized negative thoughts or maladaptive behaviors </a:t>
            </a:r>
            <a:br>
              <a:rPr lang="en-US" baseline="0" dirty="0"/>
            </a:br>
            <a:endParaRPr lang="en-US" baseline="0" dirty="0"/>
          </a:p>
        </p:txBody>
      </p:sp>
      <p:sp>
        <p:nvSpPr>
          <p:cNvPr id="4" name="Slide Number Placeholder 3"/>
          <p:cNvSpPr>
            <a:spLocks noGrp="1"/>
          </p:cNvSpPr>
          <p:nvPr>
            <p:ph type="sldNum" sz="quarter" idx="10"/>
          </p:nvPr>
        </p:nvSpPr>
        <p:spPr/>
        <p:txBody>
          <a:bodyPr/>
          <a:lstStyle/>
          <a:p>
            <a:fld id="{8018DBD3-334C-194C-881F-03B461BCE899}" type="slidenum">
              <a:rPr lang="en-US" smtClean="0"/>
              <a:t>14</a:t>
            </a:fld>
            <a:endParaRPr lang="en-US"/>
          </a:p>
        </p:txBody>
      </p:sp>
    </p:spTree>
    <p:extLst>
      <p:ext uri="{BB962C8B-B14F-4D97-AF65-F5344CB8AC3E}">
        <p14:creationId xmlns:p14="http://schemas.microsoft.com/office/powerpoint/2010/main" val="2955993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focus of this lecture is Health Practitioner, Structural, and Public stigmas, but we welcome you to consider exploring and possibly assessing individual patient stigma in your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Health Practitioner</a:t>
            </a:r>
            <a:r>
              <a:rPr lang="en-US" b="0" dirty="0"/>
              <a:t>: how do our biases affect our attitudes, language, and patient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t>Public Stigma</a:t>
            </a:r>
            <a:r>
              <a:rPr lang="en-US" b="0" baseline="0" dirty="0"/>
              <a:t> is</a:t>
            </a:r>
            <a:r>
              <a:rPr lang="en-US" b="1" baseline="0" dirty="0"/>
              <a:t> </a:t>
            </a:r>
            <a:r>
              <a:rPr lang="en-US" baseline="0" dirty="0"/>
              <a:t>negative attitudes towards certain group, which manifests as discriminatory policies and practices; </a:t>
            </a:r>
            <a:br>
              <a:rPr lang="en-US" baseline="0" dirty="0"/>
            </a:br>
            <a:r>
              <a:rPr lang="en-US" baseline="0" dirty="0"/>
              <a:t>for example incarceration of those that use rather than providing evidenced-based SUD care</a:t>
            </a:r>
            <a:endParaRPr lang="en-US" b="1"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remains a very large challenge when it comes to addressing the public’s stigma and SUD:</a:t>
            </a:r>
            <a:br>
              <a:rPr lang="en-US" dirty="0"/>
            </a:br>
            <a:r>
              <a:rPr lang="en-US" dirty="0"/>
              <a:t>75.2% of public do not believe that a person with a SUD is experiencing a chronic medical illness such as diabetes, arthritis, or heart disease.</a:t>
            </a:r>
          </a:p>
          <a:p>
            <a:pPr marL="0" indent="0">
              <a:buFontTx/>
              <a:buNone/>
            </a:pPr>
            <a:endParaRPr lang="en-US" baseline="0" dirty="0"/>
          </a:p>
          <a:p>
            <a:pPr marL="0" indent="0">
              <a:buFontTx/>
              <a:buNone/>
            </a:pPr>
            <a:r>
              <a:rPr lang="en-US" b="1" baseline="0" dirty="0"/>
              <a:t>Patients’ experience:</a:t>
            </a:r>
          </a:p>
          <a:p>
            <a:pPr marL="0" indent="0">
              <a:buFontTx/>
              <a:buNone/>
            </a:pP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baseline="0" dirty="0"/>
              <a:t>Self: </a:t>
            </a:r>
            <a:r>
              <a:rPr lang="en-US" baseline="0" dirty="0"/>
              <a:t>Negative thoughts and feelings, decreased sense self-worth, isolation from larger society</a:t>
            </a:r>
          </a:p>
          <a:p>
            <a:pPr marL="171450" indent="-171450">
              <a:buFontTx/>
              <a:buChar char="-"/>
            </a:pPr>
            <a:r>
              <a:rPr lang="en-US" b="1" baseline="0" dirty="0"/>
              <a:t>Perceived: </a:t>
            </a:r>
            <a:r>
              <a:rPr lang="en-US" baseline="0" dirty="0"/>
              <a:t>stigmatized individuals think most of population believes negative stereotypes. </a:t>
            </a:r>
            <a:r>
              <a:rPr lang="en-US" baseline="0" dirty="0">
                <a:sym typeface="Wingdings" pitchFamily="2" charset="2"/>
              </a:rPr>
              <a:t> </a:t>
            </a:r>
            <a:r>
              <a:rPr lang="en-US" baseline="0" dirty="0"/>
              <a:t>less likely to seek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NAMI, the National Alliance on Mental Illness, provides resources that help illustrate the multiple and complex types of stigma that also create barriers to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NAMI website, https://www.nami.org/Blogs/NAMI-Blog/April-2022/The-Consequences-of-Stigma-Surrounding-Schizophrenia, Accessed January 20,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Shatterproof Addiction, Stigma Index, October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8018DBD3-334C-194C-881F-03B461BCE899}" type="slidenum">
              <a:rPr lang="en-US" smtClean="0"/>
              <a:t>15</a:t>
            </a:fld>
            <a:endParaRPr lang="en-US"/>
          </a:p>
        </p:txBody>
      </p:sp>
    </p:spTree>
    <p:extLst>
      <p:ext uri="{BB962C8B-B14F-4D97-AF65-F5344CB8AC3E}">
        <p14:creationId xmlns:p14="http://schemas.microsoft.com/office/powerpoint/2010/main" val="1405247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Unfortunately, nearly half (44.5%) of healthcare professionals expressed the harmful belief that medications for opioid use disorder were substituting one drug addition for another. </a:t>
            </a:r>
            <a:br>
              <a:rPr lang="en-US" dirty="0"/>
            </a:b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With regards to physicians and/or the public adopting the Medical Model of Addiction, many barriers remain:</a:t>
            </a:r>
          </a:p>
          <a:p>
            <a:pPr marL="628650" lvl="1" indent="-171450">
              <a:buFontTx/>
              <a:buChar char="-"/>
            </a:pPr>
            <a:r>
              <a:rPr lang="en-US" dirty="0"/>
              <a:t>According to one study, 53.2 % of respondents believed that SUD is caused by a person’s bad character. </a:t>
            </a:r>
          </a:p>
          <a:p>
            <a:pPr marL="628650" lvl="1" indent="-171450">
              <a:buFontTx/>
              <a:buChar char="-"/>
            </a:pPr>
            <a:r>
              <a:rPr lang="en-US" dirty="0"/>
              <a:t>Another study found that individuals with intravenous drug use were seen as more responsible for and experiencing less pain for their HIV diagnosis than those for whom it was attributed to a blood transfusion. </a:t>
            </a:r>
          </a:p>
          <a:p>
            <a:pPr marL="0" indent="0">
              <a:buFontTx/>
              <a:buNone/>
            </a:pPr>
            <a:endParaRPr lang="en-US" dirty="0"/>
          </a:p>
          <a:p>
            <a:pPr marL="0" indent="0">
              <a:buFontTx/>
              <a:buNone/>
            </a:pPr>
            <a:r>
              <a:rPr lang="en-US"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(Shatterproof Addiction, Stigma Index, October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Kulesza</a:t>
            </a:r>
            <a:r>
              <a:rPr lang="en-US" dirty="0"/>
              <a:t> M, Larimer ME, Rao D, “Substance Use Related Stigma: What We Know and the Way Forward”, J Addiction Behavior Therapy Rehabilitation, 2013 May 27;2(2):782.doi: 10.4172/2324-9005.1000106. PMID: 25401117;PMDID:PMC4228689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16</a:t>
            </a:fld>
            <a:endParaRPr lang="en-US"/>
          </a:p>
        </p:txBody>
      </p:sp>
    </p:spTree>
    <p:extLst>
      <p:ext uri="{BB962C8B-B14F-4D97-AF65-F5344CB8AC3E}">
        <p14:creationId xmlns:p14="http://schemas.microsoft.com/office/powerpoint/2010/main" val="685073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schematic helps illustrate how words like “addict” can lead to a cascade of conscious and unconscious cues, memories, experiences that ultimately lead to responses that negatively affect a person’s ability to provide or seek care for SUD.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Stigma,</a:t>
            </a:r>
            <a:r>
              <a:rPr lang="en-US" sz="1200" b="0" kern="1200" baseline="0" dirty="0">
                <a:solidFill>
                  <a:schemeClr val="tx1"/>
                </a:solidFill>
                <a:effectLst/>
                <a:latin typeface="+mn-lt"/>
                <a:ea typeface="+mn-ea"/>
                <a:cs typeface="+mn-cs"/>
              </a:rPr>
              <a:t> neuroscience – WITHIN THE FIRST SECOND, WE ALREADY HAVE ACTIVATED NEURAL PATHWAYS  that may hinder our ability to be objective and provide evidenced based SUD care.</a:t>
            </a: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Porges SW. The polyvagal theory: new insights into adaptive reactions of the autonomic nervous system. Cleve Clin J Med. 2009 Apr;76 Suppl 2(Suppl 2):S86-90.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10.3949/ccjm.76.s2.17. PMID: 19376991; PMCID: PMC3108032.</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Hanazawa</a:t>
            </a:r>
            <a:r>
              <a:rPr lang="en-US" sz="1200" b="0" i="0" kern="1200" dirty="0">
                <a:solidFill>
                  <a:schemeClr val="tx1"/>
                </a:solidFill>
                <a:effectLst/>
                <a:latin typeface="+mn-lt"/>
                <a:ea typeface="+mn-ea"/>
                <a:cs typeface="+mn-cs"/>
              </a:rPr>
              <a:t> H. [Polyvagal Theory and Its Clinical Potential: An Overview]. Brain Nerve. 2022 Aug;74(8):1011-1016. Japanese.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10.11477/mf.1416202169. PMID: 35941799.</a:t>
            </a:r>
            <a:endParaRPr lang="en-US" sz="1200" b="1"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17</a:t>
            </a:fld>
            <a:endParaRPr lang="en-US"/>
          </a:p>
        </p:txBody>
      </p:sp>
    </p:spTree>
    <p:extLst>
      <p:ext uri="{BB962C8B-B14F-4D97-AF65-F5344CB8AC3E}">
        <p14:creationId xmlns:p14="http://schemas.microsoft.com/office/powerpoint/2010/main" val="234857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let’s look at the what is likely happening when our patients have a healthcare interaction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schematic helps underscore the importance of how our healthcare settings, intake, and nonverbals are critical areas to try and assess for stigma.</a:t>
            </a:r>
            <a:br>
              <a:rPr lang="en-US" dirty="0"/>
            </a:b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particular, how can your waiting rooms and/or intake process be a place to decrease bias and stigma with examples like: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“Did you know there are medications that can help your alcohol or substance use?”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Lastly, the healthcare team’s nonverbals are critical to engage a patient but, at times, difficult to change if there are multiple stressors and expectations. </a:t>
            </a:r>
            <a:br>
              <a:rPr lang="en-US" dirty="0"/>
            </a:b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PCMH (Patient Care Medical Home) models demonstrate how staff ”huddles” can ultimately help patients receive evidenced based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Pimentel CB, Snow AL, Carnes SL, Shah NR, Loup JR, Vallejo-Luces TM, Madrigal C, Hartmann CW. Huddles and their effectiveness at the frontlines of clinical care: a scoping review. J Gen Intern Med. 2021 Sep;36(9):2772-2783.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10.1007/s11606-021-06632-9.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2021 Feb 8. PMID: 33559062; PMCID: PMC8390736.</a:t>
            </a:r>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18</a:t>
            </a:fld>
            <a:endParaRPr lang="en-US"/>
          </a:p>
        </p:txBody>
      </p:sp>
    </p:spTree>
    <p:extLst>
      <p:ext uri="{BB962C8B-B14F-4D97-AF65-F5344CB8AC3E}">
        <p14:creationId xmlns:p14="http://schemas.microsoft.com/office/powerpoint/2010/main" val="968993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20000"/>
              </a:lnSpc>
              <a:spcBef>
                <a:spcPts val="0"/>
              </a:spcBef>
              <a:buFont typeface="Arial" panose="020B0604020202020204" pitchFamily="34" charset="0"/>
              <a:buChar char="•"/>
            </a:pPr>
            <a:r>
              <a:rPr lang="en-US" sz="1200" b="1" dirty="0"/>
              <a:t>Stigma</a:t>
            </a:r>
            <a:r>
              <a:rPr lang="en-US" sz="1200" dirty="0"/>
              <a:t> can have a major </a:t>
            </a:r>
            <a:r>
              <a:rPr lang="en-US" sz="1200" b="1" dirty="0"/>
              <a:t>impact</a:t>
            </a:r>
            <a:r>
              <a:rPr lang="en-US" sz="1200" dirty="0"/>
              <a:t> on the </a:t>
            </a:r>
            <a:r>
              <a:rPr lang="en-US" sz="1200" b="1" dirty="0"/>
              <a:t>quality of life of people</a:t>
            </a:r>
            <a:r>
              <a:rPr lang="en-US" sz="1200" dirty="0"/>
              <a:t> who use substances, people who are in recovery, and their friends and families.</a:t>
            </a:r>
            <a:br>
              <a:rPr lang="en-US" sz="1200" dirty="0"/>
            </a:br>
            <a:endParaRPr lang="en-US" sz="1200" dirty="0"/>
          </a:p>
          <a:p>
            <a:pPr marL="171450" indent="-171450">
              <a:lnSpc>
                <a:spcPct val="120000"/>
              </a:lnSpc>
              <a:spcBef>
                <a:spcPts val="0"/>
              </a:spcBef>
              <a:buFont typeface="Arial" panose="020B0604020202020204" pitchFamily="34" charset="0"/>
              <a:buChar char="•"/>
            </a:pPr>
            <a:r>
              <a:rPr lang="en-US" sz="1200" dirty="0"/>
              <a:t>Stigma </a:t>
            </a:r>
            <a:r>
              <a:rPr lang="en-US" sz="1200" b="1" dirty="0"/>
              <a:t>creates barriers</a:t>
            </a:r>
            <a:r>
              <a:rPr lang="en-US" sz="1200" dirty="0"/>
              <a:t> to accessing health and social services for substance use. </a:t>
            </a:r>
            <a:br>
              <a:rPr lang="en-US" sz="1200" dirty="0"/>
            </a:br>
            <a:endParaRPr lang="en-US" sz="1200" dirty="0"/>
          </a:p>
          <a:p>
            <a:pPr marL="171450" indent="-171450">
              <a:lnSpc>
                <a:spcPct val="120000"/>
              </a:lnSpc>
              <a:spcBef>
                <a:spcPts val="0"/>
              </a:spcBef>
              <a:buFont typeface="Arial" panose="020B0604020202020204" pitchFamily="34" charset="0"/>
              <a:buChar char="•"/>
            </a:pPr>
            <a:r>
              <a:rPr lang="en-US" sz="1200" dirty="0"/>
              <a:t>Stigma can </a:t>
            </a:r>
            <a:r>
              <a:rPr lang="en-US" sz="1200" b="1" dirty="0"/>
              <a:t>make people feel ashamed</a:t>
            </a:r>
            <a:r>
              <a:rPr lang="en-US" sz="1200" dirty="0"/>
              <a:t> of their drug use, which </a:t>
            </a:r>
            <a:r>
              <a:rPr lang="en-US" sz="1200" b="1" dirty="0"/>
              <a:t>can prevent them from receiving help</a:t>
            </a:r>
            <a:r>
              <a:rPr lang="en-US" sz="1200" dirty="0"/>
              <a:t> if they need or want it. </a:t>
            </a:r>
            <a:br>
              <a:rPr lang="en-US" sz="1200" dirty="0"/>
            </a:br>
            <a:endParaRPr lang="en-US" sz="1200" dirty="0"/>
          </a:p>
          <a:p>
            <a:pPr marL="171450" indent="-171450">
              <a:lnSpc>
                <a:spcPct val="120000"/>
              </a:lnSpc>
              <a:spcBef>
                <a:spcPts val="0"/>
              </a:spcBef>
              <a:buFont typeface="Arial" panose="020B0604020202020204" pitchFamily="34" charset="0"/>
              <a:buChar char="•"/>
            </a:pPr>
            <a:r>
              <a:rPr lang="en-US" sz="1200" dirty="0"/>
              <a:t>Sadly, this often leads people to use drugs alone, which can in turn, lead to overdosing and dying alone.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19</a:t>
            </a:fld>
            <a:endParaRPr lang="en-US"/>
          </a:p>
        </p:txBody>
      </p:sp>
    </p:spTree>
    <p:extLst>
      <p:ext uri="{BB962C8B-B14F-4D97-AF65-F5344CB8AC3E}">
        <p14:creationId xmlns:p14="http://schemas.microsoft.com/office/powerpoint/2010/main" val="95822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2</a:t>
            </a:fld>
            <a:endParaRPr lang="en-US"/>
          </a:p>
        </p:txBody>
      </p:sp>
    </p:spTree>
    <p:extLst>
      <p:ext uri="{BB962C8B-B14F-4D97-AF65-F5344CB8AC3E}">
        <p14:creationId xmlns:p14="http://schemas.microsoft.com/office/powerpoint/2010/main" val="917670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dirty="0"/>
              <a:t>Like any substance use disorder, people with opioid use disorder experience negative stigma surrounding their disease</a:t>
            </a:r>
            <a:endParaRPr dirty="0"/>
          </a:p>
          <a:p>
            <a:pPr marL="628650" lvl="1" indent="-171450" algn="l" rtl="0">
              <a:lnSpc>
                <a:spcPct val="100000"/>
              </a:lnSpc>
              <a:spcBef>
                <a:spcPts val="0"/>
              </a:spcBef>
              <a:spcAft>
                <a:spcPts val="0"/>
              </a:spcAft>
              <a:buClr>
                <a:schemeClr val="dk1"/>
              </a:buClr>
              <a:buSzPts val="1200"/>
              <a:buFont typeface="Courier New"/>
              <a:buChar char="o"/>
            </a:pPr>
            <a:r>
              <a:rPr lang="en-US" dirty="0"/>
              <a:t>Misunderstandings surrounding why people continue to use: the general public can be misinformed about dependency and tolerance</a:t>
            </a:r>
            <a:br>
              <a:rPr lang="en-US" dirty="0"/>
            </a:br>
            <a:endParaRPr dirty="0"/>
          </a:p>
          <a:p>
            <a:pPr marL="171450" lvl="0" indent="-171450" algn="l" rtl="0">
              <a:lnSpc>
                <a:spcPct val="100000"/>
              </a:lnSpc>
              <a:spcBef>
                <a:spcPts val="0"/>
              </a:spcBef>
              <a:spcAft>
                <a:spcPts val="0"/>
              </a:spcAft>
              <a:buClr>
                <a:schemeClr val="dk1"/>
              </a:buClr>
              <a:buSzPts val="1200"/>
              <a:buFont typeface="Arial"/>
              <a:buChar char="•"/>
            </a:pPr>
            <a:r>
              <a:rPr lang="en-US" dirty="0"/>
              <a:t>Abstinence is an option for people with Opioid Use Disorder, but people experience higher relapse rates due to the severity of withdrawal symptoms </a:t>
            </a:r>
            <a:endParaRPr dirty="0"/>
          </a:p>
          <a:p>
            <a:pPr marL="628650" lvl="1" indent="-171450" algn="l" rtl="0">
              <a:lnSpc>
                <a:spcPct val="100000"/>
              </a:lnSpc>
              <a:spcBef>
                <a:spcPts val="0"/>
              </a:spcBef>
              <a:spcAft>
                <a:spcPts val="0"/>
              </a:spcAft>
              <a:buClr>
                <a:schemeClr val="dk1"/>
              </a:buClr>
              <a:buSzPts val="1200"/>
              <a:buFont typeface="Courier New"/>
              <a:buChar char="o"/>
            </a:pPr>
            <a:r>
              <a:rPr lang="en-US" dirty="0"/>
              <a:t>Medication for Opioid use disorder (MOUD) was developed for this reason</a:t>
            </a:r>
            <a:endParaRPr dirty="0"/>
          </a:p>
          <a:p>
            <a:pPr marL="628650" lvl="1" indent="-171450" algn="l" rtl="0">
              <a:lnSpc>
                <a:spcPct val="100000"/>
              </a:lnSpc>
              <a:spcBef>
                <a:spcPts val="0"/>
              </a:spcBef>
              <a:spcAft>
                <a:spcPts val="0"/>
              </a:spcAft>
              <a:buClr>
                <a:schemeClr val="dk1"/>
              </a:buClr>
              <a:buSzPts val="1200"/>
              <a:buFont typeface="Courier New"/>
              <a:buChar char="o"/>
            </a:pPr>
            <a:r>
              <a:rPr lang="en-US" dirty="0"/>
              <a:t>Having a partial opioid agonist is also helpful for people with OUD and chronic pain to continue chronic pain treatment</a:t>
            </a:r>
            <a:br>
              <a:rPr lang="en-US" dirty="0"/>
            </a:br>
            <a:endParaRPr dirty="0"/>
          </a:p>
          <a:p>
            <a:pPr marL="171450" lvl="0" indent="-171450" algn="l" rtl="0">
              <a:lnSpc>
                <a:spcPct val="100000"/>
              </a:lnSpc>
              <a:spcBef>
                <a:spcPts val="0"/>
              </a:spcBef>
              <a:spcAft>
                <a:spcPts val="0"/>
              </a:spcAft>
              <a:buClr>
                <a:schemeClr val="dk1"/>
              </a:buClr>
              <a:buSzPts val="1200"/>
              <a:buFont typeface="Arial"/>
              <a:buChar char="•"/>
            </a:pPr>
            <a:r>
              <a:rPr lang="en-US" dirty="0"/>
              <a:t>People on MOUD experience another level of stigma within the SUD population for not adhering to conventional sobriety People on MOUD can also be rejected on an institutional level for not adhering to conventional sobriety</a:t>
            </a:r>
            <a:endParaRPr dirty="0"/>
          </a:p>
          <a:p>
            <a:pPr marL="628650" lvl="1" indent="-171450" algn="l" rtl="0">
              <a:lnSpc>
                <a:spcPct val="100000"/>
              </a:lnSpc>
              <a:spcBef>
                <a:spcPts val="0"/>
              </a:spcBef>
              <a:spcAft>
                <a:spcPts val="0"/>
              </a:spcAft>
              <a:buClr>
                <a:schemeClr val="dk1"/>
              </a:buClr>
              <a:buSzPts val="1200"/>
              <a:buFont typeface="Courier New"/>
              <a:buChar char="o"/>
            </a:pPr>
            <a:r>
              <a:rPr lang="en-US" dirty="0"/>
              <a:t>In one study, over half of patients with OUD have heard negative comments about MOUD from their healthcare providers Shelters for the unhoused that have sobriety requirements have been known to reject people on methadone and buprenorphine/suboxone </a:t>
            </a:r>
          </a:p>
          <a:p>
            <a:pPr marL="0" lvl="0" indent="0" algn="l" rtl="0">
              <a:lnSpc>
                <a:spcPct val="100000"/>
              </a:lnSpc>
              <a:spcBef>
                <a:spcPts val="0"/>
              </a:spcBef>
              <a:spcAft>
                <a:spcPts val="0"/>
              </a:spcAft>
              <a:buClr>
                <a:schemeClr val="dk1"/>
              </a:buClr>
              <a:buSzPts val="1200"/>
              <a:buFont typeface="Courier New"/>
              <a:buNone/>
            </a:pPr>
            <a:endParaRPr lang="en-US" dirty="0"/>
          </a:p>
          <a:p>
            <a:pPr marL="0" lvl="0" indent="0" algn="l" rtl="0">
              <a:lnSpc>
                <a:spcPct val="100000"/>
              </a:lnSpc>
              <a:spcBef>
                <a:spcPts val="0"/>
              </a:spcBef>
              <a:spcAft>
                <a:spcPts val="0"/>
              </a:spcAft>
              <a:buClr>
                <a:schemeClr val="dk1"/>
              </a:buClr>
              <a:buSzPts val="1200"/>
              <a:buFont typeface="Courier New"/>
              <a:buNone/>
            </a:pPr>
            <a:r>
              <a:rPr lang="en-US" dirty="0"/>
              <a:t>References:</a:t>
            </a:r>
          </a:p>
          <a:p>
            <a:pPr marL="0" marR="0" lvl="0" indent="0" algn="l" defTabSz="914400" rtl="0" eaLnBrk="1" fontAlgn="auto" latinLnBrk="0" hangingPunct="1">
              <a:lnSpc>
                <a:spcPct val="100000"/>
              </a:lnSpc>
              <a:spcBef>
                <a:spcPts val="0"/>
              </a:spcBef>
              <a:spcAft>
                <a:spcPts val="0"/>
              </a:spcAft>
              <a:buClr>
                <a:schemeClr val="dk1"/>
              </a:buClr>
              <a:buSzPts val="1200"/>
              <a:buFont typeface="Courier New"/>
              <a:buNone/>
              <a:tabLst/>
              <a:defRPr/>
            </a:pPr>
            <a:r>
              <a:rPr lang="en-US" dirty="0"/>
              <a:t>(Grubb, 2019)</a:t>
            </a:r>
          </a:p>
          <a:p>
            <a:pPr marL="0" marR="0" lvl="0" indent="0" algn="l" defTabSz="914400" rtl="0" eaLnBrk="1" fontAlgn="auto" latinLnBrk="0" hangingPunct="1">
              <a:lnSpc>
                <a:spcPct val="100000"/>
              </a:lnSpc>
              <a:spcBef>
                <a:spcPts val="0"/>
              </a:spcBef>
              <a:spcAft>
                <a:spcPts val="0"/>
              </a:spcAft>
              <a:buClr>
                <a:schemeClr val="dk1"/>
              </a:buClr>
              <a:buSzPts val="1200"/>
              <a:buFont typeface="Courier New"/>
              <a:buNone/>
              <a:tabLst/>
              <a:defRPr/>
            </a:pPr>
            <a:r>
              <a:rPr lang="en-US" dirty="0"/>
              <a:t>(Carl et al., 2023)</a:t>
            </a:r>
          </a:p>
          <a:p>
            <a:pPr marL="0" lvl="0" indent="0" algn="l" rtl="0">
              <a:lnSpc>
                <a:spcPct val="100000"/>
              </a:lnSpc>
              <a:spcBef>
                <a:spcPts val="0"/>
              </a:spcBef>
              <a:spcAft>
                <a:spcPts val="0"/>
              </a:spcAft>
              <a:buClr>
                <a:schemeClr val="dk1"/>
              </a:buClr>
              <a:buSzPts val="1200"/>
              <a:buFont typeface="Courier New"/>
              <a:buNone/>
            </a:pPr>
            <a:endParaRPr lang="en-US" dirty="0"/>
          </a:p>
        </p:txBody>
      </p:sp>
      <p:sp>
        <p:nvSpPr>
          <p:cNvPr id="709" name="Google Shape;7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pPr>
            <a:r>
              <a:rPr lang="en-US" b="1" dirty="0"/>
              <a:t>When someone faces stigma (self, other, or system), how might they feel/be affected?</a:t>
            </a:r>
          </a:p>
          <a:p>
            <a:pPr marL="457200" lvl="1" indent="0">
              <a:lnSpc>
                <a:spcPct val="120000"/>
              </a:lnSpc>
              <a:spcBef>
                <a:spcPts val="0"/>
              </a:spcBef>
            </a:pPr>
            <a:r>
              <a:rPr lang="en-US" dirty="0"/>
              <a:t>Fear	anger	blame	shame	rejected	Hopelessness	grief	distress	suicidal	homicidal	Isolated	devalued	lonely	loss of control</a:t>
            </a:r>
          </a:p>
          <a:p>
            <a:pPr marL="0" indent="0">
              <a:lnSpc>
                <a:spcPct val="120000"/>
              </a:lnSpc>
              <a:spcBef>
                <a:spcPts val="0"/>
              </a:spcBef>
            </a:pPr>
            <a:endParaRPr lang="en-US" dirty="0"/>
          </a:p>
          <a:p>
            <a:pPr marL="0" indent="0">
              <a:lnSpc>
                <a:spcPct val="120000"/>
              </a:lnSpc>
              <a:spcBef>
                <a:spcPts val="0"/>
              </a:spcBef>
            </a:pPr>
            <a:r>
              <a:rPr lang="en-US" dirty="0"/>
              <a:t>Once someone experiences social or structural stigma, they are </a:t>
            </a:r>
            <a:r>
              <a:rPr lang="en-US" b="1" dirty="0"/>
              <a:t>less likely to reach out for help again</a:t>
            </a:r>
            <a:endParaRPr lang="en-US"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21</a:t>
            </a:fld>
            <a:endParaRPr lang="en-US"/>
          </a:p>
        </p:txBody>
      </p:sp>
    </p:spTree>
    <p:extLst>
      <p:ext uri="{BB962C8B-B14F-4D97-AF65-F5344CB8AC3E}">
        <p14:creationId xmlns:p14="http://schemas.microsoft.com/office/powerpoint/2010/main" val="271304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dirty="0"/>
              <a:t>Along with the stigmatization associated with OUD, criminal association puts vulnerable populations at risk</a:t>
            </a:r>
            <a:endParaRPr dirty="0"/>
          </a:p>
          <a:p>
            <a:pPr marL="742950" lvl="1" indent="-171450" algn="l" rtl="0">
              <a:lnSpc>
                <a:spcPct val="100000"/>
              </a:lnSpc>
              <a:spcBef>
                <a:spcPts val="0"/>
              </a:spcBef>
              <a:spcAft>
                <a:spcPts val="0"/>
              </a:spcAft>
              <a:buClr>
                <a:schemeClr val="dk1"/>
              </a:buClr>
              <a:buSzPts val="1200"/>
              <a:buFont typeface="Courier New"/>
              <a:buChar char="o"/>
            </a:pPr>
            <a:r>
              <a:rPr lang="en-US" dirty="0"/>
              <a:t>Black communities, low SES communities, pregnant women, and mothers face serious legal consequences</a:t>
            </a:r>
            <a:endParaRPr dirty="0"/>
          </a:p>
          <a:p>
            <a:pPr marL="742950" lvl="1" indent="-171450" algn="l" rtl="0">
              <a:lnSpc>
                <a:spcPct val="100000"/>
              </a:lnSpc>
              <a:spcBef>
                <a:spcPts val="0"/>
              </a:spcBef>
              <a:spcAft>
                <a:spcPts val="0"/>
              </a:spcAft>
              <a:buClr>
                <a:schemeClr val="dk1"/>
              </a:buClr>
              <a:buSzPts val="1200"/>
              <a:buFont typeface="Courier New"/>
              <a:buChar char="o"/>
            </a:pPr>
            <a:r>
              <a:rPr lang="en-US" dirty="0"/>
              <a:t>Drug courts disproportionately cite low-income people of color for infractions, leading to imprisonment rather than treatment</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A study by Donnelly et al (2021) examined opioid possession arrest rates by county</a:t>
            </a:r>
            <a:endParaRPr dirty="0"/>
          </a:p>
          <a:p>
            <a:pPr marL="742950" lvl="1" indent="-171450" algn="l" rtl="0">
              <a:lnSpc>
                <a:spcPct val="100000"/>
              </a:lnSpc>
              <a:spcBef>
                <a:spcPts val="0"/>
              </a:spcBef>
              <a:spcAft>
                <a:spcPts val="0"/>
              </a:spcAft>
              <a:buClr>
                <a:schemeClr val="dk1"/>
              </a:buClr>
              <a:buSzPts val="1200"/>
              <a:buFont typeface="Courier New"/>
              <a:buChar char="o"/>
            </a:pPr>
            <a:r>
              <a:rPr lang="en-US" dirty="0"/>
              <a:t>Controlled for race and then low SES</a:t>
            </a:r>
            <a:endParaRPr dirty="0"/>
          </a:p>
          <a:p>
            <a:pPr marL="742950" lvl="1" indent="-171450" algn="l" rtl="0">
              <a:lnSpc>
                <a:spcPct val="100000"/>
              </a:lnSpc>
              <a:spcBef>
                <a:spcPts val="0"/>
              </a:spcBef>
              <a:spcAft>
                <a:spcPts val="0"/>
              </a:spcAft>
              <a:buClr>
                <a:schemeClr val="dk1"/>
              </a:buClr>
              <a:buSzPts val="1200"/>
              <a:buFont typeface="Courier New"/>
              <a:buChar char="o"/>
            </a:pPr>
            <a:r>
              <a:rPr lang="en-US" dirty="0"/>
              <a:t>Predominantly Black counties experienced higher arrest rates</a:t>
            </a:r>
            <a:endParaRPr dirty="0"/>
          </a:p>
          <a:p>
            <a:pPr marL="742950" lvl="1" indent="-171450" algn="l" rtl="0">
              <a:lnSpc>
                <a:spcPct val="100000"/>
              </a:lnSpc>
              <a:spcBef>
                <a:spcPts val="0"/>
              </a:spcBef>
              <a:spcAft>
                <a:spcPts val="0"/>
              </a:spcAft>
              <a:buClr>
                <a:schemeClr val="dk1"/>
              </a:buClr>
              <a:buSzPts val="1200"/>
              <a:buFont typeface="Courier New"/>
              <a:buChar char="o"/>
            </a:pPr>
            <a:r>
              <a:rPr lang="en-US" dirty="0"/>
              <a:t>Low SES counties also experienced higher arrest rates</a:t>
            </a:r>
          </a:p>
          <a:p>
            <a:pPr marL="171450" lvl="0" indent="-171450" algn="l" rtl="0">
              <a:lnSpc>
                <a:spcPct val="100000"/>
              </a:lnSpc>
              <a:spcBef>
                <a:spcPts val="0"/>
              </a:spcBef>
              <a:spcAft>
                <a:spcPts val="0"/>
              </a:spcAft>
              <a:buClr>
                <a:schemeClr val="dk1"/>
              </a:buClr>
              <a:buSzPts val="1200"/>
              <a:buFont typeface="Arial"/>
              <a:buChar char="•"/>
            </a:pPr>
            <a:r>
              <a:rPr lang="en-US" dirty="0"/>
              <a:t>Pregnant women and mothers are held to higher standards, OUD affects them and their children</a:t>
            </a:r>
            <a:endParaRPr dirty="0"/>
          </a:p>
          <a:p>
            <a:pPr marL="914400" lvl="1" indent="-304800" algn="l" rtl="0">
              <a:lnSpc>
                <a:spcPct val="100000"/>
              </a:lnSpc>
              <a:spcBef>
                <a:spcPts val="0"/>
              </a:spcBef>
              <a:spcAft>
                <a:spcPts val="0"/>
              </a:spcAft>
              <a:buClr>
                <a:schemeClr val="dk1"/>
              </a:buClr>
              <a:buSzPts val="1200"/>
              <a:buFont typeface="Courier New"/>
              <a:buChar char="o"/>
            </a:pPr>
            <a:r>
              <a:rPr lang="en-US" dirty="0"/>
              <a:t>However, when laws instituting punitive measures on pregnant women using illicit opioids are passed, pregnant women with OUD are less likely to seek prenatal care </a:t>
            </a:r>
          </a:p>
          <a:p>
            <a:pPr marL="742950" lvl="1" indent="-171450" algn="l" rtl="0">
              <a:lnSpc>
                <a:spcPct val="100000"/>
              </a:lnSpc>
              <a:spcBef>
                <a:spcPts val="0"/>
              </a:spcBef>
              <a:spcAft>
                <a:spcPts val="0"/>
              </a:spcAft>
              <a:buClr>
                <a:schemeClr val="dk1"/>
              </a:buClr>
              <a:buSzPts val="1200"/>
              <a:buFont typeface="Courier New"/>
              <a:buChar char="o"/>
            </a:pPr>
            <a:r>
              <a:rPr lang="en-US" dirty="0"/>
              <a:t>Fear of losing custody plays a role in a woman's decision to seek OUD treatment</a:t>
            </a:r>
            <a:endParaRPr dirty="0"/>
          </a:p>
          <a:p>
            <a:pPr marL="742950" lvl="1" indent="-171450" algn="l" rtl="0">
              <a:lnSpc>
                <a:spcPct val="100000"/>
              </a:lnSpc>
              <a:spcBef>
                <a:spcPts val="0"/>
              </a:spcBef>
              <a:spcAft>
                <a:spcPts val="0"/>
              </a:spcAft>
              <a:buClr>
                <a:schemeClr val="dk1"/>
              </a:buClr>
              <a:buSzPts val="1200"/>
              <a:buFont typeface="Courier New"/>
              <a:buChar char="o"/>
            </a:pPr>
            <a:r>
              <a:rPr lang="en-US" dirty="0"/>
              <a:t>Fears are especially prominent in low SES women, who have difficulties accessing legal resources for custody issues </a:t>
            </a:r>
          </a:p>
          <a:p>
            <a:pPr marL="171450" lvl="0" indent="-171450" algn="l" rtl="0">
              <a:lnSpc>
                <a:spcPct val="100000"/>
              </a:lnSpc>
              <a:spcBef>
                <a:spcPts val="0"/>
              </a:spcBef>
              <a:spcAft>
                <a:spcPts val="0"/>
              </a:spcAft>
              <a:buClr>
                <a:schemeClr val="dk1"/>
              </a:buClr>
              <a:buSzPts val="1200"/>
              <a:buFont typeface="Arial"/>
              <a:buChar char="•"/>
            </a:pPr>
            <a:r>
              <a:rPr lang="en-US" dirty="0"/>
              <a:t>Increased rates of overdose and a delay in calling for medical help by these populations due to fear of police action </a:t>
            </a:r>
          </a:p>
          <a:p>
            <a:pPr marL="628650" marR="0" lvl="1"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endPar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References:</a:t>
            </a:r>
          </a:p>
          <a:p>
            <a:pPr marL="2857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Donnelly, E. A., Wagner, J., Stenger, M., Cortina, H. G., O’Connell, D. J., &amp; Anderson, T. L. (2021). Opioids, Race, and Drug Enforcement: Exploring Local Relationships Between Neighborhood Context and Black–White Opioid-Related Possession Arrests.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Criminal Justice Policy Review</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32</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(3), 219–244. </a:t>
            </a:r>
            <a:r>
              <a:rPr lang="en-US" sz="18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https://doi.org/10.1177/0887403420911415</a:t>
            </a:r>
            <a:endParaRPr lang="en-US" sz="18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Darlington, C. K., Compton, P. A., &amp; Hutson, S. P. (2021). Revisiting the Fetal Assault Law in Tennessee: Implications and the Way Forward.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Policy, Politics, &amp; Nursing Practice, 22</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(2),  93-104. </a:t>
            </a:r>
            <a:r>
              <a:rPr lang="en-US" sz="18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https://doi-org/10.1177/1527154421989994</a:t>
            </a:r>
            <a:endParaRPr lang="en-US" sz="1800"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Park JN, Rouhani S,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Beletsky</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L, Vincent L, Saloner B, Sherman SG. Situating the Continuum of Overdose Risk in the Social Determinants of Health: A New Conceptual Framework. Milbank Q. 2020 Sep;98(3):700-746.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doi</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10.1111/1468-0009.12470.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Epub</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2020 Aug 18. PMID: 32808709; PMCID: PMC7482387.</a:t>
            </a:r>
          </a:p>
          <a:p>
            <a:pPr marL="2857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Lamonica, A., &amp; Boeri, M. (2020). Stories of Loss: Separation of Children and Mothers Who Use Opioids. </a:t>
            </a:r>
            <a:r>
              <a:rPr lang="en-US" sz="1800" i="1" kern="100" dirty="0">
                <a:effectLst/>
                <a:latin typeface="Arial" panose="020B0604020202020204" pitchFamily="34" charset="0"/>
                <a:ea typeface="Calibri" panose="020F0502020204030204" pitchFamily="34" charset="0"/>
                <a:cs typeface="Times New Roman" panose="02020603050405020304" pitchFamily="18" charset="0"/>
              </a:rPr>
              <a:t>Journal of ethnographic and qualitative research, 15</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(1), 63–81.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800"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41" name="Google Shape;74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23</a:t>
            </a:fld>
            <a:endParaRPr lang="en-US"/>
          </a:p>
        </p:txBody>
      </p:sp>
    </p:spTree>
    <p:extLst>
      <p:ext uri="{BB962C8B-B14F-4D97-AF65-F5344CB8AC3E}">
        <p14:creationId xmlns:p14="http://schemas.microsoft.com/office/powerpoint/2010/main" val="995684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B655C-1805-4B6D-F075-DB04EF4D0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FB4DB-A1D6-001D-90E6-9C5958B48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936FE-A275-31C2-4E5C-3B2F345F5DAE}"/>
              </a:ext>
            </a:extLst>
          </p:cNvPr>
          <p:cNvSpPr>
            <a:spLocks noGrp="1"/>
          </p:cNvSpPr>
          <p:nvPr>
            <p:ph type="body" idx="1"/>
          </p:nvPr>
        </p:nvSpPr>
        <p:spPr/>
        <p:txBody>
          <a:bodyPr/>
          <a:lstStyle/>
          <a:p>
            <a:pPr marL="171450" indent="-171450">
              <a:buFontTx/>
              <a:buChar char="-"/>
            </a:pPr>
            <a:r>
              <a:rPr lang="en-US" dirty="0"/>
              <a:t>See slide</a:t>
            </a:r>
          </a:p>
        </p:txBody>
      </p:sp>
      <p:sp>
        <p:nvSpPr>
          <p:cNvPr id="4" name="Slide Number Placeholder 3">
            <a:extLst>
              <a:ext uri="{FF2B5EF4-FFF2-40B4-BE49-F238E27FC236}">
                <a16:creationId xmlns:a16="http://schemas.microsoft.com/office/drawing/2014/main" id="{A21752CE-DA07-FD64-11B1-769ECDF0650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8DBD3-334C-194C-881F-03B461BCE8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823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200"/>
              <a:buFont typeface="Arial"/>
              <a:buChar char="•"/>
            </a:pPr>
            <a:r>
              <a:rPr lang="en-US" dirty="0"/>
              <a:t>One way to improve care in vulnerable populations is to face your implicit biases</a:t>
            </a:r>
            <a:endParaRPr dirty="0"/>
          </a:p>
          <a:p>
            <a:pPr marL="285750" lvl="0" indent="-285750" algn="l" rtl="0">
              <a:lnSpc>
                <a:spcPct val="100000"/>
              </a:lnSpc>
              <a:spcBef>
                <a:spcPts val="0"/>
              </a:spcBef>
              <a:spcAft>
                <a:spcPts val="0"/>
              </a:spcAft>
              <a:buClr>
                <a:schemeClr val="dk1"/>
              </a:buClr>
              <a:buSzPts val="1200"/>
              <a:buFont typeface="Arial"/>
              <a:buChar char="•"/>
            </a:pPr>
            <a:r>
              <a:rPr lang="en-US" dirty="0"/>
              <a:t>Implicit biases are prejudices that we're not aware of but that affect our choices nonetheless</a:t>
            </a:r>
            <a:endParaRPr dirty="0"/>
          </a:p>
          <a:p>
            <a:pPr marL="628650" lvl="1" indent="-285750" algn="l" rtl="0">
              <a:lnSpc>
                <a:spcPct val="100000"/>
              </a:lnSpc>
              <a:spcBef>
                <a:spcPts val="0"/>
              </a:spcBef>
              <a:spcAft>
                <a:spcPts val="0"/>
              </a:spcAft>
              <a:buClr>
                <a:schemeClr val="dk1"/>
              </a:buClr>
              <a:buSzPts val="1200"/>
              <a:buFont typeface="Courier New"/>
              <a:buChar char="o"/>
            </a:pPr>
            <a:r>
              <a:rPr lang="en-US" u="none" dirty="0"/>
              <a:t>Everyone</a:t>
            </a:r>
            <a:r>
              <a:rPr lang="en-US" dirty="0"/>
              <a:t> has these!</a:t>
            </a:r>
            <a:endParaRPr dirty="0"/>
          </a:p>
          <a:p>
            <a:pPr marL="114300" lvl="0" indent="-114300" algn="l" rtl="0">
              <a:lnSpc>
                <a:spcPct val="100000"/>
              </a:lnSpc>
              <a:spcBef>
                <a:spcPts val="0"/>
              </a:spcBef>
              <a:spcAft>
                <a:spcPts val="0"/>
              </a:spcAft>
              <a:buClr>
                <a:schemeClr val="dk1"/>
              </a:buClr>
              <a:buSzPts val="1200"/>
              <a:buFont typeface="Arial"/>
              <a:buChar char="•"/>
            </a:pPr>
            <a:r>
              <a:rPr lang="en-US" dirty="0"/>
              <a:t>Harvard University had a group of researchers create </a:t>
            </a:r>
            <a:r>
              <a:rPr lang="en-US" b="1" dirty="0"/>
              <a:t>Project Implicit</a:t>
            </a:r>
            <a:r>
              <a:rPr lang="en-US" dirty="0"/>
              <a:t>, an online research lab where you can take association tests that reveal any implicit biases you might have</a:t>
            </a:r>
            <a:endParaRPr dirty="0"/>
          </a:p>
          <a:p>
            <a:pPr marL="457200" lvl="1" indent="-285750" algn="l" rtl="0">
              <a:lnSpc>
                <a:spcPct val="100000"/>
              </a:lnSpc>
              <a:spcBef>
                <a:spcPts val="0"/>
              </a:spcBef>
              <a:spcAft>
                <a:spcPts val="0"/>
              </a:spcAft>
              <a:buClr>
                <a:schemeClr val="dk1"/>
              </a:buClr>
              <a:buSzPts val="1200"/>
              <a:buFont typeface="Courier New"/>
              <a:buChar char="o"/>
            </a:pPr>
            <a:r>
              <a:rPr lang="en-US" dirty="0"/>
              <a:t>If you know that you have an implicit bias, you can keep it in mind to reduce its impact on your clinical decision-making </a:t>
            </a:r>
          </a:p>
          <a:p>
            <a:pPr marL="457200" lvl="1" indent="-285750" algn="l" rtl="0">
              <a:lnSpc>
                <a:spcPct val="100000"/>
              </a:lnSpc>
              <a:spcBef>
                <a:spcPts val="0"/>
              </a:spcBef>
              <a:spcAft>
                <a:spcPts val="0"/>
              </a:spcAft>
              <a:buClr>
                <a:schemeClr val="dk1"/>
              </a:buClr>
              <a:buSzPts val="1200"/>
              <a:buFont typeface="Courier New"/>
              <a:buChar char="o"/>
            </a:pPr>
            <a:r>
              <a:rPr lang="en-US" dirty="0"/>
              <a:t>Please consider completing programs like Project Implicit at an individual and/or department level </a:t>
            </a:r>
          </a:p>
          <a:p>
            <a:pPr marL="457200" lvl="1" indent="-285750" algn="l" rtl="0">
              <a:lnSpc>
                <a:spcPct val="100000"/>
              </a:lnSpc>
              <a:spcBef>
                <a:spcPts val="0"/>
              </a:spcBef>
              <a:spcAft>
                <a:spcPts val="0"/>
              </a:spcAft>
              <a:buClr>
                <a:schemeClr val="dk1"/>
              </a:buClr>
              <a:buSzPts val="1200"/>
              <a:buFont typeface="Courier New"/>
              <a:buChar char="o"/>
            </a:pPr>
            <a:r>
              <a:rPr lang="en-US" dirty="0"/>
              <a:t>As healthcare providers, we can remain committed to lifelong learning that will ultimately improve the lives of the most vulnerable</a:t>
            </a:r>
            <a:endParaRPr dirty="0"/>
          </a:p>
        </p:txBody>
      </p:sp>
      <p:sp>
        <p:nvSpPr>
          <p:cNvPr id="813" name="Google Shape;81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122F6-28C4-55C3-65E6-CA648E6E0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774DF-2CD3-4177-D861-082084C64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33B1E-EAB2-E391-174F-1A9484A390EB}"/>
              </a:ext>
            </a:extLst>
          </p:cNvPr>
          <p:cNvSpPr>
            <a:spLocks noGrp="1"/>
          </p:cNvSpPr>
          <p:nvPr>
            <p:ph type="body" idx="1"/>
          </p:nvPr>
        </p:nvSpPr>
        <p:spPr/>
        <p:txBody>
          <a:bodyPr/>
          <a:lstStyle/>
          <a:p>
            <a:pPr marL="171450" indent="-171450">
              <a:buFont typeface="Arial" panose="020B0604020202020204" pitchFamily="34" charset="0"/>
              <a:buChar char="•"/>
            </a:pPr>
            <a:r>
              <a:rPr lang="en-US" sz="1200" b="1" i="0" dirty="0"/>
              <a:t>Externalize the problem</a:t>
            </a:r>
            <a:r>
              <a:rPr lang="en-US" sz="1200" i="0" dirty="0"/>
              <a:t>—this can help eliminate the stigmatizing and discriminating effects of labelling and self- stigma (e.g., not “depressed alcoholic” but rather “person living with depression and a substance use problem”). </a:t>
            </a:r>
            <a:br>
              <a:rPr lang="en-US" sz="1200" i="0" dirty="0"/>
            </a:br>
            <a:endParaRPr lang="en-US" sz="1200" i="0" dirty="0"/>
          </a:p>
          <a:p>
            <a:pPr marL="171450" indent="-171450">
              <a:buFont typeface="Arial" panose="020B0604020202020204" pitchFamily="34" charset="0"/>
              <a:buChar char="•"/>
            </a:pPr>
            <a:r>
              <a:rPr lang="en-US" sz="1200" b="1" i="0" dirty="0"/>
              <a:t>Consider the other story</a:t>
            </a:r>
            <a:r>
              <a:rPr lang="en-US" sz="1200" i="0" dirty="0"/>
              <a:t>—ask questions about and listen to a person’s story. It contains information about their strengths, abilities and successes. </a:t>
            </a:r>
            <a:br>
              <a:rPr lang="en-US" sz="1200" i="0" dirty="0"/>
            </a:br>
            <a:endParaRPr lang="en-US" sz="1200" i="0" dirty="0"/>
          </a:p>
          <a:p>
            <a:pPr marL="171450" indent="-171450">
              <a:buFont typeface="Arial" panose="020B0604020202020204" pitchFamily="34" charset="0"/>
              <a:buChar char="•"/>
            </a:pPr>
            <a:r>
              <a:rPr lang="en-US" sz="1200" b="1" i="0" dirty="0"/>
              <a:t>Take into account the social context</a:t>
            </a:r>
            <a:r>
              <a:rPr lang="en-US" sz="1200" i="0" dirty="0"/>
              <a:t>—We need to understand the person’s world in order to engage in the helping process. This is true in any relationship, no matter what our role is.</a:t>
            </a:r>
          </a:p>
        </p:txBody>
      </p:sp>
      <p:sp>
        <p:nvSpPr>
          <p:cNvPr id="4" name="Slide Number Placeholder 3">
            <a:extLst>
              <a:ext uri="{FF2B5EF4-FFF2-40B4-BE49-F238E27FC236}">
                <a16:creationId xmlns:a16="http://schemas.microsoft.com/office/drawing/2014/main" id="{1745BD13-0CEF-6BB8-3B28-88E49E26DC1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8DBD3-334C-194C-881F-03B461BCE8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019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3B23C-2D57-972E-EA59-393CC8A0B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8A2F8-E2EB-75D9-9593-ECF7899AA6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926B9-2281-2BDB-3194-681DEFC51ADB}"/>
              </a:ext>
            </a:extLst>
          </p:cNvPr>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Several studies have shown that anti-stigma programs work.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Sharing stories can reduce stigma. Raising awareness through educational tools or communication campaigns leads to changing attitudes and media depictions, which reduces stigma and makes life easier for those who are affected.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Information destigmatizes!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technical skills of communication can be learned and practiced but the art of communication is the development of these skills and finding a style that works for you over time. Both in your professional interactions, patient interactions and personal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SOLER</a:t>
            </a:r>
            <a:r>
              <a:rPr lang="en-US" sz="1200" b="0" dirty="0"/>
              <a:t> – a helpful acronym: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p>
          <a:p>
            <a:r>
              <a:rPr lang="en-US" sz="1200" b="1" dirty="0"/>
              <a:t>S – Smile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     Facial expressions are </a:t>
            </a:r>
            <a:r>
              <a:rPr lang="en-US" b="0" dirty="0"/>
              <a:t>responsible for substantial part of our communication </a:t>
            </a:r>
          </a:p>
          <a:p>
            <a:r>
              <a:rPr lang="en-US" sz="1200" b="1" dirty="0"/>
              <a:t>O – Openness</a:t>
            </a:r>
          </a:p>
          <a:p>
            <a:r>
              <a:rPr lang="en-US" dirty="0"/>
              <a:t>     Gestures: are noticed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     Paralinguistics: </a:t>
            </a:r>
            <a:r>
              <a:rPr lang="en-US" dirty="0"/>
              <a:t>vocal communication that is separate from actual language. </a:t>
            </a:r>
            <a:r>
              <a:rPr lang="en-US" b="0" dirty="0"/>
              <a:t>Watch your tone of voice, inflection, pitch </a:t>
            </a:r>
            <a:br>
              <a:rPr lang="en-US" sz="1200" dirty="0"/>
            </a:br>
            <a:r>
              <a:rPr lang="en-US" sz="1200" b="1" dirty="0"/>
              <a:t>L – Lean Forward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     Body language and posture make a difference</a:t>
            </a:r>
          </a:p>
          <a:p>
            <a:pPr marL="0" lvl="0" indent="0">
              <a:buFont typeface="+mj-lt"/>
              <a:buNone/>
            </a:pPr>
            <a:r>
              <a:rPr lang="en-US" b="0" u="none" dirty="0"/>
              <a:t>     Haptics: communicating through touch – be aware</a:t>
            </a:r>
          </a:p>
          <a:p>
            <a:pPr marL="628650" lvl="1" indent="-171450">
              <a:buFont typeface="Arial" panose="020B0604020202020204" pitchFamily="34" charset="0"/>
              <a:buChar char="•"/>
            </a:pPr>
            <a:r>
              <a:rPr lang="en-US" dirty="0"/>
              <a:t>Can be used to communicate familiarity, affection, sympathy ALSO</a:t>
            </a:r>
          </a:p>
          <a:p>
            <a:pPr marL="628650" lvl="1" indent="-171450">
              <a:buFont typeface="Arial" panose="020B0604020202020204" pitchFamily="34" charset="0"/>
              <a:buChar char="•"/>
            </a:pPr>
            <a:r>
              <a:rPr lang="en-US" b="0" dirty="0"/>
              <a:t>Power and status: researchers found that high-status individuals tend to invade other peoples’ space with greater frequency and intensity than lower-status individuals </a:t>
            </a:r>
          </a:p>
          <a:p>
            <a:pPr marL="1085850" lvl="2" indent="-171450">
              <a:buFont typeface="Arial" panose="020B0604020202020204" pitchFamily="34" charset="0"/>
              <a:buChar char="•"/>
            </a:pPr>
            <a:r>
              <a:rPr lang="en-US" dirty="0"/>
              <a:t>Want to be sensitive to people’s experiences before using touch</a:t>
            </a:r>
          </a:p>
          <a:p>
            <a:pPr marL="1085850" lvl="2" indent="-171450">
              <a:buFont typeface="Arial" panose="020B0604020202020204" pitchFamily="34" charset="0"/>
              <a:buChar char="•"/>
            </a:pPr>
            <a:r>
              <a:rPr lang="en-US" dirty="0" err="1"/>
              <a:t>PolyVagal</a:t>
            </a:r>
            <a:r>
              <a:rPr lang="en-US" dirty="0"/>
              <a:t> Neural Response in the first few moments of a interactions.</a:t>
            </a:r>
          </a:p>
          <a:p>
            <a:r>
              <a:rPr lang="en-US" sz="1200" b="1" dirty="0"/>
              <a:t>E – Eye contact</a:t>
            </a:r>
            <a:br>
              <a:rPr lang="en-US" sz="1200" dirty="0"/>
            </a:br>
            <a:r>
              <a:rPr lang="en-US" sz="1200" b="1" dirty="0"/>
              <a:t>R – Relax </a:t>
            </a:r>
            <a:endParaRPr lang="en-US" sz="1200" b="1" dirty="0">
              <a:effectLst/>
            </a:endParaRPr>
          </a:p>
          <a:p>
            <a:endParaRPr lang="en-US" dirty="0"/>
          </a:p>
          <a:p>
            <a:pPr marL="0" lvl="0" indent="0">
              <a:buFont typeface="Arial" panose="020B0604020202020204" pitchFamily="34" charset="0"/>
              <a:buNone/>
            </a:pPr>
            <a:r>
              <a:rPr lang="en-US" dirty="0"/>
              <a:t>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(Coates et al., 2003)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(Pinfold et al., 2003). </a:t>
            </a:r>
          </a:p>
          <a:p>
            <a:pPr marL="171450" lvl="0" indent="-171450">
              <a:buFont typeface="Arial" panose="020B0604020202020204" pitchFamily="34" charset="0"/>
              <a:buChar char="•"/>
            </a:pPr>
            <a:r>
              <a:rPr lang="en-US" dirty="0"/>
              <a:t>Polyvagal Neural Response, https://www.ncbi.nlm.nih.gov/pmc/articles/PMC3108032/#:~:text=The%20polyvagal%20theory%20describes%20an,regulating%20the%20striated%20muscles%20of, </a:t>
            </a:r>
            <a:r>
              <a:rPr lang="en-US" dirty="0" err="1"/>
              <a:t>Accesed</a:t>
            </a:r>
            <a:r>
              <a:rPr lang="en-US" dirty="0"/>
              <a:t> 1/20/24</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Porges SW. Polyvagal Theory: A Science of Safety. Front </a:t>
            </a:r>
            <a:r>
              <a:rPr lang="en-US" sz="1200" b="0" i="0" kern="1200" dirty="0" err="1">
                <a:solidFill>
                  <a:schemeClr val="tx1"/>
                </a:solidFill>
                <a:effectLst/>
                <a:latin typeface="+mn-lt"/>
                <a:ea typeface="+mn-ea"/>
                <a:cs typeface="+mn-cs"/>
              </a:rPr>
              <a:t>Integr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Neurosci</a:t>
            </a:r>
            <a:r>
              <a:rPr lang="en-US" sz="1200" b="0" i="0" kern="1200" dirty="0">
                <a:solidFill>
                  <a:schemeClr val="tx1"/>
                </a:solidFill>
                <a:effectLst/>
                <a:latin typeface="+mn-lt"/>
                <a:ea typeface="+mn-ea"/>
                <a:cs typeface="+mn-cs"/>
              </a:rPr>
              <a:t>. 2022 May 10;16:871227.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10.3389/fnint.2022.871227. PMID: 35645742; PMCID: PMC9131189.</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Porges SW. The polyvagal theory: new insights into adaptive reactions of the autonomic nervous system. Cleve Clin J Med. 2009 Apr;76 Suppl 2(Suppl 2):S86-90.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10.3949/ccjm.76.s2.17. PMID: 19376991; PMCID: PMC3108032.</a:t>
            </a:r>
            <a:endParaRPr lang="en-US" dirty="0"/>
          </a:p>
          <a:p>
            <a:pPr marL="171450" lvl="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219339D-381C-6334-326A-E3EE4BF3217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8DBD3-334C-194C-881F-03B461BCE8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6253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Language matters!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study that examined reactions to the terms “person with a substance use disorder” as opposed to “substance abuser.” There was a measurable difference in participant attitudes.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References:</a:t>
            </a:r>
            <a:br>
              <a:rPr lang="en-US" dirty="0"/>
            </a:br>
            <a:r>
              <a:rPr lang="en-US" dirty="0"/>
              <a:t>Recovery Research Institute, https://www.recoveryanswers.org/research-post/the-real-stigma-of-substance-use-disorders, Accessed January 27, 2024</a:t>
            </a:r>
          </a:p>
          <a:p>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28</a:t>
            </a:fld>
            <a:endParaRPr lang="en-US"/>
          </a:p>
        </p:txBody>
      </p:sp>
    </p:spTree>
    <p:extLst>
      <p:ext uri="{BB962C8B-B14F-4D97-AF65-F5344CB8AC3E}">
        <p14:creationId xmlns:p14="http://schemas.microsoft.com/office/powerpoint/2010/main" val="1861442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0">
              <a:lnSpc>
                <a:spcPct val="120000"/>
              </a:lnSpc>
              <a:spcBef>
                <a:spcPts val="0"/>
              </a:spcBef>
            </a:pPr>
            <a:r>
              <a:rPr lang="en-US" sz="4500" b="0" dirty="0"/>
              <a:t>Why words matter</a:t>
            </a:r>
          </a:p>
          <a:p>
            <a:pPr indent="0">
              <a:lnSpc>
                <a:spcPct val="120000"/>
              </a:lnSpc>
              <a:spcBef>
                <a:spcPts val="0"/>
              </a:spcBef>
            </a:pPr>
            <a:endParaRPr lang="en-US" sz="4500" b="0" dirty="0"/>
          </a:p>
          <a:p>
            <a:pPr indent="0">
              <a:lnSpc>
                <a:spcPct val="120000"/>
              </a:lnSpc>
              <a:spcBef>
                <a:spcPts val="0"/>
              </a:spcBef>
            </a:pPr>
            <a:r>
              <a:rPr lang="en-US" sz="4500" b="0" dirty="0"/>
              <a:t>Choosing our words carefully is an important first step toward reducing the cycle of stigma surrounding people who use drugs. What we say and how we say it can have a profound impact on those suffering around us. By using compassionate words in place of negative ones, you can make it easier for someone to speak up, to feel heard and understood, or to receive help.</a:t>
            </a:r>
          </a:p>
          <a:p>
            <a:pPr indent="0">
              <a:lnSpc>
                <a:spcPct val="120000"/>
              </a:lnSpc>
              <a:spcBef>
                <a:spcPts val="0"/>
              </a:spcBef>
            </a:pPr>
            <a:endParaRPr lang="en-US" sz="4500" b="0" dirty="0"/>
          </a:p>
          <a:p>
            <a:pPr indent="0">
              <a:lnSpc>
                <a:spcPct val="120000"/>
              </a:lnSpc>
              <a:spcBef>
                <a:spcPts val="0"/>
              </a:spcBef>
            </a:pPr>
            <a:r>
              <a:rPr lang="en-US" sz="4500" b="0" dirty="0"/>
              <a:t>A small change can help reduce the cycle of stigma</a:t>
            </a:r>
          </a:p>
          <a:p>
            <a:pPr indent="0">
              <a:lnSpc>
                <a:spcPct val="120000"/>
              </a:lnSpc>
              <a:spcBef>
                <a:spcPts val="0"/>
              </a:spcBef>
            </a:pPr>
            <a:endParaRPr lang="en-US" sz="4500" b="0" dirty="0"/>
          </a:p>
          <a:p>
            <a:pPr indent="0">
              <a:lnSpc>
                <a:spcPct val="120000"/>
              </a:lnSpc>
              <a:spcBef>
                <a:spcPts val="0"/>
              </a:spcBef>
            </a:pPr>
            <a:r>
              <a:rPr lang="en-US" sz="4500" b="0" dirty="0"/>
              <a:t>Listen with compassion and without judgement, so that a person who uses drugs feels heard and understood</a:t>
            </a:r>
          </a:p>
          <a:p>
            <a:pPr indent="0">
              <a:lnSpc>
                <a:spcPct val="120000"/>
              </a:lnSpc>
              <a:spcBef>
                <a:spcPts val="0"/>
              </a:spcBef>
            </a:pPr>
            <a:endParaRPr lang="en-US" sz="4500" b="0" dirty="0"/>
          </a:p>
          <a:p>
            <a:pPr indent="0">
              <a:lnSpc>
                <a:spcPct val="120000"/>
              </a:lnSpc>
              <a:spcBef>
                <a:spcPts val="0"/>
              </a:spcBef>
            </a:pPr>
            <a:r>
              <a:rPr lang="en-US" sz="4500" b="0" dirty="0"/>
              <a:t>Speak up when someone is being treated disrespectfully because of their substance use</a:t>
            </a:r>
          </a:p>
          <a:p>
            <a:pPr indent="0">
              <a:lnSpc>
                <a:spcPct val="120000"/>
              </a:lnSpc>
              <a:spcBef>
                <a:spcPts val="0"/>
              </a:spcBef>
            </a:pPr>
            <a:endParaRPr lang="en-US" sz="4500" b="0" dirty="0"/>
          </a:p>
          <a:p>
            <a:pPr indent="0">
              <a:lnSpc>
                <a:spcPct val="120000"/>
              </a:lnSpc>
              <a:spcBef>
                <a:spcPts val="0"/>
              </a:spcBef>
            </a:pPr>
            <a:r>
              <a:rPr lang="en-US" sz="4500" b="0" dirty="0"/>
              <a:t>Words matter. Be kind with the words you use. Use people-first language:</a:t>
            </a:r>
          </a:p>
          <a:p>
            <a:pPr lvl="1" indent="0">
              <a:lnSpc>
                <a:spcPct val="120000"/>
              </a:lnSpc>
              <a:spcBef>
                <a:spcPts val="0"/>
              </a:spcBef>
            </a:pPr>
            <a:r>
              <a:rPr lang="en-US" sz="4500" b="0" dirty="0"/>
              <a:t>Instead of “junkie” use “a person who uses drugs”</a:t>
            </a:r>
          </a:p>
          <a:p>
            <a:pPr lvl="1" indent="0">
              <a:lnSpc>
                <a:spcPct val="120000"/>
              </a:lnSpc>
              <a:spcBef>
                <a:spcPts val="0"/>
              </a:spcBef>
            </a:pPr>
            <a:r>
              <a:rPr lang="en-US" sz="4500" b="0" dirty="0"/>
              <a:t>Instead of “addicts” use “people who have used drugs” or “people with substance use disorder”</a:t>
            </a:r>
          </a:p>
          <a:p>
            <a:pPr lvl="1" indent="0">
              <a:lnSpc>
                <a:spcPct val="120000"/>
              </a:lnSpc>
              <a:spcBef>
                <a:spcPts val="0"/>
              </a:spcBef>
            </a:pPr>
            <a:r>
              <a:rPr lang="en-US" sz="4500" b="0" dirty="0"/>
              <a:t>Instead of “drug abuse” use “problematic substance use”</a:t>
            </a:r>
          </a:p>
          <a:p>
            <a:pPr marL="628650" lvl="1" indent="-285750" algn="l" rtl="0">
              <a:lnSpc>
                <a:spcPct val="100000"/>
              </a:lnSpc>
              <a:spcBef>
                <a:spcPts val="0"/>
              </a:spcBef>
              <a:spcAft>
                <a:spcPts val="0"/>
              </a:spcAft>
              <a:buClr>
                <a:schemeClr val="dk1"/>
              </a:buClr>
              <a:buSzPts val="1200"/>
              <a:buFont typeface="Courier New"/>
              <a:buChar char="o"/>
            </a:pPr>
            <a:endParaRPr dirty="0"/>
          </a:p>
        </p:txBody>
      </p:sp>
      <p:sp>
        <p:nvSpPr>
          <p:cNvPr id="831" name="Google Shape;831;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3</a:t>
            </a:fld>
            <a:endParaRPr lang="en-US"/>
          </a:p>
        </p:txBody>
      </p:sp>
    </p:spTree>
    <p:extLst>
      <p:ext uri="{BB962C8B-B14F-4D97-AF65-F5344CB8AC3E}">
        <p14:creationId xmlns:p14="http://schemas.microsoft.com/office/powerpoint/2010/main" val="307350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1C95C-8DEA-5737-4553-6BDE8D688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AA0728-9FEC-275B-DAC3-0EDDC85F3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BED3D4-5577-0FA9-DA3C-BB69A7D59BE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None/>
              <a:tabLst/>
              <a:defRPr/>
            </a:pPr>
            <a:r>
              <a:rPr lang="en-US" dirty="0"/>
              <a:t>See slide</a:t>
            </a:r>
          </a:p>
        </p:txBody>
      </p:sp>
      <p:sp>
        <p:nvSpPr>
          <p:cNvPr id="4" name="Slide Number Placeholder 3">
            <a:extLst>
              <a:ext uri="{FF2B5EF4-FFF2-40B4-BE49-F238E27FC236}">
                <a16:creationId xmlns:a16="http://schemas.microsoft.com/office/drawing/2014/main" id="{1F8A3A38-2A90-AE7F-CAF2-961278165D2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8DBD3-334C-194C-881F-03B461BCE8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753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Screening</a:t>
            </a:r>
            <a:r>
              <a:rPr lang="en-US" dirty="0"/>
              <a:t> </a:t>
            </a:r>
            <a:r>
              <a:rPr lang="en-US" b="1" dirty="0"/>
              <a:t>for social determinants of health </a:t>
            </a:r>
            <a:r>
              <a:rPr lang="en-US" dirty="0"/>
              <a:t>in the clinical setting by medical professionals who diagnose and treat disease has been shown to be low despite the effectiveness in identifying and addressing health care needs associated with SDOH. </a:t>
            </a:r>
          </a:p>
          <a:p>
            <a:pPr marL="457200" lvl="1" indent="-171450" algn="l" rtl="0">
              <a:spcBef>
                <a:spcPts val="0"/>
              </a:spcBef>
              <a:spcAft>
                <a:spcPts val="0"/>
              </a:spcAft>
              <a:buClr>
                <a:schemeClr val="dk1"/>
              </a:buClr>
              <a:buSzPts val="1200"/>
              <a:buFont typeface="Courier New"/>
              <a:buChar char="o"/>
            </a:pPr>
            <a:r>
              <a:rPr lang="en-US" dirty="0"/>
              <a:t>Screening supports collection of population- and individual-level information needed to identify social determinants of health, but systems should be explored and put into place to avoid overburdening a practice or provider. </a:t>
            </a:r>
          </a:p>
          <a:p>
            <a:pPr marL="457200" lvl="1" indent="-171450" algn="l" rtl="0">
              <a:spcBef>
                <a:spcPts val="0"/>
              </a:spcBef>
              <a:spcAft>
                <a:spcPts val="0"/>
              </a:spcAft>
              <a:buClr>
                <a:schemeClr val="dk1"/>
              </a:buClr>
              <a:buSzPts val="1200"/>
              <a:buFont typeface="Courier New"/>
              <a:buChar char="o"/>
            </a:pPr>
            <a:r>
              <a:rPr lang="en-US" dirty="0"/>
              <a:t>Screening does not need to happen at every encounter, and practices should be able to tailor their screening methods to fit their patient population and practice that involves multidisciplinary collaboration with nurses, physicians, nurse practitioners, social workers, care coordinators, and others.  </a:t>
            </a:r>
          </a:p>
          <a:p>
            <a:pPr marL="171450" lvl="0" indent="-171450" algn="l" rtl="0">
              <a:spcBef>
                <a:spcPts val="0"/>
              </a:spcBef>
              <a:spcAft>
                <a:spcPts val="0"/>
              </a:spcAft>
              <a:buClr>
                <a:schemeClr val="dk1"/>
              </a:buClr>
              <a:buSzPts val="1200"/>
              <a:buFont typeface="Arial"/>
              <a:buChar char="•"/>
            </a:pPr>
            <a:r>
              <a:rPr lang="en-US" dirty="0"/>
              <a:t>Good screening practices would involve linking them to referrals or education of resources in the community.</a:t>
            </a:r>
            <a:br>
              <a:rPr lang="en-US" dirty="0"/>
            </a:br>
            <a:endParaRPr lang="en-US" dirty="0"/>
          </a:p>
          <a:p>
            <a:pPr marL="0" lvl="0" indent="-76200" algn="l" rtl="0">
              <a:spcBef>
                <a:spcPts val="0"/>
              </a:spcBef>
              <a:spcAft>
                <a:spcPts val="0"/>
              </a:spcAft>
              <a:buClr>
                <a:schemeClr val="dk1"/>
              </a:buClr>
              <a:buSzPts val="1200"/>
              <a:buFont typeface="Arial"/>
              <a:buChar char="•"/>
            </a:pPr>
            <a:r>
              <a:rPr lang="en-US" b="1" i="0" dirty="0"/>
              <a:t>It is time to address community trauma. </a:t>
            </a:r>
            <a:br>
              <a:rPr lang="en-US" b="1" i="0" dirty="0"/>
            </a:br>
            <a:r>
              <a:rPr lang="en-US" dirty="0"/>
              <a:t>Identify the sources of trauma—without blaming communities for their own circumstances—may lead toward more effective solutions.</a:t>
            </a:r>
            <a:br>
              <a:rPr lang="en-US" dirty="0"/>
            </a:br>
            <a:endParaRPr lang="en-US" dirty="0"/>
          </a:p>
          <a:p>
            <a:pPr marL="0" lvl="0" indent="-76200" algn="l" rtl="0">
              <a:spcBef>
                <a:spcPts val="0"/>
              </a:spcBef>
              <a:spcAft>
                <a:spcPts val="0"/>
              </a:spcAft>
              <a:buClr>
                <a:schemeClr val="dk1"/>
              </a:buClr>
              <a:buSzPts val="1200"/>
              <a:buFont typeface="Arial"/>
              <a:buChar char="•"/>
            </a:pPr>
            <a:r>
              <a:rPr lang="en-US" b="1" i="0" dirty="0"/>
              <a:t>Every community is different</a:t>
            </a:r>
            <a:r>
              <a:rPr lang="en-US" dirty="0"/>
              <a:t>. No one-size-fits-all approach exists for solving the opioid epidemic. Each community should consider its assets, norms and culture, needs, resources, and particular challenges. Community members—especially people who have lived experience with substance-related harm and addiction—must be involved at all stages to identify challenges, set priorities, and develop solutions.</a:t>
            </a:r>
            <a:br>
              <a:rPr lang="en-US" dirty="0"/>
            </a:br>
            <a:endParaRPr lang="en-US" dirty="0"/>
          </a:p>
          <a:p>
            <a:pPr marL="0" lvl="0" indent="-76200" algn="l" rtl="0">
              <a:spcBef>
                <a:spcPts val="0"/>
              </a:spcBef>
              <a:spcAft>
                <a:spcPts val="0"/>
              </a:spcAft>
              <a:buClr>
                <a:schemeClr val="dk1"/>
              </a:buClr>
              <a:buSzPts val="1200"/>
              <a:buFont typeface="Arial"/>
              <a:buChar char="•"/>
            </a:pPr>
            <a:r>
              <a:rPr lang="en-US" b="1" i="0" dirty="0"/>
              <a:t>Primary prevention efforts that address the social determinants of health also support recovery from addiction. </a:t>
            </a:r>
            <a:br>
              <a:rPr lang="en-US" b="1" i="0" dirty="0"/>
            </a:br>
            <a:r>
              <a:rPr lang="en-US" dirty="0"/>
              <a:t>Efforts to address housing needs—including supportive housing for people in recovery, access to workforce development training and living-wage employment, local economic development, and social connection all support people and families struggling with substance use disorders. </a:t>
            </a:r>
            <a:br>
              <a:rPr lang="en-US" dirty="0"/>
            </a:br>
            <a:endParaRPr lang="en-US" dirty="0"/>
          </a:p>
          <a:p>
            <a:pPr marL="0" lvl="0" indent="-76200" algn="l" rtl="0">
              <a:spcBef>
                <a:spcPts val="0"/>
              </a:spcBef>
              <a:spcAft>
                <a:spcPts val="0"/>
              </a:spcAft>
              <a:buClr>
                <a:schemeClr val="dk1"/>
              </a:buClr>
              <a:buSzPts val="1200"/>
              <a:buFont typeface="Arial"/>
              <a:buChar char="•"/>
            </a:pPr>
            <a:r>
              <a:rPr lang="en-US" b="1" dirty="0"/>
              <a:t>Be Consistent.</a:t>
            </a:r>
            <a:br>
              <a:rPr lang="en-US" dirty="0"/>
            </a:br>
            <a:r>
              <a:rPr lang="en-US" dirty="0"/>
              <a:t>Patient contracts, urine drug tests, and prescription monitoring can generate mutual distrust in the provider–patient relationship when applied inconsistently, giving rise to uneven care delivery and inducing perceptions of intentional mistreatment </a:t>
            </a:r>
          </a:p>
          <a:p>
            <a:pPr marL="457200" marR="0" lvl="1" indent="-76200" algn="l" defTabSz="914400" rtl="0" eaLnBrk="1" fontAlgn="auto" latinLnBrk="0" hangingPunct="1">
              <a:lnSpc>
                <a:spcPct val="100000"/>
              </a:lnSpc>
              <a:spcBef>
                <a:spcPts val="0"/>
              </a:spcBef>
              <a:spcAft>
                <a:spcPts val="0"/>
              </a:spcAft>
              <a:buClr>
                <a:schemeClr val="dk1"/>
              </a:buClr>
              <a:buSzPts val="1200"/>
              <a:buFont typeface="Arial"/>
              <a:buChar char="•"/>
              <a:tabLst/>
              <a:defRPr/>
            </a:pPr>
            <a:endParaRPr lang="en-US" sz="1800" kern="100" dirty="0">
              <a:effectLst/>
              <a:highlight>
                <a:srgbClr val="C0C0C0"/>
              </a:highlight>
              <a:latin typeface="Arial" panose="020B0604020202020204" pitchFamily="34" charset="0"/>
              <a:ea typeface="Calibri" panose="020F0502020204030204" pitchFamily="34" charset="0"/>
              <a:cs typeface="Times New Roman" panose="02020603050405020304" pitchFamily="18" charset="0"/>
            </a:endParaRPr>
          </a:p>
          <a:p>
            <a:pPr marL="0" marR="0" lvl="0" indent="-7620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800" kern="100" dirty="0">
                <a:effectLst/>
                <a:highlight>
                  <a:srgbClr val="C0C0C0"/>
                </a:highlight>
                <a:latin typeface="Arial" panose="020B0604020202020204" pitchFamily="34" charset="0"/>
                <a:ea typeface="Calibri" panose="020F0502020204030204" pitchFamily="34" charset="0"/>
                <a:cs typeface="Times New Roman" panose="02020603050405020304" pitchFamily="18" charset="0"/>
              </a:rPr>
              <a:t>References</a:t>
            </a:r>
          </a:p>
          <a:p>
            <a:pPr marL="2095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Daniel H, Bornstein SS, Kane GC; Health and Public Policy Committee of the American College of Physicians; Carney JK,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Gantzer</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HE, Henry TL,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Lenchus</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JD, Li JM, McCandless BM,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Nalitt</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BR, Viswanathan L, Murphy CJ,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Azah</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AM, Marks L. Addressing Social Determinants to Improve Patient Care and Promote Health Equity: An American College of Physicians Position Paper. Ann Intern Med. 2018 Apr 17;168(8):577-578.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doi</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10.7326/M17-2441. PMID: 29677265.</a:t>
            </a:r>
          </a:p>
          <a:p>
            <a:pPr marL="2095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kern="1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Sistani F, Rodriguez de Bittner M, Shaya FT. Social determinants of health, substance use, and drug overdose prevention. J Am Pharm Assoc (2003). 2023 Mar-Apr;63(2):628-632. </a:t>
            </a:r>
            <a:r>
              <a:rPr lang="en-US" sz="1800" kern="100" dirty="0" err="1">
                <a:solidFill>
                  <a:srgbClr val="212121"/>
                </a:solidFill>
                <a:effectLst/>
                <a:latin typeface="Arial" panose="020B0604020202020204" pitchFamily="34" charset="0"/>
                <a:ea typeface="Calibri" panose="020F0502020204030204" pitchFamily="34" charset="0"/>
                <a:cs typeface="Times New Roman" panose="02020603050405020304" pitchFamily="18" charset="0"/>
              </a:rPr>
              <a:t>doi</a:t>
            </a:r>
            <a:r>
              <a:rPr lang="en-US" sz="1800" kern="1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 10.1016/j.japh.2022.10.023. </a:t>
            </a:r>
            <a:r>
              <a:rPr lang="en-US" sz="1800" kern="100" dirty="0" err="1">
                <a:solidFill>
                  <a:srgbClr val="212121"/>
                </a:solidFill>
                <a:effectLst/>
                <a:latin typeface="Arial" panose="020B0604020202020204" pitchFamily="34" charset="0"/>
                <a:ea typeface="Calibri" panose="020F0502020204030204" pitchFamily="34" charset="0"/>
                <a:cs typeface="Times New Roman" panose="02020603050405020304" pitchFamily="18" charset="0"/>
              </a:rPr>
              <a:t>Epub</a:t>
            </a:r>
            <a:r>
              <a:rPr lang="en-US" sz="1800" kern="1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 2022 Oct 28. PMID: 36411231.</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095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Cantu R, Fields-Johnson D, Savannah S. Applying a Social Determinants of Health Approach to the Opioid Epidemic. Health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Promot</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Pract</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2023 Jan;24(1):16-19.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doi</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10.1177/1524839920943207.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Epub</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2020 Jul 26. PMID: 32713219.</a:t>
            </a:r>
            <a:endParaRPr lang="en-US" sz="1800" kern="100" dirty="0">
              <a:solidFill>
                <a:schemeClr val="tx1"/>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a:p>
            <a:pPr marL="2095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kern="1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Thornton RL, Glover CM, </a:t>
            </a:r>
            <a:r>
              <a:rPr lang="en-US" sz="1800" kern="100" dirty="0" err="1">
                <a:solidFill>
                  <a:srgbClr val="212121"/>
                </a:solidFill>
                <a:effectLst/>
                <a:latin typeface="Arial" panose="020B0604020202020204" pitchFamily="34" charset="0"/>
                <a:ea typeface="Calibri" panose="020F0502020204030204" pitchFamily="34" charset="0"/>
                <a:cs typeface="Times New Roman" panose="02020603050405020304" pitchFamily="18" charset="0"/>
              </a:rPr>
              <a:t>Cené</a:t>
            </a:r>
            <a:r>
              <a:rPr lang="en-US" sz="1800" kern="1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 CW, </a:t>
            </a:r>
            <a:r>
              <a:rPr lang="en-US" sz="1800" kern="100" dirty="0" err="1">
                <a:solidFill>
                  <a:srgbClr val="212121"/>
                </a:solidFill>
                <a:effectLst/>
                <a:latin typeface="Arial" panose="020B0604020202020204" pitchFamily="34" charset="0"/>
                <a:ea typeface="Calibri" panose="020F0502020204030204" pitchFamily="34" charset="0"/>
                <a:cs typeface="Times New Roman" panose="02020603050405020304" pitchFamily="18" charset="0"/>
              </a:rPr>
              <a:t>Glik</a:t>
            </a:r>
            <a:r>
              <a:rPr lang="en-US" sz="1800" kern="1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 DC, Henderson JA, Williams DR. Evaluating Strategies For Reducing Health Disparities By Addressing The Social Determinants Of Health. Health </a:t>
            </a:r>
            <a:r>
              <a:rPr lang="en-US" sz="1800" kern="100" dirty="0" err="1">
                <a:solidFill>
                  <a:srgbClr val="212121"/>
                </a:solidFill>
                <a:effectLst/>
                <a:latin typeface="Arial" panose="020B0604020202020204" pitchFamily="34" charset="0"/>
                <a:ea typeface="Calibri" panose="020F0502020204030204" pitchFamily="34" charset="0"/>
                <a:cs typeface="Times New Roman" panose="02020603050405020304" pitchFamily="18" charset="0"/>
              </a:rPr>
              <a:t>Aff</a:t>
            </a:r>
            <a:r>
              <a:rPr lang="en-US" sz="1800" kern="1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 (Millwood). 2016 Aug 1;35(8):1416-23. </a:t>
            </a:r>
            <a:r>
              <a:rPr lang="en-US" sz="1800" kern="100" dirty="0" err="1">
                <a:solidFill>
                  <a:srgbClr val="212121"/>
                </a:solidFill>
                <a:effectLst/>
                <a:latin typeface="Arial" panose="020B0604020202020204" pitchFamily="34" charset="0"/>
                <a:ea typeface="Calibri" panose="020F0502020204030204" pitchFamily="34" charset="0"/>
                <a:cs typeface="Times New Roman" panose="02020603050405020304" pitchFamily="18" charset="0"/>
              </a:rPr>
              <a:t>doi</a:t>
            </a:r>
            <a:r>
              <a:rPr lang="en-US" sz="1800" kern="100" dirty="0">
                <a:solidFill>
                  <a:srgbClr val="212121"/>
                </a:solidFill>
                <a:effectLst/>
                <a:latin typeface="Arial" panose="020B0604020202020204" pitchFamily="34" charset="0"/>
                <a:ea typeface="Calibri" panose="020F0502020204030204" pitchFamily="34" charset="0"/>
                <a:cs typeface="Times New Roman" panose="02020603050405020304" pitchFamily="18" charset="0"/>
              </a:rPr>
              <a:t>: 10.1377/hlthaff.2015.1357. PMID: 27503966; PMCID: PMC5524193.</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095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kern="100" dirty="0" err="1">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Lippold</a:t>
            </a:r>
            <a:r>
              <a:rPr lang="en-US" sz="1800" kern="1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KM, Jones CM, Olsen EO, </a:t>
            </a:r>
            <a:r>
              <a:rPr lang="en-US" sz="1800" kern="100" dirty="0" err="1">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Giroir</a:t>
            </a:r>
            <a:r>
              <a:rPr lang="en-US" sz="1800" kern="1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BP. Racial/Ethnic and Age Group Differences in Opioid and Synthetic Opioid–Involved Overdose Deaths Among Adults Aged ≥18 Years in Metropolitan Areas — United States, 2015–2017. MMWR </a:t>
            </a:r>
            <a:r>
              <a:rPr lang="en-US" sz="1800" kern="100" dirty="0" err="1">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Morb</a:t>
            </a:r>
            <a:r>
              <a:rPr lang="en-US" sz="1800" kern="1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Mortal </a:t>
            </a:r>
            <a:r>
              <a:rPr lang="en-US" sz="1800" kern="100" dirty="0" err="1">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Wkly</a:t>
            </a:r>
            <a:r>
              <a:rPr lang="en-US" sz="1800" kern="1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Rep 2019;68:967–973. DOI: </a:t>
            </a:r>
            <a:r>
              <a:rPr lang="en-US" sz="1800" u="sng" kern="100" dirty="0">
                <a:solidFill>
                  <a:srgbClr val="07529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hlinkClick r:id="rId3"/>
              </a:rPr>
              <a:t>http://dx.doi.org/10.15585/mmwr.mm6843a3</a:t>
            </a:r>
            <a:r>
              <a:rPr lang="en-US" sz="1800" u="sng" kern="100" dirty="0">
                <a:solidFill>
                  <a:srgbClr val="0000FF"/>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hlinkClick r:id="rId3"/>
              </a:rPr>
              <a:t> </a:t>
            </a:r>
            <a:endParaRPr lang="en-US" sz="1800" u="sng" kern="100" dirty="0">
              <a:solidFill>
                <a:srgbClr val="0000FF"/>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2095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Dasgupta N,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Beletsky</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L,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Ciccarone</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D. Opioid Crisis: No Easy Fix to Its Social and Economic Determinants. Am J Public Health. 2018 Feb;108(2):182-186.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doi</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10.2105/AJPH.2017.304187. </a:t>
            </a:r>
            <a:r>
              <a:rPr lang="en-US" sz="1800" kern="100" dirty="0" err="1">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Epub</a:t>
            </a:r>
            <a:r>
              <a:rPr lang="en-US" sz="1800" kern="100" dirty="0">
                <a:solidFill>
                  <a:srgbClr val="212121"/>
                </a:solidFill>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2017 Dec 21. PMID: 29267060; PMCID: PMC5846593.</a:t>
            </a:r>
            <a:r>
              <a:rPr lang="en-US" sz="1800" kern="100" dirty="0">
                <a:effectLst/>
                <a:highlight>
                  <a:srgbClr val="C0C0C0"/>
                </a:highlight>
                <a:latin typeface="Arial" panose="020B0604020202020204" pitchFamily="34" charset="0"/>
                <a:ea typeface="Calibri" panose="020F0502020204030204" pitchFamily="34" charset="0"/>
                <a:cs typeface="Times New Roman" panose="02020603050405020304" pitchFamily="18" charset="0"/>
              </a:rPr>
              <a:t> </a:t>
            </a:r>
          </a:p>
          <a:p>
            <a:pPr marL="2095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800" u="sng" kern="100" dirty="0">
              <a:solidFill>
                <a:srgbClr val="0000FF"/>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2095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09550" marR="0" lvl="0" indent="-2857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38" name="Google Shape;83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200"/>
              <a:buFont typeface="Arial"/>
              <a:buChar char="•"/>
            </a:pPr>
            <a:r>
              <a:rPr lang="en-US" dirty="0"/>
              <a:t>Community health centers focus on providing affordable care and filling in accessibility gaps in underserved areas Huge providers of preventative medicine, which is great in a preventative pain management approach </a:t>
            </a:r>
          </a:p>
          <a:p>
            <a:pPr marL="285750" lvl="0" indent="-285750" algn="l" rtl="0">
              <a:lnSpc>
                <a:spcPct val="100000"/>
              </a:lnSpc>
              <a:spcBef>
                <a:spcPts val="0"/>
              </a:spcBef>
              <a:spcAft>
                <a:spcPts val="0"/>
              </a:spcAft>
              <a:buClr>
                <a:schemeClr val="dk1"/>
              </a:buClr>
              <a:buSzPts val="1200"/>
              <a:buFont typeface="Arial"/>
              <a:buChar char="•"/>
            </a:pPr>
            <a:r>
              <a:rPr lang="en-US" dirty="0"/>
              <a:t>Similarly, Community Paramedicine expands the role of the EMS to assist the community in risk assessment and management of chronic conditions This reduces emergency department volume</a:t>
            </a:r>
            <a:endParaRPr dirty="0"/>
          </a:p>
          <a:p>
            <a:pPr marL="457200" lvl="1" indent="-285750" algn="l" rtl="0">
              <a:lnSpc>
                <a:spcPct val="100000"/>
              </a:lnSpc>
              <a:spcBef>
                <a:spcPts val="0"/>
              </a:spcBef>
              <a:spcAft>
                <a:spcPts val="0"/>
              </a:spcAft>
              <a:buClr>
                <a:schemeClr val="dk1"/>
              </a:buClr>
              <a:buSzPts val="1200"/>
              <a:buFont typeface="Courier New"/>
              <a:buChar char="o"/>
            </a:pPr>
            <a:r>
              <a:rPr lang="en-US" dirty="0"/>
              <a:t>Also helps community members with transportation difficulties</a:t>
            </a:r>
            <a:endParaRPr dirty="0"/>
          </a:p>
          <a:p>
            <a:pPr marL="171450" lvl="0" indent="-171450" algn="l" rtl="0">
              <a:lnSpc>
                <a:spcPct val="100000"/>
              </a:lnSpc>
              <a:spcBef>
                <a:spcPts val="0"/>
              </a:spcBef>
              <a:spcAft>
                <a:spcPts val="0"/>
              </a:spcAft>
              <a:buClr>
                <a:schemeClr val="dk1"/>
              </a:buClr>
              <a:buSzPts val="1200"/>
              <a:buFont typeface="Arial"/>
              <a:buChar char="•"/>
            </a:pPr>
            <a:r>
              <a:rPr lang="en-US" dirty="0"/>
              <a:t>Harm Reduction: Fentanyl testing strips and Naloxone are resources that can save lives by preventing synthetic opioid overdose</a:t>
            </a:r>
            <a:endParaRPr dirty="0"/>
          </a:p>
          <a:p>
            <a:pPr marL="571500" lvl="1" indent="-285750" algn="l" rtl="0">
              <a:lnSpc>
                <a:spcPct val="100000"/>
              </a:lnSpc>
              <a:spcBef>
                <a:spcPts val="0"/>
              </a:spcBef>
              <a:spcAft>
                <a:spcPts val="0"/>
              </a:spcAft>
              <a:buClr>
                <a:schemeClr val="dk1"/>
              </a:buClr>
              <a:buSzPts val="1200"/>
              <a:buFont typeface="Courier New"/>
              <a:buChar char="o"/>
            </a:pPr>
            <a:r>
              <a:rPr lang="en-US" dirty="0"/>
              <a:t>Access to the general public, and especially to EMS is crucial</a:t>
            </a:r>
            <a:endParaRPr dirty="0"/>
          </a:p>
          <a:p>
            <a:pPr marL="571500" lvl="1" indent="-285750" algn="l" rtl="0">
              <a:lnSpc>
                <a:spcPct val="100000"/>
              </a:lnSpc>
              <a:spcBef>
                <a:spcPts val="0"/>
              </a:spcBef>
              <a:spcAft>
                <a:spcPts val="0"/>
              </a:spcAft>
              <a:buClr>
                <a:schemeClr val="dk1"/>
              </a:buClr>
              <a:buSzPts val="1200"/>
              <a:buFont typeface="Courier New"/>
              <a:buChar char="o"/>
            </a:pPr>
            <a:r>
              <a:rPr lang="en-US" dirty="0"/>
              <a:t>Studies in other countries have shown decrease in fatal overdose with distribution and education in use of Naloxone to general public, especially individuals with history of OUD </a:t>
            </a:r>
          </a:p>
          <a:p>
            <a:pPr marL="114300" lvl="0" indent="-285750" algn="l" rtl="0">
              <a:lnSpc>
                <a:spcPct val="100000"/>
              </a:lnSpc>
              <a:spcBef>
                <a:spcPts val="0"/>
              </a:spcBef>
              <a:spcAft>
                <a:spcPts val="0"/>
              </a:spcAft>
              <a:buClr>
                <a:schemeClr val="dk1"/>
              </a:buClr>
              <a:buSzPts val="1200"/>
              <a:buFont typeface="Courier New"/>
              <a:buChar char="o"/>
            </a:pPr>
            <a:r>
              <a:rPr lang="en-US" dirty="0"/>
              <a:t>Support groups remind people with pain and people with OUD that they are not alone in their experiences</a:t>
            </a:r>
            <a:endParaRPr dirty="0"/>
          </a:p>
          <a:p>
            <a:pPr marL="571500" lvl="1" indent="-285750" algn="l" rtl="0">
              <a:lnSpc>
                <a:spcPct val="100000"/>
              </a:lnSpc>
              <a:spcBef>
                <a:spcPts val="0"/>
              </a:spcBef>
              <a:spcAft>
                <a:spcPts val="0"/>
              </a:spcAft>
              <a:buClr>
                <a:schemeClr val="dk1"/>
              </a:buClr>
              <a:buSzPts val="1200"/>
              <a:buFont typeface="Courier New"/>
              <a:buChar char="o"/>
            </a:pPr>
            <a:r>
              <a:rPr lang="en-US" dirty="0"/>
              <a:t>Therapeutic! </a:t>
            </a:r>
            <a:endParaRPr dirty="0"/>
          </a:p>
          <a:p>
            <a:pPr marL="457200" lvl="1" indent="-209550" algn="l" rtl="0">
              <a:lnSpc>
                <a:spcPct val="100000"/>
              </a:lnSpc>
              <a:spcBef>
                <a:spcPts val="0"/>
              </a:spcBef>
              <a:spcAft>
                <a:spcPts val="0"/>
              </a:spcAft>
              <a:buClr>
                <a:schemeClr val="dk1"/>
              </a:buClr>
              <a:buSzPts val="1200"/>
              <a:buFont typeface="Courier New"/>
              <a:buNone/>
            </a:pPr>
            <a:endParaRPr lang="en-US" dirty="0"/>
          </a:p>
          <a:p>
            <a:pPr marL="0" lvl="0" indent="-209550" algn="l" rtl="0">
              <a:lnSpc>
                <a:spcPct val="100000"/>
              </a:lnSpc>
              <a:spcBef>
                <a:spcPts val="0"/>
              </a:spcBef>
              <a:spcAft>
                <a:spcPts val="0"/>
              </a:spcAft>
              <a:buClr>
                <a:schemeClr val="dk1"/>
              </a:buClr>
              <a:buSzPts val="1200"/>
              <a:buFont typeface="Courier New"/>
              <a:buNone/>
            </a:pPr>
            <a:r>
              <a:rPr lang="en-US" dirty="0"/>
              <a:t>References:</a:t>
            </a:r>
          </a:p>
          <a:p>
            <a:pPr marL="0" marR="0" lvl="0" indent="-209550" algn="l" defTabSz="914400" rtl="0" eaLnBrk="1" fontAlgn="auto" latinLnBrk="0" hangingPunct="1">
              <a:lnSpc>
                <a:spcPct val="100000"/>
              </a:lnSpc>
              <a:spcBef>
                <a:spcPts val="0"/>
              </a:spcBef>
              <a:spcAft>
                <a:spcPts val="0"/>
              </a:spcAft>
              <a:buClr>
                <a:schemeClr val="dk1"/>
              </a:buClr>
              <a:buSzPts val="1200"/>
              <a:buFont typeface="Courier New"/>
              <a:buNone/>
              <a:tabLst/>
              <a:defRPr/>
            </a:pPr>
            <a:r>
              <a:rPr lang="en-US" dirty="0"/>
              <a:t>(National Association of Community Health Centers, 2023)</a:t>
            </a:r>
          </a:p>
          <a:p>
            <a:pPr marL="0" marR="0" lvl="0" indent="-209550" algn="l" defTabSz="914400" rtl="0" eaLnBrk="1" fontAlgn="auto" latinLnBrk="0" hangingPunct="1">
              <a:lnSpc>
                <a:spcPct val="100000"/>
              </a:lnSpc>
              <a:spcBef>
                <a:spcPts val="0"/>
              </a:spcBef>
              <a:spcAft>
                <a:spcPts val="0"/>
              </a:spcAft>
              <a:buClr>
                <a:schemeClr val="dk1"/>
              </a:buClr>
              <a:buSzPts val="1200"/>
              <a:buFont typeface="Courier New"/>
              <a:buNone/>
              <a:tabLst/>
              <a:defRPr/>
            </a:pPr>
            <a:r>
              <a:rPr lang="en-US" dirty="0"/>
              <a:t>(CDC, 2023)</a:t>
            </a:r>
          </a:p>
          <a:p>
            <a:pPr marL="0" marR="0" lvl="0" indent="-209550" algn="l" defTabSz="914400" rtl="0" eaLnBrk="1" fontAlgn="auto" latinLnBrk="0" hangingPunct="1">
              <a:lnSpc>
                <a:spcPct val="100000"/>
              </a:lnSpc>
              <a:spcBef>
                <a:spcPts val="0"/>
              </a:spcBef>
              <a:spcAft>
                <a:spcPts val="0"/>
              </a:spcAft>
              <a:buClr>
                <a:schemeClr val="dk1"/>
              </a:buClr>
              <a:buSzPts val="1200"/>
              <a:buFont typeface="Courier New"/>
              <a:buNone/>
              <a:tabLst/>
              <a:defRPr/>
            </a:pPr>
            <a:r>
              <a:rPr lang="en-US" dirty="0"/>
              <a:t>(Strang, et al., 2008). </a:t>
            </a:r>
          </a:p>
          <a:p>
            <a:pPr marL="0" marR="0" lvl="0" indent="-209550" algn="l" defTabSz="914400" rtl="0" eaLnBrk="1" fontAlgn="auto" latinLnBrk="0" hangingPunct="1">
              <a:lnSpc>
                <a:spcPct val="100000"/>
              </a:lnSpc>
              <a:spcBef>
                <a:spcPts val="0"/>
              </a:spcBef>
              <a:spcAft>
                <a:spcPts val="0"/>
              </a:spcAft>
              <a:buClr>
                <a:schemeClr val="dk1"/>
              </a:buClr>
              <a:buSzPts val="1200"/>
              <a:buFont typeface="Courier New"/>
              <a:buNone/>
              <a:tabLst/>
              <a:defRPr/>
            </a:pPr>
            <a:endParaRPr lang="en-US" dirty="0"/>
          </a:p>
          <a:p>
            <a:pPr marL="0" lvl="0" indent="-209550" algn="l" rtl="0">
              <a:lnSpc>
                <a:spcPct val="100000"/>
              </a:lnSpc>
              <a:spcBef>
                <a:spcPts val="0"/>
              </a:spcBef>
              <a:spcAft>
                <a:spcPts val="0"/>
              </a:spcAft>
              <a:buClr>
                <a:schemeClr val="dk1"/>
              </a:buClr>
              <a:buSzPts val="1200"/>
              <a:buFont typeface="Courier New"/>
              <a:buNone/>
            </a:pPr>
            <a:endParaRPr dirty="0"/>
          </a:p>
        </p:txBody>
      </p:sp>
      <p:sp>
        <p:nvSpPr>
          <p:cNvPr id="880" name="Google Shape;88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9ADF8-72FD-CE54-5648-43F0435C0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CADC2-4517-E195-E0CA-3A3BDDB01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94B40-53AE-9222-01E9-8E163E052EB9}"/>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Abstinence may</a:t>
            </a:r>
            <a:r>
              <a:rPr lang="en-US" baseline="0" dirty="0"/>
              <a:t> not be the goal for patients. </a:t>
            </a:r>
            <a:r>
              <a:rPr lang="en-US" b="1" baseline="0" dirty="0"/>
              <a:t>Harm reduction </a:t>
            </a:r>
            <a:r>
              <a:rPr lang="en-US" baseline="0" dirty="0"/>
              <a:t>measures can decrease morbidity/mortality due to OUD.</a:t>
            </a:r>
          </a:p>
          <a:p>
            <a:pPr marL="171450" indent="-171450" algn="l">
              <a:buFont typeface="Arial" panose="020B0604020202020204" pitchFamily="34" charset="0"/>
              <a:buChar char="•"/>
            </a:pPr>
            <a:endParaRPr lang="en-US" sz="1200" dirty="0"/>
          </a:p>
          <a:p>
            <a:pPr marL="171450" indent="-171450" algn="l">
              <a:buFont typeface="Arial" panose="020B0604020202020204" pitchFamily="34" charset="0"/>
              <a:buChar char="•"/>
            </a:pPr>
            <a:r>
              <a:rPr lang="en-US" sz="1200" dirty="0"/>
              <a:t>Let’s get Naloxone and Fentanyl test strips into everyone’s hands.</a:t>
            </a:r>
            <a:br>
              <a:rPr lang="en-US" sz="1200" dirty="0"/>
            </a:br>
            <a:endParaRPr lang="en-US" sz="1200" dirty="0"/>
          </a:p>
          <a:p>
            <a:pPr marL="171450" indent="-171450" algn="l">
              <a:buFont typeface="Arial" panose="020B0604020202020204" pitchFamily="34" charset="0"/>
              <a:buChar char="•"/>
            </a:pPr>
            <a:r>
              <a:rPr lang="en-US" sz="1200" dirty="0"/>
              <a:t>Safe Syringe Programs(SSP): </a:t>
            </a:r>
          </a:p>
          <a:p>
            <a:pPr marL="628650" lvl="1" indent="-171450" algn="l">
              <a:buFont typeface="Arial" panose="020B0604020202020204" pitchFamily="34" charset="0"/>
              <a:buChar char="•"/>
            </a:pPr>
            <a:r>
              <a:rPr lang="en-US" sz="1200" dirty="0"/>
              <a:t>Patients are </a:t>
            </a:r>
            <a:r>
              <a:rPr lang="en-US" sz="1200" b="1" dirty="0">
                <a:solidFill>
                  <a:srgbClr val="C00000"/>
                </a:solidFill>
              </a:rPr>
              <a:t>FIVE times more likely</a:t>
            </a:r>
            <a:r>
              <a:rPr lang="en-US" sz="1200" b="1" i="0" dirty="0">
                <a:solidFill>
                  <a:srgbClr val="C00000"/>
                </a:solidFill>
                <a:effectLst/>
              </a:rPr>
              <a:t> </a:t>
            </a:r>
            <a:r>
              <a:rPr lang="en-US" sz="1200" i="0" dirty="0">
                <a:solidFill>
                  <a:srgbClr val="000000"/>
                </a:solidFill>
                <a:effectLst/>
              </a:rPr>
              <a:t>to enter treatment and</a:t>
            </a:r>
          </a:p>
          <a:p>
            <a:pPr marL="628650" lvl="1" indent="-171450" algn="l">
              <a:buFont typeface="Arial" panose="020B0604020202020204" pitchFamily="34" charset="0"/>
              <a:buChar char="•"/>
            </a:pPr>
            <a:r>
              <a:rPr lang="en-US" sz="1200" i="0" dirty="0">
                <a:solidFill>
                  <a:srgbClr val="000000"/>
                </a:solidFill>
                <a:effectLst/>
              </a:rPr>
              <a:t>nearly </a:t>
            </a:r>
            <a:r>
              <a:rPr lang="en-US" sz="1200" b="1" dirty="0">
                <a:solidFill>
                  <a:srgbClr val="C00000"/>
                </a:solidFill>
              </a:rPr>
              <a:t>THREE</a:t>
            </a:r>
            <a:r>
              <a:rPr lang="en-US" sz="1200" b="1" i="0" dirty="0">
                <a:solidFill>
                  <a:srgbClr val="C00000"/>
                </a:solidFill>
                <a:effectLst/>
              </a:rPr>
              <a:t> times more likely</a:t>
            </a:r>
            <a:r>
              <a:rPr lang="en-US" sz="1200" i="0" dirty="0">
                <a:solidFill>
                  <a:srgbClr val="000000"/>
                </a:solidFill>
                <a:effectLst/>
              </a:rPr>
              <a:t> to reduce or discontinue </a:t>
            </a:r>
            <a:r>
              <a:rPr lang="en-US" sz="1200" dirty="0">
                <a:solidFill>
                  <a:srgbClr val="000000"/>
                </a:solidFill>
              </a:rPr>
              <a:t>IVDU</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aseline="0" dirty="0"/>
              <a:t>Safer sex supplies can also decrease transmission of HIV, Hep C/B, Syphilis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Low barrier access to HIV prevention with </a:t>
            </a:r>
            <a:r>
              <a:rPr lang="en-US" dirty="0" err="1"/>
              <a:t>PrEP</a:t>
            </a:r>
            <a:r>
              <a:rPr lang="en-US" dirty="0"/>
              <a:t> therapy</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CDC, </a:t>
            </a:r>
            <a:r>
              <a:rPr lang="en-US" sz="1200" dirty="0"/>
              <a:t>https://www.cdc.gov/ssp/syringe-services-programs-factsheet.html, accessed October 23, 2024</a:t>
            </a:r>
          </a:p>
          <a:p>
            <a:endParaRPr lang="en-US" dirty="0"/>
          </a:p>
          <a:p>
            <a:endParaRPr lang="en-US" dirty="0"/>
          </a:p>
        </p:txBody>
      </p:sp>
      <p:sp>
        <p:nvSpPr>
          <p:cNvPr id="4" name="Slide Number Placeholder 3">
            <a:extLst>
              <a:ext uri="{FF2B5EF4-FFF2-40B4-BE49-F238E27FC236}">
                <a16:creationId xmlns:a16="http://schemas.microsoft.com/office/drawing/2014/main" id="{1FBC62AC-D767-FBBD-B847-56107210F12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8DBD3-334C-194C-881F-03B461BCE8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432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slide</a:t>
            </a:r>
          </a:p>
        </p:txBody>
      </p:sp>
      <p:sp>
        <p:nvSpPr>
          <p:cNvPr id="4" name="Slide Number Placeholder 3"/>
          <p:cNvSpPr>
            <a:spLocks noGrp="1"/>
          </p:cNvSpPr>
          <p:nvPr>
            <p:ph type="sldNum" sz="quarter" idx="10"/>
          </p:nvPr>
        </p:nvSpPr>
        <p:spPr/>
        <p:txBody>
          <a:bodyPr/>
          <a:lstStyle/>
          <a:p>
            <a:fld id="{8018DBD3-334C-194C-881F-03B461BCE899}" type="slidenum">
              <a:rPr lang="en-US" smtClean="0"/>
              <a:t>34</a:t>
            </a:fld>
            <a:endParaRPr lang="en-US"/>
          </a:p>
        </p:txBody>
      </p:sp>
    </p:spTree>
    <p:extLst>
      <p:ext uri="{BB962C8B-B14F-4D97-AF65-F5344CB8AC3E}">
        <p14:creationId xmlns:p14="http://schemas.microsoft.com/office/powerpoint/2010/main" val="1718368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slide</a:t>
            </a:r>
          </a:p>
          <a:p>
            <a:endParaRPr lang="en-US" dirty="0"/>
          </a:p>
          <a:p>
            <a:r>
              <a:rPr lang="en-US" dirty="0"/>
              <a:t>All of us, at the personal, healthcare provider, institutional, and societal levels, must work to overcome the stigma associated with OUD. We owe it to our patients and our communities to treat those with OUD as we would any other person suffering from a chronic medical condition.</a:t>
            </a:r>
          </a:p>
        </p:txBody>
      </p:sp>
      <p:sp>
        <p:nvSpPr>
          <p:cNvPr id="4" name="Slide Number Placeholder 3"/>
          <p:cNvSpPr>
            <a:spLocks noGrp="1"/>
          </p:cNvSpPr>
          <p:nvPr>
            <p:ph type="sldNum" sz="quarter" idx="10"/>
          </p:nvPr>
        </p:nvSpPr>
        <p:spPr/>
        <p:txBody>
          <a:bodyPr/>
          <a:lstStyle/>
          <a:p>
            <a:fld id="{8018DBD3-334C-194C-881F-03B461BCE899}" type="slidenum">
              <a:rPr lang="en-US" smtClean="0"/>
              <a:t>35</a:t>
            </a:fld>
            <a:endParaRPr lang="en-US"/>
          </a:p>
        </p:txBody>
      </p:sp>
    </p:spTree>
    <p:extLst>
      <p:ext uri="{BB962C8B-B14F-4D97-AF65-F5344CB8AC3E}">
        <p14:creationId xmlns:p14="http://schemas.microsoft.com/office/powerpoint/2010/main" val="4162012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28" name="Google Shape;92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22736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35" name="Google Shape;93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12598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42" name="Google Shape;9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64945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8" name="Google Shape;94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268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r>
              <a:rPr lang="en-US" dirty="0"/>
              <a:t>Our hope is for patients to never feel this way</a:t>
            </a:r>
          </a:p>
          <a:p>
            <a:r>
              <a:rPr lang="en-US" dirty="0"/>
              <a:t>[Feel free to share any personal experiences with OUD/Stigma]</a:t>
            </a:r>
          </a:p>
          <a:p>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4</a:t>
            </a:fld>
            <a:endParaRPr lang="en-US"/>
          </a:p>
        </p:txBody>
      </p:sp>
    </p:spTree>
    <p:extLst>
      <p:ext uri="{BB962C8B-B14F-4D97-AF65-F5344CB8AC3E}">
        <p14:creationId xmlns:p14="http://schemas.microsoft.com/office/powerpoint/2010/main" val="1148959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5</a:t>
            </a:fld>
            <a:endParaRPr lang="en-US"/>
          </a:p>
        </p:txBody>
      </p:sp>
    </p:spTree>
    <p:extLst>
      <p:ext uri="{BB962C8B-B14F-4D97-AF65-F5344CB8AC3E}">
        <p14:creationId xmlns:p14="http://schemas.microsoft.com/office/powerpoint/2010/main" val="417873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Substance use disorders are preventable and treatable.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Evidence based treatments, including medication assisted therapy MAT, can help patients in their recovery.</a:t>
            </a:r>
          </a:p>
          <a:p>
            <a:pPr marL="171450" lvl="0" indent="-171450">
              <a:spcBef>
                <a:spcPts val="0"/>
              </a:spcBef>
              <a:buFont typeface="Arial" panose="020B0604020202020204" pitchFamily="34" charset="0"/>
              <a:buChar char="•"/>
              <a:defRPr/>
            </a:pPr>
            <a:r>
              <a:rPr lang="en-US" dirty="0"/>
              <a:t>“The disease model of addiction” can be debated, but the evidence for MAT shows that it clearly decreases mortality and improves recovery outcomes.</a:t>
            </a:r>
          </a:p>
          <a:p>
            <a:pPr marL="0" lvl="0" indent="0">
              <a:spcBef>
                <a:spcPts val="0"/>
              </a:spcBef>
              <a:buNone/>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References:</a:t>
            </a:r>
          </a:p>
          <a:p>
            <a:pPr marL="0" lvl="0" indent="0">
              <a:spcBef>
                <a:spcPts val="0"/>
              </a:spcBef>
              <a:buNone/>
              <a:defRPr/>
            </a:pPr>
            <a:r>
              <a:rPr lang="en-US" dirty="0"/>
              <a:t>ASAM website, https://www.asam.org/quality-care/definition-of-addiction, Accessed January 21, 2024</a:t>
            </a:r>
          </a:p>
          <a:p>
            <a:pPr marL="0" lvl="0" indent="0">
              <a:spcBef>
                <a:spcPts val="0"/>
              </a:spcBef>
              <a:buNone/>
              <a:defRPr/>
            </a:pPr>
            <a:r>
              <a:rPr lang="en-US" dirty="0"/>
              <a:t>SAMHSA website, https://www.samhsa.gov/sites/default/files/programs_campaigns/02._webcast_2_resources.pdf, Accessed January 21, 2024</a:t>
            </a:r>
          </a:p>
        </p:txBody>
      </p:sp>
      <p:sp>
        <p:nvSpPr>
          <p:cNvPr id="4" name="Slide Number Placeholder 3"/>
          <p:cNvSpPr>
            <a:spLocks noGrp="1"/>
          </p:cNvSpPr>
          <p:nvPr>
            <p:ph type="sldNum" sz="quarter" idx="10"/>
          </p:nvPr>
        </p:nvSpPr>
        <p:spPr/>
        <p:txBody>
          <a:bodyPr/>
          <a:lstStyle/>
          <a:p>
            <a:fld id="{8018DBD3-334C-194C-881F-03B461BCE899}" type="slidenum">
              <a:rPr lang="en-US" smtClean="0"/>
              <a:t>6</a:t>
            </a:fld>
            <a:endParaRPr lang="en-US"/>
          </a:p>
        </p:txBody>
      </p:sp>
    </p:spTree>
    <p:extLst>
      <p:ext uri="{BB962C8B-B14F-4D97-AF65-F5344CB8AC3E}">
        <p14:creationId xmlns:p14="http://schemas.microsoft.com/office/powerpoint/2010/main" val="239025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02BAF-114A-F9F8-6FE5-3EFFA28BB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9D3EE-0A55-BCED-E1F8-C2B8D92868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27D2E-22C9-9729-EEF0-26AE651A3098}"/>
              </a:ext>
            </a:extLst>
          </p:cNvPr>
          <p:cNvSpPr>
            <a:spLocks noGrp="1"/>
          </p:cNvSpPr>
          <p:nvPr>
            <p:ph type="body" idx="1"/>
          </p:nvPr>
        </p:nvSpPr>
        <p:spPr/>
        <p:txBody>
          <a:bodyPr/>
          <a:lstStyle/>
          <a:p>
            <a:pPr marL="0" indent="0">
              <a:buFontTx/>
              <a:buNone/>
            </a:pPr>
            <a:r>
              <a:rPr lang="en-US" sz="4800" baseline="0" dirty="0"/>
              <a:t>SPEAKER NOTES:</a:t>
            </a:r>
          </a:p>
          <a:p>
            <a:pPr marL="171450" indent="-171450">
              <a:buFontTx/>
              <a:buChar char="-"/>
            </a:pPr>
            <a:r>
              <a:rPr lang="en-US" sz="4800" baseline="0" dirty="0"/>
              <a:t>Anyone who tries a substance can become addicted; some will develop addiction and others will not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4800" dirty="0"/>
              <a:t>Biological, psychological, and social factors can influence use</a:t>
            </a:r>
            <a:br>
              <a:rPr lang="en-US" sz="4800" baseline="0" dirty="0"/>
            </a:br>
            <a:endParaRPr lang="en-US" sz="4800"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4800" dirty="0"/>
              <a:t>Addiction is a chronic, relapsing brain disease that involves changes to the reward circuit of the brain and affects judgment, decision making, learning, memory and behavior control.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4800" dirty="0"/>
              <a:t>Changes in brain physiology help explain compulsion and continued use</a:t>
            </a:r>
            <a:r>
              <a:rPr lang="en-US" sz="4800" baseline="0" dirty="0"/>
              <a:t> despite negative consequences</a:t>
            </a:r>
            <a:endParaRPr lang="en-US" sz="4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4800" dirty="0"/>
              <a:t>These changes in the brain persist even after substance use has stopped.</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4800"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48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4800" dirty="0"/>
              <a:t>If a </a:t>
            </a:r>
            <a:r>
              <a:rPr lang="en-US" sz="4800" baseline="0" dirty="0"/>
              <a:t>family member also uses substances, there may be a genetic factor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4800" baseline="0" dirty="0"/>
              <a:t>Environmental influences: growing up around others engaging in risky behavior puts a person at risk ,</a:t>
            </a:r>
            <a:br>
              <a:rPr lang="en-US" sz="4800" baseline="0" dirty="0"/>
            </a:br>
            <a:r>
              <a:rPr lang="en-US" sz="4800" baseline="0" dirty="0"/>
              <a:t>while stable home environment and supportive education are protective factors; </a:t>
            </a:r>
            <a:br>
              <a:rPr lang="en-US" sz="4800" baseline="0" dirty="0"/>
            </a:br>
            <a:endParaRPr lang="en-US" sz="4800"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4800" dirty="0"/>
              <a:t>Societal factors influencing use include poverty, trauma, ACES,</a:t>
            </a:r>
            <a:r>
              <a:rPr lang="en-US" sz="4800" baseline="0" dirty="0"/>
              <a:t> structural barriers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4800" baseline="0" dirty="0"/>
              <a:t>Addiction can develop at any age, but the risk is higher if a person starts using at a younger age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4800" baseline="0" dirty="0"/>
              <a:t>Consider long-term consequences of teens starting to experiment: cannabis, vaping, </a:t>
            </a:r>
            <a:r>
              <a:rPr lang="en-US" sz="4800" baseline="0" dirty="0" err="1"/>
              <a:t>etc</a:t>
            </a:r>
            <a:endParaRPr lang="en-US" sz="4800"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4800"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4800" dirty="0"/>
          </a:p>
          <a:p>
            <a:pPr marL="171450" indent="-171450">
              <a:buFontTx/>
              <a:buChar char="-"/>
            </a:pPr>
            <a:endParaRPr lang="en-US" sz="4800" dirty="0"/>
          </a:p>
        </p:txBody>
      </p:sp>
      <p:sp>
        <p:nvSpPr>
          <p:cNvPr id="4" name="Slide Number Placeholder 3">
            <a:extLst>
              <a:ext uri="{FF2B5EF4-FFF2-40B4-BE49-F238E27FC236}">
                <a16:creationId xmlns:a16="http://schemas.microsoft.com/office/drawing/2014/main" id="{6E90BD8D-3801-7F8B-F664-B0C5E5CD30A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8DBD3-334C-194C-881F-03B461BCE8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418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Addiction is not a moral failing.  </a:t>
            </a:r>
          </a:p>
          <a:p>
            <a:pPr marL="171450" indent="-171450">
              <a:buFont typeface="Arial" panose="020B0604020202020204" pitchFamily="34" charset="0"/>
              <a:buChar char="•"/>
            </a:pPr>
            <a:r>
              <a:rPr lang="en-US" dirty="0"/>
              <a:t>Yes, there may at one time have been a “choice,” but then the  brain’s physiology may change so that a person will “no longer have the choice” and do anything to avoid withdrawal.</a:t>
            </a:r>
          </a:p>
          <a:p>
            <a:pPr marL="171450" indent="-171450">
              <a:buFont typeface="Arial" panose="020B0604020202020204" pitchFamily="34" charset="0"/>
              <a:buChar char="•"/>
            </a:pPr>
            <a:r>
              <a:rPr lang="en-US" dirty="0"/>
              <a:t>“Addiction is a choice until It’s not”</a:t>
            </a:r>
          </a:p>
          <a:p>
            <a:endParaRPr lang="en-US" dirty="0"/>
          </a:p>
          <a:p>
            <a:r>
              <a:rPr lang="en-US" dirty="0"/>
              <a:t>Source:</a:t>
            </a:r>
          </a:p>
          <a:p>
            <a:r>
              <a:rPr lang="en-US" dirty="0"/>
              <a:t>NIH website, https://www.ncbi.nlm.nih.gov/pmc/articles/PMC1070736/, Accessed January 27, 2024</a:t>
            </a:r>
          </a:p>
          <a:p>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8</a:t>
            </a:fld>
            <a:endParaRPr lang="en-US"/>
          </a:p>
        </p:txBody>
      </p:sp>
    </p:spTree>
    <p:extLst>
      <p:ext uri="{BB962C8B-B14F-4D97-AF65-F5344CB8AC3E}">
        <p14:creationId xmlns:p14="http://schemas.microsoft.com/office/powerpoint/2010/main" val="78914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8DBD3-334C-194C-881F-03B461BCE899}" type="slidenum">
              <a:rPr lang="en-US" smtClean="0"/>
              <a:t>9</a:t>
            </a:fld>
            <a:endParaRPr lang="en-US"/>
          </a:p>
        </p:txBody>
      </p:sp>
    </p:spTree>
    <p:extLst>
      <p:ext uri="{BB962C8B-B14F-4D97-AF65-F5344CB8AC3E}">
        <p14:creationId xmlns:p14="http://schemas.microsoft.com/office/powerpoint/2010/main" val="2866270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146B82-189F-4B0B-8C7F-63ECE2DB4B6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FA3F1-5F53-47ED-A09F-166AC4D01C06}" type="slidenum">
              <a:rPr lang="en-US" smtClean="0"/>
              <a:t>‹#›</a:t>
            </a:fld>
            <a:endParaRPr lang="en-US"/>
          </a:p>
        </p:txBody>
      </p:sp>
    </p:spTree>
    <p:extLst>
      <p:ext uri="{BB962C8B-B14F-4D97-AF65-F5344CB8AC3E}">
        <p14:creationId xmlns:p14="http://schemas.microsoft.com/office/powerpoint/2010/main" val="127841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146B82-189F-4B0B-8C7F-63ECE2DB4B6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FA3F1-5F53-47ED-A09F-166AC4D01C06}" type="slidenum">
              <a:rPr lang="en-US" smtClean="0"/>
              <a:t>‹#›</a:t>
            </a:fld>
            <a:endParaRPr lang="en-US"/>
          </a:p>
        </p:txBody>
      </p:sp>
    </p:spTree>
    <p:extLst>
      <p:ext uri="{BB962C8B-B14F-4D97-AF65-F5344CB8AC3E}">
        <p14:creationId xmlns:p14="http://schemas.microsoft.com/office/powerpoint/2010/main" val="140348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146B82-189F-4B0B-8C7F-63ECE2DB4B6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FA3F1-5F53-47ED-A09F-166AC4D01C06}" type="slidenum">
              <a:rPr lang="en-US" smtClean="0"/>
              <a:t>‹#›</a:t>
            </a:fld>
            <a:endParaRPr lang="en-US"/>
          </a:p>
        </p:txBody>
      </p:sp>
    </p:spTree>
    <p:extLst>
      <p:ext uri="{BB962C8B-B14F-4D97-AF65-F5344CB8AC3E}">
        <p14:creationId xmlns:p14="http://schemas.microsoft.com/office/powerpoint/2010/main" val="15715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85"/>
        <p:cNvGrpSpPr/>
        <p:nvPr/>
      </p:nvGrpSpPr>
      <p:grpSpPr>
        <a:xfrm>
          <a:off x="0" y="0"/>
          <a:ext cx="0" cy="0"/>
          <a:chOff x="0" y="0"/>
          <a:chExt cx="0" cy="0"/>
        </a:xfrm>
      </p:grpSpPr>
      <p:sp>
        <p:nvSpPr>
          <p:cNvPr id="186" name="Google Shape;186;p84"/>
          <p:cNvSpPr txBox="1">
            <a:spLocks noGrp="1"/>
          </p:cNvSpPr>
          <p:nvPr>
            <p:ph type="title"/>
          </p:nvPr>
        </p:nvSpPr>
        <p:spPr>
          <a:xfrm>
            <a:off x="711200" y="228603"/>
            <a:ext cx="10871200" cy="9214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Arial"/>
              <a:buNone/>
              <a:defRPr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9358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spTree>
      <p:nvGrpSpPr>
        <p:cNvPr id="1" name="Shape 17"/>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D30FEEB-F74E-45D9-8725-7BFD37DD0F6B}"/>
              </a:ext>
            </a:extLst>
          </p:cNvPr>
          <p:cNvPicPr>
            <a:picLocks noChangeAspect="1"/>
          </p:cNvPicPr>
          <p:nvPr userDrawn="1"/>
        </p:nvPicPr>
        <p:blipFill>
          <a:blip r:embed="rId2"/>
          <a:stretch>
            <a:fillRect/>
          </a:stretch>
        </p:blipFill>
        <p:spPr>
          <a:xfrm>
            <a:off x="-15" y="-46038"/>
            <a:ext cx="12192000" cy="6858000"/>
          </a:xfrm>
          <a:prstGeom prst="rect">
            <a:avLst/>
          </a:prstGeom>
        </p:spPr>
      </p:pic>
      <p:sp>
        <p:nvSpPr>
          <p:cNvPr id="10" name="Google Shape;18;p42">
            <a:extLst>
              <a:ext uri="{FF2B5EF4-FFF2-40B4-BE49-F238E27FC236}">
                <a16:creationId xmlns:a16="http://schemas.microsoft.com/office/drawing/2014/main" id="{87FF4D94-E37A-495D-AF10-350CB3E8C216}"/>
              </a:ext>
            </a:extLst>
          </p:cNvPr>
          <p:cNvSpPr txBox="1">
            <a:spLocks noGrp="1"/>
          </p:cNvSpPr>
          <p:nvPr>
            <p:ph type="ctrTitle"/>
          </p:nvPr>
        </p:nvSpPr>
        <p:spPr>
          <a:xfrm>
            <a:off x="3441469" y="974664"/>
            <a:ext cx="7930342" cy="1829559"/>
          </a:xfrm>
          <a:prstGeom prst="rect">
            <a:avLst/>
          </a:prstGeom>
          <a:noFill/>
          <a:ln>
            <a:noFill/>
          </a:ln>
        </p:spPr>
        <p:txBody>
          <a:bodyPr spcFirstLastPara="1" wrap="square" lIns="91425" tIns="45700" rIns="91425" bIns="45700" anchor="b" anchorCtr="0">
            <a:normAutofit/>
          </a:bodyPr>
          <a:lstStyle>
            <a:lvl1pPr lvl="0" algn="l">
              <a:lnSpc>
                <a:spcPct val="96000"/>
              </a:lnSpc>
              <a:spcBef>
                <a:spcPts val="0"/>
              </a:spcBef>
              <a:spcAft>
                <a:spcPts val="0"/>
              </a:spcAft>
              <a:buClr>
                <a:schemeClr val="lt1"/>
              </a:buClr>
              <a:buSzPts val="5000"/>
              <a:buFont typeface="Libre Franklin"/>
              <a:buNone/>
              <a:defRPr sz="5000">
                <a:solidFill>
                  <a:schemeClr val="accent1">
                    <a:lumMod val="75000"/>
                  </a:schemeClr>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 name="Google Shape;19;p42">
            <a:extLst>
              <a:ext uri="{FF2B5EF4-FFF2-40B4-BE49-F238E27FC236}">
                <a16:creationId xmlns:a16="http://schemas.microsoft.com/office/drawing/2014/main" id="{A555961E-E509-43CD-8B3A-39823CB50C9C}"/>
              </a:ext>
            </a:extLst>
          </p:cNvPr>
          <p:cNvSpPr txBox="1">
            <a:spLocks noGrp="1"/>
          </p:cNvSpPr>
          <p:nvPr>
            <p:ph type="subTitle" idx="1"/>
          </p:nvPr>
        </p:nvSpPr>
        <p:spPr>
          <a:xfrm>
            <a:off x="3441468" y="3104804"/>
            <a:ext cx="7930341" cy="1655762"/>
          </a:xfrm>
          <a:prstGeom prst="rect">
            <a:avLst/>
          </a:prstGeom>
          <a:noFill/>
          <a:ln>
            <a:noFill/>
          </a:ln>
        </p:spPr>
        <p:txBody>
          <a:bodyPr spcFirstLastPara="1" wrap="square" lIns="91425" tIns="45700" rIns="91425" bIns="45700" anchor="t" anchorCtr="0">
            <a:normAutofit/>
          </a:bodyPr>
          <a:lstStyle>
            <a:lvl1pPr lvl="0" algn="l">
              <a:lnSpc>
                <a:spcPct val="92000"/>
              </a:lnSpc>
              <a:spcBef>
                <a:spcPts val="1000"/>
              </a:spcBef>
              <a:spcAft>
                <a:spcPts val="0"/>
              </a:spcAft>
              <a:buSzPts val="5000"/>
              <a:buFont typeface="Libre Franklin"/>
              <a:buNone/>
              <a:defRPr sz="4400">
                <a:solidFill>
                  <a:schemeClr val="accent4">
                    <a:lumMod val="75000"/>
                  </a:schemeClr>
                </a:solidFill>
                <a:latin typeface="Libre Franklin"/>
                <a:ea typeface="Libre Franklin"/>
                <a:cs typeface="Libre Franklin"/>
                <a:sym typeface="Libre Franklin"/>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2" name="Google Shape;10;p44">
            <a:extLst>
              <a:ext uri="{FF2B5EF4-FFF2-40B4-BE49-F238E27FC236}">
                <a16:creationId xmlns:a16="http://schemas.microsoft.com/office/drawing/2014/main" id="{CABA6AE8-CB56-4F9B-B552-7A8F9B6A0E93}"/>
              </a:ext>
            </a:extLst>
          </p:cNvPr>
          <p:cNvSpPr/>
          <p:nvPr userDrawn="1"/>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1;p44">
            <a:extLst>
              <a:ext uri="{FF2B5EF4-FFF2-40B4-BE49-F238E27FC236}">
                <a16:creationId xmlns:a16="http://schemas.microsoft.com/office/drawing/2014/main" id="{5346DE2A-D745-4E6B-817D-38916BB8C3F4}"/>
              </a:ext>
            </a:extLst>
          </p:cNvPr>
          <p:cNvSpPr/>
          <p:nvPr userDrawn="1"/>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Picture 19" descr="A picture containing vector graphics&#10;&#10;Description automatically generated">
            <a:extLst>
              <a:ext uri="{FF2B5EF4-FFF2-40B4-BE49-F238E27FC236}">
                <a16:creationId xmlns:a16="http://schemas.microsoft.com/office/drawing/2014/main" id="{45539425-C1B3-42E4-9AFD-9CE85A620E21}"/>
              </a:ext>
            </a:extLst>
          </p:cNvPr>
          <p:cNvPicPr>
            <a:picLocks noChangeAspect="1"/>
          </p:cNvPicPr>
          <p:nvPr userDrawn="1"/>
        </p:nvPicPr>
        <p:blipFill>
          <a:blip r:embed="rId3"/>
          <a:stretch>
            <a:fillRect/>
          </a:stretch>
        </p:blipFill>
        <p:spPr>
          <a:xfrm>
            <a:off x="11063928" y="5935578"/>
            <a:ext cx="719938" cy="922421"/>
          </a:xfrm>
          <a:prstGeom prst="rect">
            <a:avLst/>
          </a:prstGeom>
        </p:spPr>
      </p:pic>
      <p:sp>
        <p:nvSpPr>
          <p:cNvPr id="17" name="Google Shape;14;p44">
            <a:extLst>
              <a:ext uri="{FF2B5EF4-FFF2-40B4-BE49-F238E27FC236}">
                <a16:creationId xmlns:a16="http://schemas.microsoft.com/office/drawing/2014/main" id="{CB911996-F9A0-47F1-B0CF-0CD82A85E185}"/>
              </a:ext>
            </a:extLst>
          </p:cNvPr>
          <p:cNvSpPr txBox="1">
            <a:spLocks/>
          </p:cNvSpPr>
          <p:nvPr userDrawn="1"/>
        </p:nvSpPr>
        <p:spPr>
          <a:xfrm>
            <a:off x="124690" y="6446837"/>
            <a:ext cx="331677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100" b="1" i="0" u="none" strike="noStrike" cap="none">
                <a:solidFill>
                  <a:schemeClr val="bg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l"/>
            <a:r>
              <a:rPr lang="en-US" dirty="0"/>
              <a:t>CALIFORNIA RESIDENCY PROGRAM COLLABORATIVE</a:t>
            </a:r>
          </a:p>
        </p:txBody>
      </p:sp>
      <p:pic>
        <p:nvPicPr>
          <p:cNvPr id="11" name="Picture 10">
            <a:extLst>
              <a:ext uri="{FF2B5EF4-FFF2-40B4-BE49-F238E27FC236}">
                <a16:creationId xmlns:a16="http://schemas.microsoft.com/office/drawing/2014/main" id="{770F782A-CA94-425A-B01C-3C6156C3EDB6}"/>
              </a:ext>
            </a:extLst>
          </p:cNvPr>
          <p:cNvPicPr>
            <a:picLocks noChangeAspect="1"/>
          </p:cNvPicPr>
          <p:nvPr userDrawn="1"/>
        </p:nvPicPr>
        <p:blipFill>
          <a:blip r:embed="rId4"/>
          <a:stretch>
            <a:fillRect/>
          </a:stretch>
        </p:blipFill>
        <p:spPr>
          <a:xfrm>
            <a:off x="9058170" y="6446503"/>
            <a:ext cx="2005758" cy="365792"/>
          </a:xfrm>
          <a:prstGeom prst="rect">
            <a:avLst/>
          </a:prstGeom>
        </p:spPr>
      </p:pic>
    </p:spTree>
    <p:extLst>
      <p:ext uri="{BB962C8B-B14F-4D97-AF65-F5344CB8AC3E}">
        <p14:creationId xmlns:p14="http://schemas.microsoft.com/office/powerpoint/2010/main" val="124983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3675FEF-F5CB-4FA2-BC46-BFF9121DBC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Google Shape;18;p42">
            <a:extLst>
              <a:ext uri="{FF2B5EF4-FFF2-40B4-BE49-F238E27FC236}">
                <a16:creationId xmlns:a16="http://schemas.microsoft.com/office/drawing/2014/main" id="{87FF4D94-E37A-495D-AF10-350CB3E8C216}"/>
              </a:ext>
            </a:extLst>
          </p:cNvPr>
          <p:cNvSpPr txBox="1">
            <a:spLocks noGrp="1"/>
          </p:cNvSpPr>
          <p:nvPr>
            <p:ph type="ctrTitle"/>
          </p:nvPr>
        </p:nvSpPr>
        <p:spPr>
          <a:xfrm>
            <a:off x="4860234" y="1122363"/>
            <a:ext cx="6649279" cy="1829559"/>
          </a:xfrm>
          <a:prstGeom prst="rect">
            <a:avLst/>
          </a:prstGeom>
          <a:noFill/>
          <a:ln>
            <a:noFill/>
          </a:ln>
        </p:spPr>
        <p:txBody>
          <a:bodyPr spcFirstLastPara="1" wrap="square" lIns="91425" tIns="45700" rIns="91425" bIns="45700" anchor="b" anchorCtr="0">
            <a:normAutofit/>
          </a:bodyPr>
          <a:lstStyle>
            <a:lvl1pPr lvl="0" algn="l">
              <a:lnSpc>
                <a:spcPct val="96000"/>
              </a:lnSpc>
              <a:spcBef>
                <a:spcPts val="0"/>
              </a:spcBef>
              <a:spcAft>
                <a:spcPts val="0"/>
              </a:spcAft>
              <a:buClr>
                <a:schemeClr val="lt1"/>
              </a:buClr>
              <a:buSzPts val="5000"/>
              <a:buFont typeface="Libre Franklin"/>
              <a:buNone/>
              <a:defRPr sz="5000">
                <a:solidFill>
                  <a:schemeClr val="accent1">
                    <a:lumMod val="75000"/>
                  </a:schemeClr>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2" name="Google Shape;19;p42">
            <a:extLst>
              <a:ext uri="{FF2B5EF4-FFF2-40B4-BE49-F238E27FC236}">
                <a16:creationId xmlns:a16="http://schemas.microsoft.com/office/drawing/2014/main" id="{A555961E-E509-43CD-8B3A-39823CB50C9C}"/>
              </a:ext>
            </a:extLst>
          </p:cNvPr>
          <p:cNvSpPr txBox="1">
            <a:spLocks noGrp="1"/>
          </p:cNvSpPr>
          <p:nvPr>
            <p:ph type="subTitle" idx="1"/>
          </p:nvPr>
        </p:nvSpPr>
        <p:spPr>
          <a:xfrm>
            <a:off x="4860234" y="3429000"/>
            <a:ext cx="5807766" cy="1655762"/>
          </a:xfrm>
          <a:prstGeom prst="rect">
            <a:avLst/>
          </a:prstGeom>
          <a:noFill/>
          <a:ln>
            <a:noFill/>
          </a:ln>
        </p:spPr>
        <p:txBody>
          <a:bodyPr spcFirstLastPara="1" wrap="square" lIns="91425" tIns="45700" rIns="91425" bIns="45700" anchor="t" anchorCtr="0">
            <a:normAutofit/>
          </a:bodyPr>
          <a:lstStyle>
            <a:lvl1pPr lvl="0" algn="l">
              <a:lnSpc>
                <a:spcPct val="92000"/>
              </a:lnSpc>
              <a:spcBef>
                <a:spcPts val="1000"/>
              </a:spcBef>
              <a:spcAft>
                <a:spcPts val="0"/>
              </a:spcAft>
              <a:buSzPts val="5000"/>
              <a:buFont typeface="Libre Franklin"/>
              <a:buNone/>
              <a:defRPr sz="4400">
                <a:solidFill>
                  <a:schemeClr val="accent4">
                    <a:lumMod val="75000"/>
                  </a:schemeClr>
                </a:solidFill>
                <a:latin typeface="Libre Franklin"/>
                <a:ea typeface="Libre Franklin"/>
                <a:cs typeface="Libre Franklin"/>
                <a:sym typeface="Libre Franklin"/>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2" name="Google Shape;10;p44">
            <a:extLst>
              <a:ext uri="{FF2B5EF4-FFF2-40B4-BE49-F238E27FC236}">
                <a16:creationId xmlns:a16="http://schemas.microsoft.com/office/drawing/2014/main" id="{CABA6AE8-CB56-4F9B-B552-7A8F9B6A0E93}"/>
              </a:ext>
            </a:extLst>
          </p:cNvPr>
          <p:cNvSpPr/>
          <p:nvPr userDrawn="1"/>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1;p44">
            <a:extLst>
              <a:ext uri="{FF2B5EF4-FFF2-40B4-BE49-F238E27FC236}">
                <a16:creationId xmlns:a16="http://schemas.microsoft.com/office/drawing/2014/main" id="{5346DE2A-D745-4E6B-817D-38916BB8C3F4}"/>
              </a:ext>
            </a:extLst>
          </p:cNvPr>
          <p:cNvSpPr/>
          <p:nvPr userDrawn="1"/>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Picture 19" descr="A picture containing vector graphics&#10;&#10;Description automatically generated">
            <a:extLst>
              <a:ext uri="{FF2B5EF4-FFF2-40B4-BE49-F238E27FC236}">
                <a16:creationId xmlns:a16="http://schemas.microsoft.com/office/drawing/2014/main" id="{45539425-C1B3-42E4-9AFD-9CE85A620E21}"/>
              </a:ext>
            </a:extLst>
          </p:cNvPr>
          <p:cNvPicPr>
            <a:picLocks noChangeAspect="1"/>
          </p:cNvPicPr>
          <p:nvPr userDrawn="1"/>
        </p:nvPicPr>
        <p:blipFill>
          <a:blip r:embed="rId3"/>
          <a:stretch>
            <a:fillRect/>
          </a:stretch>
        </p:blipFill>
        <p:spPr>
          <a:xfrm>
            <a:off x="11063928" y="5935578"/>
            <a:ext cx="719938" cy="922421"/>
          </a:xfrm>
          <a:prstGeom prst="rect">
            <a:avLst/>
          </a:prstGeom>
        </p:spPr>
      </p:pic>
      <p:sp>
        <p:nvSpPr>
          <p:cNvPr id="17" name="Google Shape;14;p44">
            <a:extLst>
              <a:ext uri="{FF2B5EF4-FFF2-40B4-BE49-F238E27FC236}">
                <a16:creationId xmlns:a16="http://schemas.microsoft.com/office/drawing/2014/main" id="{CB911996-F9A0-47F1-B0CF-0CD82A85E185}"/>
              </a:ext>
            </a:extLst>
          </p:cNvPr>
          <p:cNvSpPr txBox="1">
            <a:spLocks/>
          </p:cNvSpPr>
          <p:nvPr userDrawn="1"/>
        </p:nvSpPr>
        <p:spPr>
          <a:xfrm>
            <a:off x="124690" y="6446837"/>
            <a:ext cx="331677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100" b="1" i="0" u="none" strike="noStrike" cap="none">
                <a:solidFill>
                  <a:schemeClr val="bg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l"/>
            <a:r>
              <a:rPr lang="en-US" dirty="0"/>
              <a:t>CALIFORNIA RESIDENCY PROGRAM COLLABORATIVE</a:t>
            </a:r>
          </a:p>
        </p:txBody>
      </p:sp>
      <p:pic>
        <p:nvPicPr>
          <p:cNvPr id="11" name="Picture 10">
            <a:extLst>
              <a:ext uri="{FF2B5EF4-FFF2-40B4-BE49-F238E27FC236}">
                <a16:creationId xmlns:a16="http://schemas.microsoft.com/office/drawing/2014/main" id="{770F782A-CA94-425A-B01C-3C6156C3EDB6}"/>
              </a:ext>
            </a:extLst>
          </p:cNvPr>
          <p:cNvPicPr>
            <a:picLocks noChangeAspect="1"/>
          </p:cNvPicPr>
          <p:nvPr userDrawn="1"/>
        </p:nvPicPr>
        <p:blipFill>
          <a:blip r:embed="rId4"/>
          <a:stretch>
            <a:fillRect/>
          </a:stretch>
        </p:blipFill>
        <p:spPr>
          <a:xfrm>
            <a:off x="9058170" y="6446503"/>
            <a:ext cx="2005758" cy="365792"/>
          </a:xfrm>
          <a:prstGeom prst="rect">
            <a:avLst/>
          </a:prstGeom>
        </p:spPr>
      </p:pic>
    </p:spTree>
    <p:extLst>
      <p:ext uri="{BB962C8B-B14F-4D97-AF65-F5344CB8AC3E}">
        <p14:creationId xmlns:p14="http://schemas.microsoft.com/office/powerpoint/2010/main" val="1642997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25829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7"/>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F0E08165-8FA2-444D-A1F1-CB8E67A267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6" name="Google Shape;10;p44">
            <a:extLst>
              <a:ext uri="{FF2B5EF4-FFF2-40B4-BE49-F238E27FC236}">
                <a16:creationId xmlns:a16="http://schemas.microsoft.com/office/drawing/2014/main" id="{29206CB0-3800-423C-81D1-F01AC5301A4E}"/>
              </a:ext>
            </a:extLst>
          </p:cNvPr>
          <p:cNvSpPr/>
          <p:nvPr userDrawn="1"/>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1;p44">
            <a:extLst>
              <a:ext uri="{FF2B5EF4-FFF2-40B4-BE49-F238E27FC236}">
                <a16:creationId xmlns:a16="http://schemas.microsoft.com/office/drawing/2014/main" id="{4625D6D2-8A3D-44D4-A1F6-F0500D5EEA8B}"/>
              </a:ext>
            </a:extLst>
          </p:cNvPr>
          <p:cNvSpPr/>
          <p:nvPr userDrawn="1"/>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p44">
            <a:extLst>
              <a:ext uri="{FF2B5EF4-FFF2-40B4-BE49-F238E27FC236}">
                <a16:creationId xmlns:a16="http://schemas.microsoft.com/office/drawing/2014/main" id="{08A61D3C-982E-4B4C-B3D4-0C8EFEF47FFA}"/>
              </a:ext>
            </a:extLst>
          </p:cNvPr>
          <p:cNvSpPr txBox="1">
            <a:spLocks/>
          </p:cNvSpPr>
          <p:nvPr userDrawn="1"/>
        </p:nvSpPr>
        <p:spPr>
          <a:xfrm>
            <a:off x="124690" y="6446837"/>
            <a:ext cx="331677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100" b="1" i="0" u="none" strike="noStrike" cap="none">
                <a:solidFill>
                  <a:schemeClr val="bg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l"/>
            <a:r>
              <a:rPr lang="en-US" dirty="0"/>
              <a:t>CALIFORNIA RESIDENCY PROGRAM COLLABORATIVE</a:t>
            </a:r>
          </a:p>
        </p:txBody>
      </p:sp>
      <p:pic>
        <p:nvPicPr>
          <p:cNvPr id="21" name="Picture 20">
            <a:extLst>
              <a:ext uri="{FF2B5EF4-FFF2-40B4-BE49-F238E27FC236}">
                <a16:creationId xmlns:a16="http://schemas.microsoft.com/office/drawing/2014/main" id="{8D1194B3-AE88-4C34-8BA3-6768FB07B4DB}"/>
              </a:ext>
            </a:extLst>
          </p:cNvPr>
          <p:cNvPicPr>
            <a:picLocks noChangeAspect="1"/>
          </p:cNvPicPr>
          <p:nvPr userDrawn="1"/>
        </p:nvPicPr>
        <p:blipFill>
          <a:blip r:embed="rId3"/>
          <a:stretch>
            <a:fillRect/>
          </a:stretch>
        </p:blipFill>
        <p:spPr>
          <a:xfrm>
            <a:off x="9058170" y="6446503"/>
            <a:ext cx="2005758" cy="365792"/>
          </a:xfrm>
          <a:prstGeom prst="rect">
            <a:avLst/>
          </a:prstGeom>
        </p:spPr>
      </p:pic>
      <p:pic>
        <p:nvPicPr>
          <p:cNvPr id="22" name="Picture 21" descr="A picture containing vector graphics&#10;&#10;Description automatically generated">
            <a:extLst>
              <a:ext uri="{FF2B5EF4-FFF2-40B4-BE49-F238E27FC236}">
                <a16:creationId xmlns:a16="http://schemas.microsoft.com/office/drawing/2014/main" id="{37574D36-059C-42E5-8AC1-49C43E4A121C}"/>
              </a:ext>
            </a:extLst>
          </p:cNvPr>
          <p:cNvPicPr>
            <a:picLocks noChangeAspect="1"/>
          </p:cNvPicPr>
          <p:nvPr userDrawn="1"/>
        </p:nvPicPr>
        <p:blipFill>
          <a:blip r:embed="rId4"/>
          <a:stretch>
            <a:fillRect/>
          </a:stretch>
        </p:blipFill>
        <p:spPr>
          <a:xfrm>
            <a:off x="11063928" y="5935578"/>
            <a:ext cx="719938" cy="922421"/>
          </a:xfrm>
          <a:prstGeom prst="rect">
            <a:avLst/>
          </a:prstGeom>
        </p:spPr>
      </p:pic>
    </p:spTree>
    <p:extLst>
      <p:ext uri="{BB962C8B-B14F-4D97-AF65-F5344CB8AC3E}">
        <p14:creationId xmlns:p14="http://schemas.microsoft.com/office/powerpoint/2010/main" val="1347991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1_Title Slide">
    <p:spTree>
      <p:nvGrpSpPr>
        <p:cNvPr id="1" name="Shape 17"/>
        <p:cNvGrpSpPr/>
        <p:nvPr/>
      </p:nvGrpSpPr>
      <p:grpSpPr>
        <a:xfrm>
          <a:off x="0" y="0"/>
          <a:ext cx="0" cy="0"/>
          <a:chOff x="0" y="0"/>
          <a:chExt cx="0" cy="0"/>
        </a:xfrm>
      </p:grpSpPr>
      <p:sp>
        <p:nvSpPr>
          <p:cNvPr id="22" name="Google Shape;10;p44">
            <a:extLst>
              <a:ext uri="{FF2B5EF4-FFF2-40B4-BE49-F238E27FC236}">
                <a16:creationId xmlns:a16="http://schemas.microsoft.com/office/drawing/2014/main" id="{CABA6AE8-CB56-4F9B-B552-7A8F9B6A0E93}"/>
              </a:ext>
            </a:extLst>
          </p:cNvPr>
          <p:cNvSpPr/>
          <p:nvPr userDrawn="1"/>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1;p44">
            <a:extLst>
              <a:ext uri="{FF2B5EF4-FFF2-40B4-BE49-F238E27FC236}">
                <a16:creationId xmlns:a16="http://schemas.microsoft.com/office/drawing/2014/main" id="{5346DE2A-D745-4E6B-817D-38916BB8C3F4}"/>
              </a:ext>
            </a:extLst>
          </p:cNvPr>
          <p:cNvSpPr/>
          <p:nvPr userDrawn="1"/>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Picture 19" descr="A picture containing vector graphics&#10;&#10;Description automatically generated">
            <a:extLst>
              <a:ext uri="{FF2B5EF4-FFF2-40B4-BE49-F238E27FC236}">
                <a16:creationId xmlns:a16="http://schemas.microsoft.com/office/drawing/2014/main" id="{45539425-C1B3-42E4-9AFD-9CE85A620E21}"/>
              </a:ext>
            </a:extLst>
          </p:cNvPr>
          <p:cNvPicPr>
            <a:picLocks noChangeAspect="1"/>
          </p:cNvPicPr>
          <p:nvPr userDrawn="1"/>
        </p:nvPicPr>
        <p:blipFill>
          <a:blip r:embed="rId2"/>
          <a:stretch>
            <a:fillRect/>
          </a:stretch>
        </p:blipFill>
        <p:spPr>
          <a:xfrm>
            <a:off x="11063928" y="5935578"/>
            <a:ext cx="719938" cy="922421"/>
          </a:xfrm>
          <a:prstGeom prst="rect">
            <a:avLst/>
          </a:prstGeom>
        </p:spPr>
      </p:pic>
      <p:sp>
        <p:nvSpPr>
          <p:cNvPr id="17" name="Google Shape;14;p44">
            <a:extLst>
              <a:ext uri="{FF2B5EF4-FFF2-40B4-BE49-F238E27FC236}">
                <a16:creationId xmlns:a16="http://schemas.microsoft.com/office/drawing/2014/main" id="{CB911996-F9A0-47F1-B0CF-0CD82A85E185}"/>
              </a:ext>
            </a:extLst>
          </p:cNvPr>
          <p:cNvSpPr txBox="1">
            <a:spLocks/>
          </p:cNvSpPr>
          <p:nvPr userDrawn="1"/>
        </p:nvSpPr>
        <p:spPr>
          <a:xfrm>
            <a:off x="124690" y="6446837"/>
            <a:ext cx="331677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100" b="1" i="0" u="none" strike="noStrike" cap="none">
                <a:solidFill>
                  <a:schemeClr val="bg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l"/>
            <a:r>
              <a:rPr lang="en-US" dirty="0"/>
              <a:t>CALIFORNIA RESIDENCY PROGRAM COLLABORATIVE</a:t>
            </a:r>
          </a:p>
        </p:txBody>
      </p:sp>
      <p:pic>
        <p:nvPicPr>
          <p:cNvPr id="11" name="Picture 10">
            <a:extLst>
              <a:ext uri="{FF2B5EF4-FFF2-40B4-BE49-F238E27FC236}">
                <a16:creationId xmlns:a16="http://schemas.microsoft.com/office/drawing/2014/main" id="{770F782A-CA94-425A-B01C-3C6156C3EDB6}"/>
              </a:ext>
            </a:extLst>
          </p:cNvPr>
          <p:cNvPicPr>
            <a:picLocks noChangeAspect="1"/>
          </p:cNvPicPr>
          <p:nvPr userDrawn="1"/>
        </p:nvPicPr>
        <p:blipFill>
          <a:blip r:embed="rId3"/>
          <a:stretch>
            <a:fillRect/>
          </a:stretch>
        </p:blipFill>
        <p:spPr>
          <a:xfrm>
            <a:off x="9058170" y="6446503"/>
            <a:ext cx="2005758" cy="365792"/>
          </a:xfrm>
          <a:prstGeom prst="rect">
            <a:avLst/>
          </a:prstGeom>
        </p:spPr>
      </p:pic>
    </p:spTree>
    <p:extLst>
      <p:ext uri="{BB962C8B-B14F-4D97-AF65-F5344CB8AC3E}">
        <p14:creationId xmlns:p14="http://schemas.microsoft.com/office/powerpoint/2010/main" val="892078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4000"/>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7207B6-8D38-4EE9-A1B4-BE4BBFA92D0A}"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83188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146B82-189F-4B0B-8C7F-63ECE2DB4B6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FA3F1-5F53-47ED-A09F-166AC4D01C06}" type="slidenum">
              <a:rPr lang="en-US" smtClean="0"/>
              <a:t>‹#›</a:t>
            </a:fld>
            <a:endParaRPr lang="en-US"/>
          </a:p>
        </p:txBody>
      </p:sp>
    </p:spTree>
    <p:extLst>
      <p:ext uri="{BB962C8B-B14F-4D97-AF65-F5344CB8AC3E}">
        <p14:creationId xmlns:p14="http://schemas.microsoft.com/office/powerpoint/2010/main" val="78380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146B82-189F-4B0B-8C7F-63ECE2DB4B67}"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FA3F1-5F53-47ED-A09F-166AC4D01C06}" type="slidenum">
              <a:rPr lang="en-US" smtClean="0"/>
              <a:t>‹#›</a:t>
            </a:fld>
            <a:endParaRPr lang="en-US"/>
          </a:p>
        </p:txBody>
      </p:sp>
    </p:spTree>
    <p:extLst>
      <p:ext uri="{BB962C8B-B14F-4D97-AF65-F5344CB8AC3E}">
        <p14:creationId xmlns:p14="http://schemas.microsoft.com/office/powerpoint/2010/main" val="136078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146B82-189F-4B0B-8C7F-63ECE2DB4B6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FA3F1-5F53-47ED-A09F-166AC4D01C06}" type="slidenum">
              <a:rPr lang="en-US" smtClean="0"/>
              <a:t>‹#›</a:t>
            </a:fld>
            <a:endParaRPr lang="en-US"/>
          </a:p>
        </p:txBody>
      </p:sp>
    </p:spTree>
    <p:extLst>
      <p:ext uri="{BB962C8B-B14F-4D97-AF65-F5344CB8AC3E}">
        <p14:creationId xmlns:p14="http://schemas.microsoft.com/office/powerpoint/2010/main" val="19778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146B82-189F-4B0B-8C7F-63ECE2DB4B67}"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FA3F1-5F53-47ED-A09F-166AC4D01C06}" type="slidenum">
              <a:rPr lang="en-US" smtClean="0"/>
              <a:t>‹#›</a:t>
            </a:fld>
            <a:endParaRPr lang="en-US"/>
          </a:p>
        </p:txBody>
      </p:sp>
    </p:spTree>
    <p:extLst>
      <p:ext uri="{BB962C8B-B14F-4D97-AF65-F5344CB8AC3E}">
        <p14:creationId xmlns:p14="http://schemas.microsoft.com/office/powerpoint/2010/main" val="138525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146B82-189F-4B0B-8C7F-63ECE2DB4B67}"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FA3F1-5F53-47ED-A09F-166AC4D01C06}" type="slidenum">
              <a:rPr lang="en-US" smtClean="0"/>
              <a:t>‹#›</a:t>
            </a:fld>
            <a:endParaRPr lang="en-US"/>
          </a:p>
        </p:txBody>
      </p:sp>
    </p:spTree>
    <p:extLst>
      <p:ext uri="{BB962C8B-B14F-4D97-AF65-F5344CB8AC3E}">
        <p14:creationId xmlns:p14="http://schemas.microsoft.com/office/powerpoint/2010/main" val="128526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46B82-189F-4B0B-8C7F-63ECE2DB4B67}"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FA3F1-5F53-47ED-A09F-166AC4D01C06}" type="slidenum">
              <a:rPr lang="en-US" smtClean="0"/>
              <a:t>‹#›</a:t>
            </a:fld>
            <a:endParaRPr lang="en-US"/>
          </a:p>
        </p:txBody>
      </p:sp>
    </p:spTree>
    <p:extLst>
      <p:ext uri="{BB962C8B-B14F-4D97-AF65-F5344CB8AC3E}">
        <p14:creationId xmlns:p14="http://schemas.microsoft.com/office/powerpoint/2010/main" val="163126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146B82-189F-4B0B-8C7F-63ECE2DB4B6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FA3F1-5F53-47ED-A09F-166AC4D01C06}" type="slidenum">
              <a:rPr lang="en-US" smtClean="0"/>
              <a:t>‹#›</a:t>
            </a:fld>
            <a:endParaRPr lang="en-US"/>
          </a:p>
        </p:txBody>
      </p:sp>
    </p:spTree>
    <p:extLst>
      <p:ext uri="{BB962C8B-B14F-4D97-AF65-F5344CB8AC3E}">
        <p14:creationId xmlns:p14="http://schemas.microsoft.com/office/powerpoint/2010/main" val="196535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146B82-189F-4B0B-8C7F-63ECE2DB4B67}"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FA3F1-5F53-47ED-A09F-166AC4D01C06}" type="slidenum">
              <a:rPr lang="en-US" smtClean="0"/>
              <a:t>‹#›</a:t>
            </a:fld>
            <a:endParaRPr lang="en-US"/>
          </a:p>
        </p:txBody>
      </p:sp>
    </p:spTree>
    <p:extLst>
      <p:ext uri="{BB962C8B-B14F-4D97-AF65-F5344CB8AC3E}">
        <p14:creationId xmlns:p14="http://schemas.microsoft.com/office/powerpoint/2010/main" val="362656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46B82-189F-4B0B-8C7F-63ECE2DB4B67}"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FA3F1-5F53-47ED-A09F-166AC4D01C06}" type="slidenum">
              <a:rPr lang="en-US" smtClean="0"/>
              <a:t>‹#›</a:t>
            </a:fld>
            <a:endParaRPr lang="en-US"/>
          </a:p>
        </p:txBody>
      </p:sp>
    </p:spTree>
    <p:extLst>
      <p:ext uri="{BB962C8B-B14F-4D97-AF65-F5344CB8AC3E}">
        <p14:creationId xmlns:p14="http://schemas.microsoft.com/office/powerpoint/2010/main" val="4201354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44"/>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4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dirty="0"/>
          </a:p>
        </p:txBody>
      </p:sp>
      <p:cxnSp>
        <p:nvCxnSpPr>
          <p:cNvPr id="15" name="Google Shape;15;p44"/>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pic>
        <p:nvPicPr>
          <p:cNvPr id="5" name="Picture 4" descr="A picture containing vector graphics&#10;&#10;Description automatically generated">
            <a:extLst>
              <a:ext uri="{FF2B5EF4-FFF2-40B4-BE49-F238E27FC236}">
                <a16:creationId xmlns:a16="http://schemas.microsoft.com/office/drawing/2014/main" id="{05DE5BE2-8F1D-4D9A-8238-E1272357DC78}"/>
              </a:ext>
            </a:extLst>
          </p:cNvPr>
          <p:cNvPicPr>
            <a:picLocks noChangeAspect="1"/>
          </p:cNvPicPr>
          <p:nvPr userDrawn="1"/>
        </p:nvPicPr>
        <p:blipFill>
          <a:blip r:embed="rId8"/>
          <a:stretch>
            <a:fillRect/>
          </a:stretch>
        </p:blipFill>
        <p:spPr>
          <a:xfrm>
            <a:off x="11063928" y="5935578"/>
            <a:ext cx="719938" cy="922421"/>
          </a:xfrm>
          <a:prstGeom prst="rect">
            <a:avLst/>
          </a:prstGeom>
        </p:spPr>
      </p:pic>
      <p:sp>
        <p:nvSpPr>
          <p:cNvPr id="16" name="Google Shape;14;p44">
            <a:extLst>
              <a:ext uri="{FF2B5EF4-FFF2-40B4-BE49-F238E27FC236}">
                <a16:creationId xmlns:a16="http://schemas.microsoft.com/office/drawing/2014/main" id="{8E134424-5A41-4769-B88C-2E1916AD02CB}"/>
              </a:ext>
            </a:extLst>
          </p:cNvPr>
          <p:cNvSpPr txBox="1">
            <a:spLocks/>
          </p:cNvSpPr>
          <p:nvPr userDrawn="1"/>
        </p:nvSpPr>
        <p:spPr>
          <a:xfrm>
            <a:off x="124690" y="6446837"/>
            <a:ext cx="331677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100" b="1" i="0" u="none" strike="noStrike" cap="none">
                <a:solidFill>
                  <a:schemeClr val="bg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l"/>
            <a:r>
              <a:rPr lang="en-US" dirty="0"/>
              <a:t>CALIFORNIA RESIDENCY PROGRAM COLLABORATIVE</a:t>
            </a:r>
          </a:p>
        </p:txBody>
      </p:sp>
      <p:pic>
        <p:nvPicPr>
          <p:cNvPr id="2" name="Picture 1">
            <a:extLst>
              <a:ext uri="{FF2B5EF4-FFF2-40B4-BE49-F238E27FC236}">
                <a16:creationId xmlns:a16="http://schemas.microsoft.com/office/drawing/2014/main" id="{8A6A0FD6-F34C-46AC-AA91-CDA052AD27B4}"/>
              </a:ext>
            </a:extLst>
          </p:cNvPr>
          <p:cNvPicPr>
            <a:picLocks noChangeAspect="1"/>
          </p:cNvPicPr>
          <p:nvPr userDrawn="1"/>
        </p:nvPicPr>
        <p:blipFill>
          <a:blip r:embed="rId9"/>
          <a:stretch>
            <a:fillRect/>
          </a:stretch>
        </p:blipFill>
        <p:spPr>
          <a:xfrm>
            <a:off x="9058170" y="6446503"/>
            <a:ext cx="2005758" cy="365792"/>
          </a:xfrm>
          <a:prstGeom prst="rect">
            <a:avLst/>
          </a:prstGeom>
        </p:spPr>
      </p:pic>
    </p:spTree>
    <p:extLst>
      <p:ext uri="{BB962C8B-B14F-4D97-AF65-F5344CB8AC3E}">
        <p14:creationId xmlns:p14="http://schemas.microsoft.com/office/powerpoint/2010/main" val="235522767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92_0.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67_0.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69_118BFBFF.xml"/><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84_E14D63.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microsoft.com/office/2018/10/relationships/comments" Target="../comments/modernComment_17E_2BD27C9B.xml"/><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8A_FA837D6B.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36_33442EB8.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76_B87E300.xm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8C_482F83.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18/10/relationships/comments" Target="../comments/modernComment_17C_A5B810B2.xml"/><Relationship Id="rId7" Type="http://schemas.openxmlformats.org/officeDocument/2006/relationships/diagramColors" Target="../diagrams/colors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6.xml.rels><?xml version="1.0" encoding="UTF-8" standalone="yes"?>
<Relationships xmlns="http://schemas.openxmlformats.org/package/2006/relationships"><Relationship Id="rId8" Type="http://schemas.openxmlformats.org/officeDocument/2006/relationships/hyperlink" Target="https://hdsbpc.cdc.gov/s/" TargetMode="External"/><Relationship Id="rId3" Type="http://schemas.openxmlformats.org/officeDocument/2006/relationships/hyperlink" Target="https://www.apa.org/topics/implicit-bias" TargetMode="External"/><Relationship Id="rId7" Type="http://schemas.openxmlformats.org/officeDocument/2006/relationships/hyperlink" Target="https://www.ncbi.nlm.nih.gov/books/NBK385163/"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hyperlink" Target="https://search.lib.uiowa.edu/primo-explore/fulldisplay?docid=01IOWA_ALMA51806220470002771&amp;context=L&amp;vid=01IOWA&amp;lang=en_US&amp;search_scope=default_scope&amp;adaptor=Local%20Search%20Engine&amp;tab=default_tab&amp;query=any,contains,buprenorphine%20and%20methadone" TargetMode="External"/><Relationship Id="rId5" Type="http://schemas.openxmlformats.org/officeDocument/2006/relationships/hyperlink" Target="https://doi.org/10.1016/j.drugalcdep.2017.11.023" TargetMode="External"/><Relationship Id="rId10" Type="http://schemas.openxmlformats.org/officeDocument/2006/relationships/hyperlink" Target="https://doi-org.proxy.lib.uiowa.edu/10.1016/j.dadr.2023.100138" TargetMode="External"/><Relationship Id="rId4" Type="http://schemas.openxmlformats.org/officeDocument/2006/relationships/hyperlink" Target="https://www.apa.org/about/apa/equity-diversity-inclusion/language-guidelines?_gl=1*hy87zq*_ga*MTQ1NTEyNTM3My4xNjg5MTAwMjA0*_ga_SZXLGDJGNB*MTY4OTEwMDIwNC4xLjEuMTY4OTEwMDQ5Ny4wLjAuMA..&amp;#x0026;_ga=2.40626978.1225525756.1689100204-1455125373.1689100204" TargetMode="External"/><Relationship Id="rId9" Type="http://schemas.openxmlformats.org/officeDocument/2006/relationships/hyperlink" Target="https://doi-org.proxy.lib.uiowa.edu/10.1177/1524839920943207"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doi.org/10.1016/j.clinthera.2019.07.019" TargetMode="External"/><Relationship Id="rId3" Type="http://schemas.openxmlformats.org/officeDocument/2006/relationships/hyperlink" Target="https://doi.org/10.1016/j.jsat.2022.108719" TargetMode="External"/><Relationship Id="rId7" Type="http://schemas.openxmlformats.org/officeDocument/2006/relationships/hyperlink" Target="https://doi.org/10.1177/0887403420911415"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hyperlink" Target="https://doi-org.proxy.lib.uiowa.edu/10.2105/AJPH.2017.304187" TargetMode="External"/><Relationship Id="rId5" Type="http://schemas.openxmlformats.org/officeDocument/2006/relationships/hyperlink" Target="https://doi-org.proxy.lib.uiowa.edu/10.1177/1527154421989994" TargetMode="External"/><Relationship Id="rId10" Type="http://schemas.openxmlformats.org/officeDocument/2006/relationships/hyperlink" Target="https://www.projectimplicit.net/resources/about-the-iat/" TargetMode="External"/><Relationship Id="rId4" Type="http://schemas.openxmlformats.org/officeDocument/2006/relationships/hyperlink" Target="https://doi-org.proxy.lib.uiowa.edu/10.7326/M17-2441" TargetMode="External"/><Relationship Id="rId9" Type="http://schemas.openxmlformats.org/officeDocument/2006/relationships/hyperlink" Target="https://doi.org/10.1016/j.drugalcdep.2016.03.028"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dx.doi.org/10.15585/mmwr.mm6843a3"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hyperlink" Target="https://doi-org.proxy.lib.uiowa.edu/10.1111/1468-0009.12470"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doi-org.proxy.lib.uiowa.edu/10.1377/hlthaff.2015.1357" TargetMode="External"/><Relationship Id="rId3" Type="http://schemas.openxmlformats.org/officeDocument/2006/relationships/hyperlink" Target="https://doi.org/10.1186/s40352-021-00143-9" TargetMode="External"/><Relationship Id="rId7" Type="http://schemas.openxmlformats.org/officeDocument/2006/relationships/hyperlink" Target="https://doi.org/10.7759/cureus.11311"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hyperlink" Target="https://doi-org.proxy.lib.uiowa.edu/10.1111/j.1360-0443.2008.02314.x" TargetMode="External"/><Relationship Id="rId5" Type="http://schemas.openxmlformats.org/officeDocument/2006/relationships/hyperlink" Target="https://doi-org.proxy.lib.uiowa.edu/10.1016/j.japh.2022.10.023" TargetMode="External"/><Relationship Id="rId4" Type="http://schemas.openxmlformats.org/officeDocument/2006/relationships/hyperlink" Target="https://www.shatterproof.org/our-work/ending-addiction-stigma" TargetMode="External"/><Relationship Id="rId9" Type="http://schemas.openxmlformats.org/officeDocument/2006/relationships/hyperlink" Target="https://www.who.int/health-topics/social-determinants-of-health#tab=tab_1" TargetMode="External"/></Relationships>
</file>

<file path=ppt/slides/_rels/slide4.xml.rels><?xml version="1.0" encoding="UTF-8" standalone="yes"?>
<Relationships xmlns="http://schemas.openxmlformats.org/package/2006/relationships"><Relationship Id="rId3" Type="http://schemas.microsoft.com/office/2018/10/relationships/comments" Target="../comments/modernComment_180_A775E59B.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8E_B688D1F3.xml"/><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0.svg"/><Relationship Id="rId4" Type="http://schemas.openxmlformats.org/officeDocument/2006/relationships/diagramData" Target="../diagrams/data2.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A82E-EFC5-726D-5041-7FFD601D7A02}"/>
              </a:ext>
            </a:extLst>
          </p:cNvPr>
          <p:cNvSpPr txBox="1">
            <a:spLocks noGrp="1"/>
          </p:cNvSpPr>
          <p:nvPr>
            <p:ph type="ctrTitle"/>
          </p:nvPr>
        </p:nvSpPr>
        <p:spPr>
          <a:xfrm>
            <a:off x="3441700" y="1276350"/>
            <a:ext cx="7929563" cy="182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002060"/>
                </a:solidFill>
                <a:latin typeface="Century Gothic" panose="020B0502020202020204" pitchFamily="34" charset="0"/>
              </a:rPr>
              <a:t>OUD and Stigma:</a:t>
            </a:r>
            <a:br>
              <a:rPr lang="en-US" sz="5400" b="1" dirty="0">
                <a:solidFill>
                  <a:srgbClr val="002060"/>
                </a:solidFill>
                <a:latin typeface="Century Gothic" panose="020B0502020202020204" pitchFamily="34" charset="0"/>
              </a:rPr>
            </a:br>
            <a:r>
              <a:rPr lang="en-US" sz="4800" i="1" dirty="0">
                <a:solidFill>
                  <a:srgbClr val="002060"/>
                </a:solidFill>
                <a:latin typeface="Century Gothic" panose="020B0502020202020204" pitchFamily="34" charset="0"/>
              </a:rPr>
              <a:t>We Can Save Lives</a:t>
            </a:r>
          </a:p>
        </p:txBody>
      </p:sp>
      <p:sp>
        <p:nvSpPr>
          <p:cNvPr id="3" name="Subtitle 2">
            <a:extLst>
              <a:ext uri="{FF2B5EF4-FFF2-40B4-BE49-F238E27FC236}">
                <a16:creationId xmlns:a16="http://schemas.microsoft.com/office/drawing/2014/main" id="{C2BFB2E6-E320-2669-0F6B-F016183D0D70}"/>
              </a:ext>
            </a:extLst>
          </p:cNvPr>
          <p:cNvSpPr txBox="1">
            <a:spLocks noGrp="1"/>
          </p:cNvSpPr>
          <p:nvPr>
            <p:ph type="subTitle" idx="1"/>
          </p:nvPr>
        </p:nvSpPr>
        <p:spPr>
          <a:xfrm>
            <a:off x="3441699" y="3282950"/>
            <a:ext cx="7929563" cy="1655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002060"/>
                </a:solidFill>
              </a:rPr>
              <a:t>Gloria Sanchez, MD</a:t>
            </a:r>
          </a:p>
          <a:p>
            <a:pPr marL="0" indent="0" algn="ctr">
              <a:buNone/>
            </a:pPr>
            <a:r>
              <a:rPr lang="en-US" sz="2000" dirty="0">
                <a:solidFill>
                  <a:srgbClr val="002060"/>
                </a:solidFill>
              </a:rPr>
              <a:t>Clay Thibodeaux, MD, MBA</a:t>
            </a:r>
          </a:p>
          <a:p>
            <a:pPr marL="0" indent="0" algn="ctr">
              <a:buNone/>
            </a:pPr>
            <a:r>
              <a:rPr lang="en-US" sz="2000">
                <a:solidFill>
                  <a:srgbClr val="002060"/>
                </a:solidFill>
              </a:rPr>
              <a:t>Marina Costanzo, </a:t>
            </a:r>
            <a:r>
              <a:rPr lang="en-US" sz="2000" dirty="0">
                <a:solidFill>
                  <a:srgbClr val="002060"/>
                </a:solidFill>
              </a:rPr>
              <a:t>PhD</a:t>
            </a:r>
          </a:p>
          <a:p>
            <a:pPr marL="0" indent="0" algn="ctr">
              <a:buNone/>
            </a:pPr>
            <a:r>
              <a:rPr lang="en-US" sz="2000" dirty="0">
                <a:solidFill>
                  <a:srgbClr val="002060"/>
                </a:solidFill>
              </a:rPr>
              <a:t>Jonathan Vargas, MD</a:t>
            </a:r>
          </a:p>
        </p:txBody>
      </p:sp>
    </p:spTree>
    <p:extLst>
      <p:ext uri="{BB962C8B-B14F-4D97-AF65-F5344CB8AC3E}">
        <p14:creationId xmlns:p14="http://schemas.microsoft.com/office/powerpoint/2010/main" val="329920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0"/>
          <p:cNvSpPr txBox="1">
            <a:spLocks noGrp="1"/>
          </p:cNvSpPr>
          <p:nvPr>
            <p:ph type="title"/>
          </p:nvPr>
        </p:nvSpPr>
        <p:spPr>
          <a:xfrm>
            <a:off x="266496" y="228603"/>
            <a:ext cx="9944304" cy="921413"/>
          </a:xfrm>
          <a:prstGeom prst="rect">
            <a:avLst/>
          </a:prstGeom>
          <a:noFill/>
          <a:ln>
            <a:noFill/>
          </a:ln>
        </p:spPr>
        <p:txBody>
          <a:bodyPr spcFirstLastPara="1" vert="horz" wrap="square" lIns="91425" tIns="45700" rIns="91425" bIns="45700" rtlCol="0" anchor="ctr" anchorCtr="0">
            <a:normAutofit/>
          </a:bodyPr>
          <a:lstStyle/>
          <a:p>
            <a:pPr>
              <a:buSzPts val="2400"/>
            </a:pPr>
            <a:r>
              <a:rPr lang="en-US" sz="4000" b="0" dirty="0">
                <a:latin typeface="Century Gothic" panose="020B0502020202020204" pitchFamily="34" charset="0"/>
              </a:rPr>
              <a:t>Social Determinants of Health</a:t>
            </a:r>
            <a:endParaRPr lang="en-US" sz="6600" b="0" dirty="0">
              <a:latin typeface="Century Gothic" panose="020B0502020202020204" pitchFamily="34" charset="0"/>
            </a:endParaRPr>
          </a:p>
        </p:txBody>
      </p:sp>
      <p:grpSp>
        <p:nvGrpSpPr>
          <p:cNvPr id="635" name="Google Shape;635;p10"/>
          <p:cNvGrpSpPr/>
          <p:nvPr/>
        </p:nvGrpSpPr>
        <p:grpSpPr>
          <a:xfrm>
            <a:off x="5724939" y="993913"/>
            <a:ext cx="5705061" cy="4531794"/>
            <a:chOff x="0" y="-213953"/>
            <a:chExt cx="6441817" cy="4827071"/>
          </a:xfrm>
        </p:grpSpPr>
        <p:grpSp>
          <p:nvGrpSpPr>
            <p:cNvPr id="636" name="Google Shape;636;p10"/>
            <p:cNvGrpSpPr/>
            <p:nvPr/>
          </p:nvGrpSpPr>
          <p:grpSpPr>
            <a:xfrm>
              <a:off x="0" y="-213953"/>
              <a:ext cx="6441817" cy="4826777"/>
              <a:chOff x="0" y="-57150"/>
              <a:chExt cx="1720707" cy="1289305"/>
            </a:xfrm>
          </p:grpSpPr>
          <p:sp>
            <p:nvSpPr>
              <p:cNvPr id="637" name="Google Shape;637;p10"/>
              <p:cNvSpPr/>
              <p:nvPr/>
            </p:nvSpPr>
            <p:spPr>
              <a:xfrm>
                <a:off x="8058" y="-54963"/>
                <a:ext cx="1712649" cy="1287118"/>
              </a:xfrm>
              <a:custGeom>
                <a:avLst/>
                <a:gdLst/>
                <a:ahLst/>
                <a:cxnLst/>
                <a:rect l="l" t="t" r="r" b="b"/>
                <a:pathLst>
                  <a:path w="1712649" h="1287118" extrusionOk="0">
                    <a:moveTo>
                      <a:pt x="141677" y="0"/>
                    </a:moveTo>
                    <a:lnTo>
                      <a:pt x="1570972" y="0"/>
                    </a:lnTo>
                    <a:cubicBezTo>
                      <a:pt x="1608547" y="0"/>
                      <a:pt x="1644583" y="14927"/>
                      <a:pt x="1671153" y="41496"/>
                    </a:cubicBezTo>
                    <a:cubicBezTo>
                      <a:pt x="1697722" y="68066"/>
                      <a:pt x="1712649" y="104102"/>
                      <a:pt x="1712649" y="141677"/>
                    </a:cubicBezTo>
                    <a:lnTo>
                      <a:pt x="1712649" y="1145441"/>
                    </a:lnTo>
                    <a:cubicBezTo>
                      <a:pt x="1712649" y="1183016"/>
                      <a:pt x="1697722" y="1219052"/>
                      <a:pt x="1671153" y="1245622"/>
                    </a:cubicBezTo>
                    <a:cubicBezTo>
                      <a:pt x="1644583" y="1272192"/>
                      <a:pt x="1608547" y="1287118"/>
                      <a:pt x="1570972" y="1287118"/>
                    </a:cubicBezTo>
                    <a:lnTo>
                      <a:pt x="141677" y="1287118"/>
                    </a:lnTo>
                    <a:cubicBezTo>
                      <a:pt x="104102" y="1287118"/>
                      <a:pt x="68066" y="1272192"/>
                      <a:pt x="41496" y="1245622"/>
                    </a:cubicBezTo>
                    <a:cubicBezTo>
                      <a:pt x="14927" y="1219052"/>
                      <a:pt x="0" y="1183016"/>
                      <a:pt x="0" y="1145441"/>
                    </a:cubicBezTo>
                    <a:lnTo>
                      <a:pt x="0" y="141677"/>
                    </a:lnTo>
                    <a:cubicBezTo>
                      <a:pt x="0" y="104102"/>
                      <a:pt x="14927" y="68066"/>
                      <a:pt x="41496" y="41496"/>
                    </a:cubicBezTo>
                    <a:cubicBezTo>
                      <a:pt x="68066" y="14927"/>
                      <a:pt x="104102" y="0"/>
                      <a:pt x="141677" y="0"/>
                    </a:cubicBezTo>
                    <a:close/>
                  </a:path>
                </a:pathLst>
              </a:custGeom>
              <a:solidFill>
                <a:srgbClr val="92A15F"/>
              </a:solidFill>
              <a:ln>
                <a:noFill/>
              </a:ln>
            </p:spPr>
            <p:txBody>
              <a:bodyPr spcFirstLastPara="1" wrap="square" lIns="91425" tIns="45700" rIns="91425" bIns="45700" anchor="t" anchorCtr="0">
                <a:noAutofit/>
              </a:bodyPr>
              <a:lstStyle/>
              <a:p>
                <a:endParaRPr sz="1400">
                  <a:solidFill>
                    <a:srgbClr val="000000"/>
                  </a:solidFill>
                  <a:latin typeface="Arial"/>
                  <a:ea typeface="Arial"/>
                  <a:cs typeface="Arial"/>
                  <a:sym typeface="Arial"/>
                </a:endParaRPr>
              </a:p>
            </p:txBody>
          </p:sp>
          <p:sp>
            <p:nvSpPr>
              <p:cNvPr id="638" name="Google Shape;638;p10"/>
              <p:cNvSpPr txBox="1"/>
              <p:nvPr/>
            </p:nvSpPr>
            <p:spPr>
              <a:xfrm>
                <a:off x="0" y="-57150"/>
                <a:ext cx="1712649" cy="1200670"/>
              </a:xfrm>
              <a:prstGeom prst="rect">
                <a:avLst/>
              </a:prstGeom>
              <a:noFill/>
              <a:ln>
                <a:noFill/>
              </a:ln>
            </p:spPr>
            <p:txBody>
              <a:bodyPr spcFirstLastPara="1" wrap="square" lIns="50800" tIns="50800" rIns="50800" bIns="50800" anchor="ctr" anchorCtr="0">
                <a:noAutofit/>
              </a:bodyPr>
              <a:lstStyle/>
              <a:p>
                <a:pPr algn="ctr">
                  <a:lnSpc>
                    <a:spcPct val="189928"/>
                  </a:lnSpc>
                </a:pPr>
                <a:endParaRPr sz="1400">
                  <a:solidFill>
                    <a:srgbClr val="000000"/>
                  </a:solidFill>
                  <a:latin typeface="Arial"/>
                  <a:ea typeface="Arial"/>
                  <a:cs typeface="Arial"/>
                  <a:sym typeface="Arial"/>
                </a:endParaRPr>
              </a:p>
            </p:txBody>
          </p:sp>
        </p:grpSp>
        <p:cxnSp>
          <p:nvCxnSpPr>
            <p:cNvPr id="639" name="Google Shape;639;p10"/>
            <p:cNvCxnSpPr/>
            <p:nvPr/>
          </p:nvCxnSpPr>
          <p:spPr>
            <a:xfrm>
              <a:off x="30167" y="450275"/>
              <a:ext cx="6358189" cy="0"/>
            </a:xfrm>
            <a:prstGeom prst="straightConnector1">
              <a:avLst/>
            </a:prstGeom>
            <a:noFill/>
            <a:ln w="38100" cap="flat" cmpd="sng">
              <a:solidFill>
                <a:schemeClr val="lt1"/>
              </a:solidFill>
              <a:prstDash val="solid"/>
              <a:round/>
              <a:headEnd type="none" w="sm" len="sm"/>
              <a:tailEnd type="none" w="sm" len="sm"/>
            </a:ln>
          </p:spPr>
        </p:cxnSp>
        <p:grpSp>
          <p:nvGrpSpPr>
            <p:cNvPr id="640" name="Google Shape;640;p10"/>
            <p:cNvGrpSpPr/>
            <p:nvPr/>
          </p:nvGrpSpPr>
          <p:grpSpPr>
            <a:xfrm>
              <a:off x="1265321" y="35230"/>
              <a:ext cx="233182" cy="499026"/>
              <a:chOff x="0" y="-1002856"/>
              <a:chExt cx="812800" cy="1739456"/>
            </a:xfrm>
          </p:grpSpPr>
          <p:sp>
            <p:nvSpPr>
              <p:cNvPr id="641" name="Google Shape;641;p10"/>
              <p:cNvSpPr/>
              <p:nvPr/>
            </p:nvSpPr>
            <p:spPr>
              <a:xfrm>
                <a:off x="0" y="-1002856"/>
                <a:ext cx="812800" cy="81279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400">
                  <a:solidFill>
                    <a:srgbClr val="000000"/>
                  </a:solidFill>
                  <a:latin typeface="Arial"/>
                  <a:ea typeface="Arial"/>
                  <a:cs typeface="Arial"/>
                  <a:sym typeface="Arial"/>
                </a:endParaRPr>
              </a:p>
            </p:txBody>
          </p:sp>
          <p:sp>
            <p:nvSpPr>
              <p:cNvPr id="642" name="Google Shape;642;p10"/>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400">
                  <a:solidFill>
                    <a:srgbClr val="000000"/>
                  </a:solidFill>
                  <a:latin typeface="Arial"/>
                  <a:ea typeface="Arial"/>
                  <a:cs typeface="Arial"/>
                  <a:sym typeface="Arial"/>
                </a:endParaRPr>
              </a:p>
            </p:txBody>
          </p:sp>
        </p:grpSp>
        <p:grpSp>
          <p:nvGrpSpPr>
            <p:cNvPr id="643" name="Google Shape;643;p10"/>
            <p:cNvGrpSpPr/>
            <p:nvPr/>
          </p:nvGrpSpPr>
          <p:grpSpPr>
            <a:xfrm>
              <a:off x="898066" y="35230"/>
              <a:ext cx="233182" cy="499026"/>
              <a:chOff x="0" y="-1002856"/>
              <a:chExt cx="812800" cy="1739456"/>
            </a:xfrm>
          </p:grpSpPr>
          <p:sp>
            <p:nvSpPr>
              <p:cNvPr id="644" name="Google Shape;644;p10"/>
              <p:cNvSpPr/>
              <p:nvPr/>
            </p:nvSpPr>
            <p:spPr>
              <a:xfrm>
                <a:off x="0" y="-1002856"/>
                <a:ext cx="812800" cy="81279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400">
                  <a:solidFill>
                    <a:srgbClr val="000000"/>
                  </a:solidFill>
                  <a:latin typeface="Arial"/>
                  <a:ea typeface="Arial"/>
                  <a:cs typeface="Arial"/>
                  <a:sym typeface="Arial"/>
                </a:endParaRPr>
              </a:p>
            </p:txBody>
          </p:sp>
          <p:sp>
            <p:nvSpPr>
              <p:cNvPr id="645" name="Google Shape;645;p10"/>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400">
                  <a:solidFill>
                    <a:srgbClr val="000000"/>
                  </a:solidFill>
                  <a:latin typeface="Arial"/>
                  <a:ea typeface="Arial"/>
                  <a:cs typeface="Arial"/>
                  <a:sym typeface="Arial"/>
                </a:endParaRPr>
              </a:p>
            </p:txBody>
          </p:sp>
        </p:grpSp>
        <p:grpSp>
          <p:nvGrpSpPr>
            <p:cNvPr id="646" name="Google Shape;646;p10"/>
            <p:cNvGrpSpPr/>
            <p:nvPr/>
          </p:nvGrpSpPr>
          <p:grpSpPr>
            <a:xfrm>
              <a:off x="532046" y="35230"/>
              <a:ext cx="233182" cy="499026"/>
              <a:chOff x="0" y="-1002856"/>
              <a:chExt cx="812800" cy="1739456"/>
            </a:xfrm>
          </p:grpSpPr>
          <p:sp>
            <p:nvSpPr>
              <p:cNvPr id="647" name="Google Shape;647;p10"/>
              <p:cNvSpPr/>
              <p:nvPr/>
            </p:nvSpPr>
            <p:spPr>
              <a:xfrm>
                <a:off x="0" y="-1002856"/>
                <a:ext cx="812800" cy="81279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400">
                  <a:solidFill>
                    <a:srgbClr val="000000"/>
                  </a:solidFill>
                  <a:latin typeface="Arial"/>
                  <a:ea typeface="Arial"/>
                  <a:cs typeface="Arial"/>
                  <a:sym typeface="Arial"/>
                </a:endParaRPr>
              </a:p>
            </p:txBody>
          </p:sp>
          <p:sp>
            <p:nvSpPr>
              <p:cNvPr id="648" name="Google Shape;648;p10"/>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400">
                  <a:solidFill>
                    <a:srgbClr val="000000"/>
                  </a:solidFill>
                  <a:latin typeface="Arial"/>
                  <a:ea typeface="Arial"/>
                  <a:cs typeface="Arial"/>
                  <a:sym typeface="Arial"/>
                </a:endParaRPr>
              </a:p>
            </p:txBody>
          </p:sp>
        </p:grpSp>
        <p:sp>
          <p:nvSpPr>
            <p:cNvPr id="649" name="Google Shape;649;p10"/>
            <p:cNvSpPr txBox="1"/>
            <p:nvPr/>
          </p:nvSpPr>
          <p:spPr>
            <a:xfrm>
              <a:off x="173622" y="421842"/>
              <a:ext cx="6021538" cy="661742"/>
            </a:xfrm>
            <a:prstGeom prst="rect">
              <a:avLst/>
            </a:prstGeom>
            <a:noFill/>
            <a:ln>
              <a:noFill/>
            </a:ln>
          </p:spPr>
          <p:txBody>
            <a:bodyPr spcFirstLastPara="1" wrap="square" lIns="0" tIns="0" rIns="0" bIns="0" anchor="t" anchorCtr="0">
              <a:spAutoFit/>
            </a:bodyPr>
            <a:lstStyle/>
            <a:p>
              <a:pPr algn="ctr">
                <a:lnSpc>
                  <a:spcPct val="125406"/>
                </a:lnSpc>
              </a:pPr>
              <a:r>
                <a:rPr lang="en-US" sz="3200" dirty="0">
                  <a:solidFill>
                    <a:srgbClr val="FFFFFF"/>
                  </a:solidFill>
                  <a:latin typeface="Arial"/>
                  <a:ea typeface="Arial"/>
                  <a:cs typeface="Arial"/>
                  <a:sym typeface="Arial"/>
                </a:rPr>
                <a:t>SDOH Role in OUD</a:t>
              </a:r>
              <a:endParaRPr dirty="0"/>
            </a:p>
          </p:txBody>
        </p:sp>
        <p:sp>
          <p:nvSpPr>
            <p:cNvPr id="650" name="Google Shape;650;p10"/>
            <p:cNvSpPr txBox="1"/>
            <p:nvPr/>
          </p:nvSpPr>
          <p:spPr>
            <a:xfrm>
              <a:off x="173622" y="1334815"/>
              <a:ext cx="6214734" cy="3278303"/>
            </a:xfrm>
            <a:prstGeom prst="rect">
              <a:avLst/>
            </a:prstGeom>
            <a:noFill/>
            <a:ln>
              <a:noFill/>
            </a:ln>
          </p:spPr>
          <p:txBody>
            <a:bodyPr spcFirstLastPara="1" wrap="square" lIns="0" tIns="0" rIns="0" bIns="0" anchor="t" anchorCtr="0">
              <a:spAutoFit/>
            </a:bodyPr>
            <a:lstStyle/>
            <a:p>
              <a:pPr marL="342900" indent="-342900">
                <a:buClr>
                  <a:schemeClr val="lt1"/>
                </a:buClr>
                <a:buSzPts val="2000"/>
                <a:buFont typeface="Arial"/>
                <a:buChar char="•"/>
              </a:pPr>
              <a:r>
                <a:rPr lang="en-US" sz="2000" dirty="0">
                  <a:solidFill>
                    <a:srgbClr val="FFFFFF"/>
                  </a:solidFill>
                  <a:latin typeface="Century Gothic" panose="020B0502020202020204" pitchFamily="34" charset="0"/>
                  <a:ea typeface="Arial"/>
                  <a:cs typeface="Arial"/>
                  <a:sym typeface="Arial"/>
                </a:rPr>
                <a:t>Family history of high risk </a:t>
              </a:r>
              <a:r>
                <a:rPr lang="en-US" sz="2000" dirty="0">
                  <a:solidFill>
                    <a:srgbClr val="FFFFFF"/>
                  </a:solidFill>
                  <a:latin typeface="Century Gothic" panose="020B0502020202020204" pitchFamily="34" charset="0"/>
                </a:rPr>
                <a:t>for</a:t>
              </a:r>
              <a:r>
                <a:rPr lang="en-US" sz="2000" dirty="0">
                  <a:solidFill>
                    <a:srgbClr val="FFFFFF"/>
                  </a:solidFill>
                  <a:latin typeface="Century Gothic" panose="020B0502020202020204" pitchFamily="34" charset="0"/>
                  <a:ea typeface="Arial"/>
                  <a:cs typeface="Arial"/>
                  <a:sym typeface="Arial"/>
                </a:rPr>
                <a:t> OUD</a:t>
              </a:r>
              <a:endParaRPr sz="2000" dirty="0">
                <a:latin typeface="Century Gothic" panose="020B0502020202020204" pitchFamily="34" charset="0"/>
              </a:endParaRPr>
            </a:p>
            <a:p>
              <a:pPr marL="342900" indent="-342900">
                <a:spcBef>
                  <a:spcPts val="600"/>
                </a:spcBef>
                <a:buClr>
                  <a:schemeClr val="lt1"/>
                </a:buClr>
                <a:buSzPts val="2000"/>
                <a:buFont typeface="Arial"/>
                <a:buChar char="•"/>
              </a:pPr>
              <a:r>
                <a:rPr lang="en-US" sz="2000" dirty="0">
                  <a:solidFill>
                    <a:srgbClr val="FFFFFF"/>
                  </a:solidFill>
                  <a:latin typeface="Century Gothic" panose="020B0502020202020204" pitchFamily="34" charset="0"/>
                  <a:ea typeface="Arial"/>
                  <a:cs typeface="Arial"/>
                  <a:sym typeface="Arial"/>
                </a:rPr>
                <a:t>Gender difference in development of OUD</a:t>
              </a:r>
              <a:endParaRPr sz="2000" dirty="0">
                <a:latin typeface="Century Gothic" panose="020B0502020202020204" pitchFamily="34" charset="0"/>
              </a:endParaRPr>
            </a:p>
            <a:p>
              <a:pPr marL="342900" indent="-342900">
                <a:spcBef>
                  <a:spcPts val="600"/>
                </a:spcBef>
                <a:buClr>
                  <a:schemeClr val="lt1"/>
                </a:buClr>
                <a:buSzPts val="2000"/>
                <a:buFont typeface="Arial"/>
                <a:buChar char="•"/>
              </a:pPr>
              <a:r>
                <a:rPr lang="en-US" sz="2000" dirty="0">
                  <a:solidFill>
                    <a:srgbClr val="FFFFFF"/>
                  </a:solidFill>
                  <a:latin typeface="Century Gothic" panose="020B0502020202020204" pitchFamily="34" charset="0"/>
                  <a:ea typeface="Arial"/>
                  <a:cs typeface="Arial"/>
                  <a:sym typeface="Arial"/>
                </a:rPr>
                <a:t>OUD highly correlated with income, housing, employment, and age.</a:t>
              </a:r>
              <a:endParaRPr sz="2000" dirty="0">
                <a:latin typeface="Century Gothic" panose="020B0502020202020204" pitchFamily="34" charset="0"/>
              </a:endParaRPr>
            </a:p>
            <a:p>
              <a:pPr marL="342900" indent="-342900">
                <a:spcBef>
                  <a:spcPts val="600"/>
                </a:spcBef>
                <a:buClr>
                  <a:schemeClr val="lt1"/>
                </a:buClr>
                <a:buSzPts val="2000"/>
                <a:buFont typeface="Arial"/>
                <a:buChar char="•"/>
              </a:pPr>
              <a:r>
                <a:rPr lang="en-US" sz="2000" dirty="0">
                  <a:solidFill>
                    <a:srgbClr val="FFFFFF"/>
                  </a:solidFill>
                  <a:latin typeface="Century Gothic" panose="020B0502020202020204" pitchFamily="34" charset="0"/>
                  <a:ea typeface="Arial"/>
                  <a:cs typeface="Arial"/>
                  <a:sym typeface="Arial"/>
                </a:rPr>
                <a:t>Some communities are disproportionately </a:t>
              </a:r>
              <a:br>
                <a:rPr lang="en-US" sz="2000" dirty="0">
                  <a:solidFill>
                    <a:srgbClr val="FFFFFF"/>
                  </a:solidFill>
                  <a:latin typeface="Century Gothic" panose="020B0502020202020204" pitchFamily="34" charset="0"/>
                  <a:ea typeface="Arial"/>
                  <a:cs typeface="Arial"/>
                  <a:sym typeface="Arial"/>
                </a:rPr>
              </a:br>
              <a:r>
                <a:rPr lang="en-US" sz="2000" dirty="0">
                  <a:solidFill>
                    <a:srgbClr val="FFFFFF"/>
                  </a:solidFill>
                  <a:latin typeface="Century Gothic" panose="020B0502020202020204" pitchFamily="34" charset="0"/>
                  <a:ea typeface="Arial"/>
                  <a:cs typeface="Arial"/>
                  <a:sym typeface="Arial"/>
                </a:rPr>
                <a:t>affected</a:t>
              </a:r>
              <a:endParaRPr sz="2000" dirty="0">
                <a:latin typeface="Century Gothic" panose="020B0502020202020204" pitchFamily="34" charset="0"/>
              </a:endParaRPr>
            </a:p>
            <a:p>
              <a:pPr marL="342900" indent="-342900">
                <a:spcBef>
                  <a:spcPts val="600"/>
                </a:spcBef>
                <a:buClr>
                  <a:schemeClr val="lt1"/>
                </a:buClr>
                <a:buSzPts val="2000"/>
                <a:buFont typeface="Arial"/>
                <a:buChar char="•"/>
              </a:pPr>
              <a:r>
                <a:rPr lang="en-US" sz="2000" dirty="0">
                  <a:solidFill>
                    <a:srgbClr val="FFFFFF"/>
                  </a:solidFill>
                  <a:latin typeface="Century Gothic" panose="020B0502020202020204" pitchFamily="34" charset="0"/>
                  <a:ea typeface="Arial"/>
                  <a:cs typeface="Arial"/>
                  <a:sym typeface="Arial"/>
                </a:rPr>
                <a:t>Inequities in medication for opioid </a:t>
              </a:r>
              <a:br>
                <a:rPr lang="en-US" sz="2000" dirty="0">
                  <a:solidFill>
                    <a:srgbClr val="FFFFFF"/>
                  </a:solidFill>
                  <a:latin typeface="Century Gothic" panose="020B0502020202020204" pitchFamily="34" charset="0"/>
                  <a:ea typeface="Arial"/>
                  <a:cs typeface="Arial"/>
                  <a:sym typeface="Arial"/>
                </a:rPr>
              </a:br>
              <a:r>
                <a:rPr lang="en-US" sz="2000" dirty="0">
                  <a:solidFill>
                    <a:srgbClr val="FFFFFF"/>
                  </a:solidFill>
                  <a:latin typeface="Century Gothic" panose="020B0502020202020204" pitchFamily="34" charset="0"/>
                  <a:ea typeface="Arial"/>
                  <a:cs typeface="Arial"/>
                  <a:sym typeface="Arial"/>
                </a:rPr>
                <a:t>use disorder (MOUD) access</a:t>
              </a:r>
              <a:endParaRPr sz="2000" dirty="0">
                <a:latin typeface="Century Gothic" panose="020B0502020202020204" pitchFamily="34" charset="0"/>
              </a:endParaRPr>
            </a:p>
          </p:txBody>
        </p:sp>
      </p:grpSp>
      <p:sp>
        <p:nvSpPr>
          <p:cNvPr id="2" name="Google Shape;827;p78">
            <a:extLst>
              <a:ext uri="{FF2B5EF4-FFF2-40B4-BE49-F238E27FC236}">
                <a16:creationId xmlns:a16="http://schemas.microsoft.com/office/drawing/2014/main" id="{131D7E53-3613-A79E-9C4B-07857C3ADC20}"/>
              </a:ext>
            </a:extLst>
          </p:cNvPr>
          <p:cNvSpPr txBox="1"/>
          <p:nvPr/>
        </p:nvSpPr>
        <p:spPr>
          <a:xfrm>
            <a:off x="347869" y="5674516"/>
            <a:ext cx="11728173" cy="1169511"/>
          </a:xfrm>
          <a:prstGeom prst="rect">
            <a:avLst/>
          </a:prstGeom>
          <a:solidFill>
            <a:schemeClr val="bg1"/>
          </a:solidFill>
          <a:ln>
            <a:noFill/>
          </a:ln>
        </p:spPr>
        <p:txBody>
          <a:bodyPr spcFirstLastPara="1" wrap="square" lIns="91425" tIns="45700" rIns="91425" bIns="45700" anchor="t" anchorCtr="0">
            <a:spAutoFit/>
          </a:bodyPr>
          <a:lstStyle/>
          <a:p>
            <a:pPr>
              <a:buSzPts val="1400"/>
            </a:pPr>
            <a:r>
              <a:rPr lang="en-US" sz="1400" dirty="0">
                <a:latin typeface="Century Gothic" panose="020B0502020202020204" pitchFamily="34" charset="0"/>
              </a:rPr>
              <a:t>Grubb, 2019, </a:t>
            </a:r>
            <a:r>
              <a:rPr lang="en-US" sz="1400" i="1" dirty="0">
                <a:latin typeface="Century Gothic" panose="020B0502020202020204" pitchFamily="34" charset="0"/>
              </a:rPr>
              <a:t>Clinical therapeutics</a:t>
            </a:r>
            <a:r>
              <a:rPr lang="en-US" sz="1400" dirty="0">
                <a:latin typeface="Century Gothic" panose="020B0502020202020204" pitchFamily="34" charset="0"/>
              </a:rPr>
              <a:t>, 41(9), 1669–1680. </a:t>
            </a:r>
            <a:r>
              <a:rPr lang="en-US" sz="1400" dirty="0" err="1">
                <a:latin typeface="Century Gothic" panose="020B0502020202020204" pitchFamily="34" charset="0"/>
              </a:rPr>
              <a:t>Serdarevic</a:t>
            </a:r>
            <a:r>
              <a:rPr lang="en-US" sz="1400" dirty="0">
                <a:latin typeface="Century Gothic" panose="020B0502020202020204" pitchFamily="34" charset="0"/>
              </a:rPr>
              <a:t> et al, 2022, </a:t>
            </a:r>
            <a:r>
              <a:rPr lang="en-US" sz="1400" i="1" dirty="0">
                <a:latin typeface="Century Gothic" panose="020B0502020202020204" pitchFamily="34" charset="0"/>
              </a:rPr>
              <a:t>J </a:t>
            </a:r>
            <a:r>
              <a:rPr lang="en-US" sz="1400" i="1" dirty="0" err="1">
                <a:latin typeface="Century Gothic" panose="020B0502020202020204" pitchFamily="34" charset="0"/>
              </a:rPr>
              <a:t>Womens</a:t>
            </a:r>
            <a:r>
              <a:rPr lang="en-US" sz="1400" i="1" dirty="0">
                <a:latin typeface="Century Gothic" panose="020B0502020202020204" pitchFamily="34" charset="0"/>
              </a:rPr>
              <a:t> Health</a:t>
            </a:r>
            <a:r>
              <a:rPr lang="en-US" sz="1400" dirty="0">
                <a:latin typeface="Century Gothic" panose="020B0502020202020204" pitchFamily="34" charset="0"/>
              </a:rPr>
              <a:t>, 31(2):270-278. </a:t>
            </a:r>
            <a:r>
              <a:rPr lang="en-US" sz="1400" dirty="0" err="1">
                <a:latin typeface="Century Gothic" panose="020B0502020202020204" pitchFamily="34" charset="0"/>
              </a:rPr>
              <a:t>Sulley</a:t>
            </a:r>
            <a:r>
              <a:rPr lang="en-US" sz="1400" dirty="0">
                <a:latin typeface="Century Gothic" panose="020B0502020202020204" pitchFamily="34" charset="0"/>
              </a:rPr>
              <a:t> et al, 2020, </a:t>
            </a:r>
            <a:r>
              <a:rPr lang="en-US" sz="1400" i="1" dirty="0" err="1">
                <a:latin typeface="Century Gothic" panose="020B0502020202020204" pitchFamily="34" charset="0"/>
              </a:rPr>
              <a:t>Cureus</a:t>
            </a:r>
            <a:r>
              <a:rPr lang="en-US" sz="1400" dirty="0">
                <a:latin typeface="Century Gothic" panose="020B0502020202020204" pitchFamily="34" charset="0"/>
              </a:rPr>
              <a:t>, 12(11), e11311. CDC, </a:t>
            </a:r>
            <a:r>
              <a:rPr lang="en-US" sz="1400" i="1" dirty="0">
                <a:latin typeface="Century Gothic" panose="020B0502020202020204" pitchFamily="34" charset="0"/>
              </a:rPr>
              <a:t>Vital </a:t>
            </a:r>
            <a:r>
              <a:rPr lang="en-US" sz="1400" dirty="0">
                <a:latin typeface="Century Gothic" panose="020B0502020202020204" pitchFamily="34" charset="0"/>
              </a:rPr>
              <a:t>Signs, 2019-2020, July 21 2022. ASPMN, 2018, </a:t>
            </a:r>
            <a:r>
              <a:rPr lang="en-US" sz="1400" i="1" dirty="0">
                <a:latin typeface="Century Gothic" panose="020B0502020202020204" pitchFamily="34" charset="0"/>
              </a:rPr>
              <a:t>Elsevier</a:t>
            </a:r>
            <a:r>
              <a:rPr lang="en-US" sz="1400" dirty="0">
                <a:latin typeface="Century Gothic" panose="020B0502020202020204" pitchFamily="34" charset="0"/>
              </a:rPr>
              <a:t>. p. 39. Scott et al, 2021, </a:t>
            </a:r>
            <a:r>
              <a:rPr lang="en-US" sz="1400" i="1" dirty="0">
                <a:latin typeface="Century Gothic" panose="020B0502020202020204" pitchFamily="34" charset="0"/>
              </a:rPr>
              <a:t>Health &amp; Justice</a:t>
            </a:r>
            <a:r>
              <a:rPr lang="en-US" sz="1400" dirty="0">
                <a:latin typeface="Century Gothic" panose="020B0502020202020204" pitchFamily="34" charset="0"/>
              </a:rPr>
              <a:t>, 9(1), 17. Brinkley-Rubinstein et al, 2018, </a:t>
            </a:r>
            <a:r>
              <a:rPr lang="en-US" sz="1400" i="1" dirty="0">
                <a:latin typeface="Century Gothic" panose="020B0502020202020204" pitchFamily="34" charset="0"/>
              </a:rPr>
              <a:t>Drug and alcohol dependence,</a:t>
            </a:r>
            <a:r>
              <a:rPr lang="en-US" sz="1400" dirty="0">
                <a:latin typeface="Century Gothic" panose="020B0502020202020204" pitchFamily="34" charset="0"/>
              </a:rPr>
              <a:t> 184, 57–63. Canadian Agency for Drugs and Technologies in Health, 2016, Buprenorphine/ naloxone versus methadone. Chang et al, 2016, </a:t>
            </a:r>
            <a:r>
              <a:rPr lang="en-US" sz="1400" i="1" dirty="0">
                <a:latin typeface="Century Gothic" panose="020B0502020202020204" pitchFamily="34" charset="0"/>
              </a:rPr>
              <a:t>Journal of Substance Abuse Treatment</a:t>
            </a:r>
            <a:r>
              <a:rPr lang="en-US" sz="1400" dirty="0">
                <a:latin typeface="Century Gothic" panose="020B0502020202020204" pitchFamily="34" charset="0"/>
              </a:rPr>
              <a:t>, 138. Hansen et al, 2016, </a:t>
            </a:r>
            <a:r>
              <a:rPr lang="en-US" sz="1400" i="1" dirty="0">
                <a:latin typeface="Century Gothic" panose="020B0502020202020204" pitchFamily="34" charset="0"/>
              </a:rPr>
              <a:t>Drug and alcohol dependence</a:t>
            </a:r>
            <a:r>
              <a:rPr lang="en-US" sz="1400" dirty="0">
                <a:latin typeface="Century Gothic" panose="020B0502020202020204" pitchFamily="34" charset="0"/>
              </a:rPr>
              <a:t>, 164, 14–21. </a:t>
            </a:r>
            <a:endParaRPr lang="en-US" sz="1400" kern="1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3" name="Google Shape;575;p3">
            <a:extLst>
              <a:ext uri="{FF2B5EF4-FFF2-40B4-BE49-F238E27FC236}">
                <a16:creationId xmlns:a16="http://schemas.microsoft.com/office/drawing/2014/main" id="{2A2026A7-CED5-78A6-F429-5174E4B3A667}"/>
              </a:ext>
            </a:extLst>
          </p:cNvPr>
          <p:cNvPicPr preferRelativeResize="0">
            <a:picLocks noChangeAspect="1"/>
          </p:cNvPicPr>
          <p:nvPr/>
        </p:nvPicPr>
        <p:blipFill rotWithShape="1">
          <a:blip r:embed="rId4">
            <a:alphaModFix/>
          </a:blip>
          <a:srcRect l="12128" t="15672" r="11831" b="13224"/>
          <a:stretch/>
        </p:blipFill>
        <p:spPr>
          <a:xfrm>
            <a:off x="465279" y="1527260"/>
            <a:ext cx="3251956" cy="3362202"/>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8" name="Google Shape;658;p14"/>
          <p:cNvSpPr/>
          <p:nvPr/>
        </p:nvSpPr>
        <p:spPr>
          <a:xfrm>
            <a:off x="2506175" y="4323769"/>
            <a:ext cx="8345503" cy="778432"/>
          </a:xfrm>
          <a:prstGeom prst="rect">
            <a:avLst/>
          </a:prstGeom>
          <a:noFill/>
          <a:ln>
            <a:noFill/>
          </a:ln>
        </p:spPr>
        <p:txBody>
          <a:bodyPr spcFirstLastPara="1" wrap="square" lIns="91425" tIns="182875" rIns="91425" bIns="45700" anchor="t" anchorCtr="0">
            <a:noAutofit/>
          </a:bodyPr>
          <a:lstStyle/>
          <a:p>
            <a:pPr marL="114300" lvl="1" indent="-114300">
              <a:buClr>
                <a:schemeClr val="dk1"/>
              </a:buClr>
              <a:buSzPts val="1700"/>
            </a:pPr>
            <a:r>
              <a:rPr lang="en-US" dirty="0">
                <a:solidFill>
                  <a:schemeClr val="dk1"/>
                </a:solidFill>
                <a:highlight>
                  <a:srgbClr val="00FFFF"/>
                </a:highlight>
                <a:latin typeface="Century Gothic" panose="020B0502020202020204" pitchFamily="34" charset="0"/>
                <a:ea typeface="Arial"/>
                <a:cs typeface="Arial"/>
                <a:sym typeface="Arial"/>
              </a:rPr>
              <a:t>Discrimination based on race, ethnicity, LGBTQ status, gender</a:t>
            </a:r>
            <a:endParaRPr dirty="0">
              <a:solidFill>
                <a:schemeClr val="dk1"/>
              </a:solidFill>
              <a:highlight>
                <a:srgbClr val="00FFFF"/>
              </a:highlight>
              <a:latin typeface="Century Gothic" panose="020B0502020202020204" pitchFamily="34" charset="0"/>
              <a:ea typeface="Arial"/>
              <a:cs typeface="Arial"/>
              <a:sym typeface="Arial"/>
            </a:endParaRPr>
          </a:p>
        </p:txBody>
      </p:sp>
      <p:grpSp>
        <p:nvGrpSpPr>
          <p:cNvPr id="659" name="Google Shape;659;p14"/>
          <p:cNvGrpSpPr/>
          <p:nvPr/>
        </p:nvGrpSpPr>
        <p:grpSpPr>
          <a:xfrm>
            <a:off x="6175343" y="843926"/>
            <a:ext cx="4307184" cy="328309"/>
            <a:chOff x="30167" y="35230"/>
            <a:chExt cx="6358188" cy="288107"/>
          </a:xfrm>
        </p:grpSpPr>
        <p:cxnSp>
          <p:nvCxnSpPr>
            <p:cNvPr id="660" name="Google Shape;660;p14"/>
            <p:cNvCxnSpPr/>
            <p:nvPr/>
          </p:nvCxnSpPr>
          <p:spPr>
            <a:xfrm>
              <a:off x="30167" y="323337"/>
              <a:ext cx="6358188" cy="0"/>
            </a:xfrm>
            <a:prstGeom prst="straightConnector1">
              <a:avLst/>
            </a:prstGeom>
            <a:solidFill>
              <a:schemeClr val="accent3"/>
            </a:solidFill>
            <a:ln w="38100" cap="flat" cmpd="sng">
              <a:solidFill>
                <a:schemeClr val="lt1"/>
              </a:solidFill>
              <a:prstDash val="solid"/>
              <a:round/>
              <a:headEnd type="none" w="sm" len="sm"/>
              <a:tailEnd type="none" w="sm" len="sm"/>
            </a:ln>
          </p:spPr>
        </p:cxnSp>
        <p:sp>
          <p:nvSpPr>
            <p:cNvPr id="661" name="Google Shape;661;p14"/>
            <p:cNvSpPr/>
            <p:nvPr/>
          </p:nvSpPr>
          <p:spPr>
            <a:xfrm>
              <a:off x="898065" y="35231"/>
              <a:ext cx="283206" cy="174899"/>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a:solidFill>
                  <a:srgbClr val="000000"/>
                </a:solidFill>
                <a:latin typeface="Century Gothic" panose="020B0502020202020204" pitchFamily="34" charset="0"/>
                <a:ea typeface="Arial"/>
                <a:cs typeface="Arial"/>
                <a:sym typeface="Arial"/>
              </a:endParaRPr>
            </a:p>
          </p:txBody>
        </p:sp>
        <p:sp>
          <p:nvSpPr>
            <p:cNvPr id="662" name="Google Shape;662;p14"/>
            <p:cNvSpPr/>
            <p:nvPr/>
          </p:nvSpPr>
          <p:spPr>
            <a:xfrm>
              <a:off x="540990" y="35230"/>
              <a:ext cx="283206" cy="174896"/>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a:solidFill>
                  <a:srgbClr val="000000"/>
                </a:solidFill>
                <a:latin typeface="Century Gothic" panose="020B0502020202020204" pitchFamily="34" charset="0"/>
                <a:ea typeface="Arial"/>
                <a:cs typeface="Arial"/>
                <a:sym typeface="Arial"/>
              </a:endParaRPr>
            </a:p>
          </p:txBody>
        </p:sp>
      </p:grpSp>
      <p:sp>
        <p:nvSpPr>
          <p:cNvPr id="663" name="Google Shape;663;p14"/>
          <p:cNvSpPr/>
          <p:nvPr/>
        </p:nvSpPr>
        <p:spPr>
          <a:xfrm>
            <a:off x="4499367" y="1955293"/>
            <a:ext cx="2596593" cy="2473987"/>
          </a:xfrm>
          <a:prstGeom prst="ellipse">
            <a:avLst/>
          </a:prstGeom>
          <a:solidFill>
            <a:schemeClr val="accent2"/>
          </a:solidFill>
          <a:ln>
            <a:noFill/>
          </a:ln>
          <a:effectLst>
            <a:glow rad="228600">
              <a:schemeClr val="accent3">
                <a:satMod val="175000"/>
                <a:alpha val="40000"/>
              </a:schemeClr>
            </a:glow>
          </a:effectLst>
        </p:spPr>
        <p:txBody>
          <a:bodyPr spcFirstLastPara="1" wrap="square" lIns="91425" tIns="45700" rIns="91425" bIns="45700" anchor="ctr" anchorCtr="0">
            <a:noAutofit/>
          </a:bodyPr>
          <a:lstStyle/>
          <a:p>
            <a:pPr algn="ctr">
              <a:buClr>
                <a:srgbClr val="000000"/>
              </a:buClr>
              <a:buSzPts val="2000"/>
            </a:pPr>
            <a:r>
              <a:rPr lang="en-US" sz="2400" dirty="0">
                <a:solidFill>
                  <a:schemeClr val="lt1"/>
                </a:solidFill>
                <a:latin typeface="Century Gothic" panose="020B0502020202020204" pitchFamily="34" charset="0"/>
                <a:ea typeface="Arial"/>
                <a:cs typeface="Arial"/>
                <a:sym typeface="Arial"/>
              </a:rPr>
              <a:t>Variables with Higher Risk for Opioid Overdose</a:t>
            </a:r>
            <a:endParaRPr dirty="0">
              <a:solidFill>
                <a:srgbClr val="000000"/>
              </a:solidFill>
              <a:latin typeface="Century Gothic" panose="020B0502020202020204" pitchFamily="34" charset="0"/>
              <a:ea typeface="Arial"/>
              <a:cs typeface="Arial"/>
              <a:sym typeface="Arial"/>
            </a:endParaRPr>
          </a:p>
        </p:txBody>
      </p:sp>
      <p:sp>
        <p:nvSpPr>
          <p:cNvPr id="664" name="Google Shape;664;p14"/>
          <p:cNvSpPr txBox="1"/>
          <p:nvPr/>
        </p:nvSpPr>
        <p:spPr>
          <a:xfrm>
            <a:off x="7640805" y="2797933"/>
            <a:ext cx="2742503" cy="276999"/>
          </a:xfrm>
          <a:prstGeom prst="rect">
            <a:avLst/>
          </a:prstGeom>
          <a:noFill/>
          <a:ln>
            <a:noFill/>
          </a:ln>
        </p:spPr>
        <p:txBody>
          <a:bodyPr spcFirstLastPara="1" wrap="square" lIns="0" tIns="0" rIns="0" bIns="0" anchor="t" anchorCtr="0">
            <a:spAutoFit/>
          </a:bodyPr>
          <a:lstStyle/>
          <a:p>
            <a:r>
              <a:rPr lang="en-US" dirty="0">
                <a:solidFill>
                  <a:schemeClr val="dk1"/>
                </a:solidFill>
                <a:highlight>
                  <a:srgbClr val="FFFF00"/>
                </a:highlight>
                <a:latin typeface="Century Gothic" panose="020B0502020202020204" pitchFamily="34" charset="0"/>
                <a:ea typeface="Arial"/>
                <a:cs typeface="Arial"/>
                <a:sym typeface="Arial"/>
              </a:rPr>
              <a:t>Racial segregation</a:t>
            </a:r>
            <a:endParaRPr dirty="0">
              <a:highlight>
                <a:srgbClr val="FFFF00"/>
              </a:highlight>
              <a:latin typeface="Century Gothic" panose="020B0502020202020204" pitchFamily="34" charset="0"/>
            </a:endParaRPr>
          </a:p>
        </p:txBody>
      </p:sp>
      <p:sp>
        <p:nvSpPr>
          <p:cNvPr id="665" name="Google Shape;665;p14"/>
          <p:cNvSpPr txBox="1"/>
          <p:nvPr/>
        </p:nvSpPr>
        <p:spPr>
          <a:xfrm>
            <a:off x="7570006" y="2328577"/>
            <a:ext cx="2498637" cy="276999"/>
          </a:xfrm>
          <a:prstGeom prst="rect">
            <a:avLst/>
          </a:prstGeom>
          <a:noFill/>
          <a:ln>
            <a:noFill/>
          </a:ln>
        </p:spPr>
        <p:txBody>
          <a:bodyPr spcFirstLastPara="1" wrap="square" lIns="0" tIns="0" rIns="0" bIns="0" anchor="t" anchorCtr="0">
            <a:spAutoFit/>
          </a:bodyPr>
          <a:lstStyle/>
          <a:p>
            <a:r>
              <a:rPr lang="en-US" dirty="0">
                <a:solidFill>
                  <a:schemeClr val="dk1"/>
                </a:solidFill>
                <a:highlight>
                  <a:srgbClr val="DBAEEE"/>
                </a:highlight>
                <a:latin typeface="Century Gothic" panose="020B0502020202020204" pitchFamily="34" charset="0"/>
                <a:ea typeface="Arial"/>
                <a:cs typeface="Arial"/>
                <a:sym typeface="Arial"/>
              </a:rPr>
              <a:t>Solitary drug use</a:t>
            </a:r>
            <a:endParaRPr dirty="0">
              <a:solidFill>
                <a:schemeClr val="dk1"/>
              </a:solidFill>
              <a:highlight>
                <a:srgbClr val="DBAEEE"/>
              </a:highlight>
              <a:latin typeface="Century Gothic" panose="020B0502020202020204" pitchFamily="34" charset="0"/>
              <a:ea typeface="Arial"/>
              <a:cs typeface="Arial"/>
            </a:endParaRPr>
          </a:p>
        </p:txBody>
      </p:sp>
      <p:sp>
        <p:nvSpPr>
          <p:cNvPr id="666" name="Google Shape;666;p14"/>
          <p:cNvSpPr txBox="1"/>
          <p:nvPr/>
        </p:nvSpPr>
        <p:spPr>
          <a:xfrm>
            <a:off x="1653389" y="2328577"/>
            <a:ext cx="2692792" cy="276999"/>
          </a:xfrm>
          <a:prstGeom prst="rect">
            <a:avLst/>
          </a:prstGeom>
          <a:noFill/>
          <a:ln>
            <a:noFill/>
          </a:ln>
        </p:spPr>
        <p:txBody>
          <a:bodyPr spcFirstLastPara="1" wrap="square" lIns="0" tIns="0" rIns="0" bIns="0" anchor="t" anchorCtr="0">
            <a:spAutoFit/>
          </a:bodyPr>
          <a:lstStyle/>
          <a:p>
            <a:r>
              <a:rPr lang="en-US" dirty="0">
                <a:solidFill>
                  <a:schemeClr val="dk1"/>
                </a:solidFill>
                <a:highlight>
                  <a:srgbClr val="DBAEEE"/>
                </a:highlight>
                <a:latin typeface="Century Gothic" panose="020B0502020202020204" pitchFamily="34" charset="0"/>
                <a:ea typeface="Arial"/>
                <a:cs typeface="Arial"/>
                <a:sym typeface="Arial"/>
              </a:rPr>
              <a:t>Underfunded schools</a:t>
            </a:r>
            <a:endParaRPr dirty="0">
              <a:highlight>
                <a:srgbClr val="DBAEEE"/>
              </a:highlight>
              <a:latin typeface="Century Gothic" panose="020B0502020202020204" pitchFamily="34" charset="0"/>
            </a:endParaRPr>
          </a:p>
        </p:txBody>
      </p:sp>
      <p:sp>
        <p:nvSpPr>
          <p:cNvPr id="668" name="Google Shape;668;p14"/>
          <p:cNvSpPr txBox="1"/>
          <p:nvPr/>
        </p:nvSpPr>
        <p:spPr>
          <a:xfrm>
            <a:off x="2354404" y="1823689"/>
            <a:ext cx="2889970" cy="276999"/>
          </a:xfrm>
          <a:prstGeom prst="rect">
            <a:avLst/>
          </a:prstGeom>
          <a:noFill/>
          <a:ln>
            <a:noFill/>
          </a:ln>
        </p:spPr>
        <p:txBody>
          <a:bodyPr spcFirstLastPara="1" wrap="square" lIns="0" tIns="0" rIns="0" bIns="0" anchor="t" anchorCtr="0">
            <a:spAutoFit/>
          </a:bodyPr>
          <a:lstStyle/>
          <a:p>
            <a:r>
              <a:rPr lang="en-US" dirty="0">
                <a:solidFill>
                  <a:schemeClr val="dk1"/>
                </a:solidFill>
                <a:highlight>
                  <a:srgbClr val="00FFFF"/>
                </a:highlight>
                <a:latin typeface="Century Gothic" panose="020B0502020202020204" pitchFamily="34" charset="0"/>
                <a:ea typeface="Arial"/>
                <a:cs typeface="Arial"/>
                <a:sym typeface="Arial"/>
              </a:rPr>
              <a:t>Loss of living wage jobs</a:t>
            </a:r>
            <a:endParaRPr dirty="0">
              <a:highlight>
                <a:srgbClr val="00FFFF"/>
              </a:highlight>
              <a:latin typeface="Century Gothic" panose="020B0502020202020204" pitchFamily="34" charset="0"/>
            </a:endParaRPr>
          </a:p>
        </p:txBody>
      </p:sp>
      <p:sp>
        <p:nvSpPr>
          <p:cNvPr id="669" name="Google Shape;669;p14"/>
          <p:cNvSpPr txBox="1"/>
          <p:nvPr/>
        </p:nvSpPr>
        <p:spPr>
          <a:xfrm>
            <a:off x="622300" y="2806625"/>
            <a:ext cx="3877067" cy="276999"/>
          </a:xfrm>
          <a:prstGeom prst="rect">
            <a:avLst/>
          </a:prstGeom>
          <a:noFill/>
          <a:ln>
            <a:noFill/>
          </a:ln>
        </p:spPr>
        <p:txBody>
          <a:bodyPr spcFirstLastPara="1" wrap="square" lIns="0" tIns="0" rIns="0" bIns="0" anchor="t" anchorCtr="0">
            <a:spAutoFit/>
          </a:bodyPr>
          <a:lstStyle/>
          <a:p>
            <a:r>
              <a:rPr lang="en-US" dirty="0">
                <a:solidFill>
                  <a:schemeClr val="dk1"/>
                </a:solidFill>
                <a:highlight>
                  <a:srgbClr val="00FFFF"/>
                </a:highlight>
                <a:latin typeface="Century Gothic" panose="020B0502020202020204" pitchFamily="34" charset="0"/>
                <a:ea typeface="Arial"/>
                <a:cs typeface="Arial"/>
                <a:sym typeface="Arial"/>
              </a:rPr>
              <a:t>Social or economic instability</a:t>
            </a:r>
            <a:endParaRPr dirty="0">
              <a:highlight>
                <a:srgbClr val="00FFFF"/>
              </a:highlight>
              <a:latin typeface="Century Gothic" panose="020B0502020202020204" pitchFamily="34" charset="0"/>
            </a:endParaRPr>
          </a:p>
        </p:txBody>
      </p:sp>
      <p:sp>
        <p:nvSpPr>
          <p:cNvPr id="670" name="Google Shape;670;p14"/>
          <p:cNvSpPr txBox="1"/>
          <p:nvPr/>
        </p:nvSpPr>
        <p:spPr>
          <a:xfrm>
            <a:off x="6362020" y="1260138"/>
            <a:ext cx="2000635" cy="276999"/>
          </a:xfrm>
          <a:prstGeom prst="rect">
            <a:avLst/>
          </a:prstGeom>
          <a:noFill/>
          <a:ln>
            <a:noFill/>
          </a:ln>
        </p:spPr>
        <p:txBody>
          <a:bodyPr spcFirstLastPara="1" wrap="square" lIns="0" tIns="0" rIns="0" bIns="0" anchor="t" anchorCtr="0">
            <a:spAutoFit/>
          </a:bodyPr>
          <a:lstStyle/>
          <a:p>
            <a:r>
              <a:rPr lang="en-US">
                <a:solidFill>
                  <a:schemeClr val="dk1"/>
                </a:solidFill>
                <a:highlight>
                  <a:srgbClr val="00FFFF"/>
                </a:highlight>
                <a:latin typeface="Century Gothic" panose="020B0502020202020204" pitchFamily="34" charset="0"/>
                <a:ea typeface="Arial"/>
                <a:cs typeface="Arial"/>
                <a:sym typeface="Arial"/>
              </a:rPr>
              <a:t>High crime rates</a:t>
            </a:r>
            <a:endParaRPr>
              <a:highlight>
                <a:srgbClr val="00FFFF"/>
              </a:highlight>
              <a:latin typeface="Century Gothic" panose="020B0502020202020204" pitchFamily="34" charset="0"/>
            </a:endParaRPr>
          </a:p>
        </p:txBody>
      </p:sp>
      <p:sp>
        <p:nvSpPr>
          <p:cNvPr id="671" name="Google Shape;671;p14"/>
          <p:cNvSpPr txBox="1"/>
          <p:nvPr/>
        </p:nvSpPr>
        <p:spPr>
          <a:xfrm>
            <a:off x="1255074" y="1244783"/>
            <a:ext cx="3404760" cy="276999"/>
          </a:xfrm>
          <a:prstGeom prst="rect">
            <a:avLst/>
          </a:prstGeom>
          <a:noFill/>
          <a:ln>
            <a:noFill/>
          </a:ln>
        </p:spPr>
        <p:txBody>
          <a:bodyPr spcFirstLastPara="1" wrap="square" lIns="0" tIns="0" rIns="0" bIns="0" anchor="t" anchorCtr="0">
            <a:spAutoFit/>
          </a:bodyPr>
          <a:lstStyle/>
          <a:p>
            <a:r>
              <a:rPr lang="en-US" dirty="0">
                <a:solidFill>
                  <a:schemeClr val="dk1"/>
                </a:solidFill>
                <a:highlight>
                  <a:srgbClr val="DBAEEE"/>
                </a:highlight>
                <a:latin typeface="Century Gothic" panose="020B0502020202020204" pitchFamily="34" charset="0"/>
                <a:ea typeface="Arial"/>
                <a:cs typeface="Arial"/>
                <a:sym typeface="Arial"/>
              </a:rPr>
              <a:t>Intergenerational SUD</a:t>
            </a:r>
            <a:endParaRPr dirty="0">
              <a:highlight>
                <a:srgbClr val="DBAEEE"/>
              </a:highlight>
              <a:latin typeface="Century Gothic" panose="020B0502020202020204" pitchFamily="34" charset="0"/>
            </a:endParaRPr>
          </a:p>
        </p:txBody>
      </p:sp>
      <p:sp>
        <p:nvSpPr>
          <p:cNvPr id="672" name="Google Shape;672;p14"/>
          <p:cNvSpPr txBox="1"/>
          <p:nvPr/>
        </p:nvSpPr>
        <p:spPr>
          <a:xfrm>
            <a:off x="4788965" y="1244470"/>
            <a:ext cx="1233267" cy="276999"/>
          </a:xfrm>
          <a:prstGeom prst="rect">
            <a:avLst/>
          </a:prstGeom>
          <a:noFill/>
          <a:ln>
            <a:noFill/>
          </a:ln>
        </p:spPr>
        <p:txBody>
          <a:bodyPr spcFirstLastPara="1" wrap="square" lIns="0" tIns="0" rIns="0" bIns="0" anchor="t" anchorCtr="0">
            <a:spAutoFit/>
          </a:bodyPr>
          <a:lstStyle/>
          <a:p>
            <a:r>
              <a:rPr lang="en-US">
                <a:solidFill>
                  <a:schemeClr val="dk1"/>
                </a:solidFill>
                <a:highlight>
                  <a:srgbClr val="FFFF00"/>
                </a:highlight>
                <a:latin typeface="Century Gothic" panose="020B0502020202020204" pitchFamily="34" charset="0"/>
                <a:ea typeface="Arial"/>
                <a:cs typeface="Arial"/>
                <a:sym typeface="Arial"/>
              </a:rPr>
              <a:t>High SVI's</a:t>
            </a:r>
            <a:endParaRPr>
              <a:highlight>
                <a:srgbClr val="FFFF00"/>
              </a:highlight>
              <a:latin typeface="Century Gothic" panose="020B0502020202020204" pitchFamily="34" charset="0"/>
            </a:endParaRPr>
          </a:p>
        </p:txBody>
      </p:sp>
      <p:sp>
        <p:nvSpPr>
          <p:cNvPr id="673" name="Google Shape;673;p14"/>
          <p:cNvSpPr txBox="1"/>
          <p:nvPr/>
        </p:nvSpPr>
        <p:spPr>
          <a:xfrm>
            <a:off x="8868298" y="721634"/>
            <a:ext cx="910784" cy="276999"/>
          </a:xfrm>
          <a:prstGeom prst="rect">
            <a:avLst/>
          </a:prstGeom>
          <a:noFill/>
          <a:ln>
            <a:noFill/>
          </a:ln>
        </p:spPr>
        <p:txBody>
          <a:bodyPr spcFirstLastPara="1" wrap="square" lIns="0" tIns="0" rIns="0" bIns="0" anchor="t" anchorCtr="0">
            <a:spAutoFit/>
          </a:bodyPr>
          <a:lstStyle/>
          <a:p>
            <a:r>
              <a:rPr lang="en-US">
                <a:solidFill>
                  <a:schemeClr val="dk1"/>
                </a:solidFill>
                <a:highlight>
                  <a:srgbClr val="00FFFF"/>
                </a:highlight>
                <a:latin typeface="Century Gothic" panose="020B0502020202020204" pitchFamily="34" charset="0"/>
                <a:ea typeface="Arial"/>
                <a:cs typeface="Arial"/>
                <a:sym typeface="Arial"/>
              </a:rPr>
              <a:t>ACE's</a:t>
            </a:r>
            <a:endParaRPr>
              <a:highlight>
                <a:srgbClr val="00FFFF"/>
              </a:highlight>
              <a:latin typeface="Century Gothic" panose="020B0502020202020204" pitchFamily="34" charset="0"/>
            </a:endParaRPr>
          </a:p>
        </p:txBody>
      </p:sp>
      <p:sp>
        <p:nvSpPr>
          <p:cNvPr id="674" name="Google Shape;674;p14"/>
          <p:cNvSpPr txBox="1"/>
          <p:nvPr/>
        </p:nvSpPr>
        <p:spPr>
          <a:xfrm>
            <a:off x="6661109" y="705407"/>
            <a:ext cx="2041333" cy="276999"/>
          </a:xfrm>
          <a:prstGeom prst="rect">
            <a:avLst/>
          </a:prstGeom>
          <a:noFill/>
          <a:ln>
            <a:noFill/>
          </a:ln>
        </p:spPr>
        <p:txBody>
          <a:bodyPr spcFirstLastPara="1" wrap="square" lIns="0" tIns="0" rIns="0" bIns="0" anchor="t" anchorCtr="0">
            <a:spAutoFit/>
          </a:bodyPr>
          <a:lstStyle/>
          <a:p>
            <a:r>
              <a:rPr lang="en-US" dirty="0">
                <a:solidFill>
                  <a:schemeClr val="dk1"/>
                </a:solidFill>
                <a:highlight>
                  <a:srgbClr val="DBAEEE"/>
                </a:highlight>
                <a:latin typeface="Century Gothic" panose="020B0502020202020204" pitchFamily="34" charset="0"/>
                <a:ea typeface="Arial"/>
                <a:cs typeface="Arial"/>
                <a:sym typeface="Arial"/>
              </a:rPr>
              <a:t>Social isolation</a:t>
            </a:r>
            <a:endParaRPr dirty="0">
              <a:solidFill>
                <a:schemeClr val="dk1"/>
              </a:solidFill>
              <a:highlight>
                <a:srgbClr val="DBAEEE"/>
              </a:highlight>
              <a:latin typeface="Century Gothic" panose="020B0502020202020204" pitchFamily="34" charset="0"/>
              <a:ea typeface="Arial"/>
              <a:cs typeface="Arial"/>
            </a:endParaRPr>
          </a:p>
        </p:txBody>
      </p:sp>
      <p:sp>
        <p:nvSpPr>
          <p:cNvPr id="675" name="Google Shape;675;p14"/>
          <p:cNvSpPr txBox="1"/>
          <p:nvPr/>
        </p:nvSpPr>
        <p:spPr>
          <a:xfrm>
            <a:off x="4275614" y="687442"/>
            <a:ext cx="2267120" cy="276999"/>
          </a:xfrm>
          <a:prstGeom prst="rect">
            <a:avLst/>
          </a:prstGeom>
          <a:noFill/>
          <a:ln>
            <a:noFill/>
          </a:ln>
        </p:spPr>
        <p:txBody>
          <a:bodyPr spcFirstLastPara="1" wrap="square" lIns="0" tIns="0" rIns="0" bIns="0" anchor="t" anchorCtr="0">
            <a:spAutoFit/>
          </a:bodyPr>
          <a:lstStyle/>
          <a:p>
            <a:r>
              <a:rPr lang="en-US" dirty="0">
                <a:solidFill>
                  <a:schemeClr val="dk1"/>
                </a:solidFill>
                <a:highlight>
                  <a:srgbClr val="FFFF00"/>
                </a:highlight>
                <a:latin typeface="Century Gothic" panose="020B0502020202020204" pitchFamily="34" charset="0"/>
                <a:ea typeface="Arial"/>
                <a:cs typeface="Arial"/>
                <a:sym typeface="Arial"/>
              </a:rPr>
              <a:t>Structural racism</a:t>
            </a:r>
            <a:endParaRPr dirty="0">
              <a:highlight>
                <a:srgbClr val="FFFF00"/>
              </a:highlight>
              <a:latin typeface="Century Gothic" panose="020B0502020202020204" pitchFamily="34" charset="0"/>
            </a:endParaRPr>
          </a:p>
        </p:txBody>
      </p:sp>
      <p:sp>
        <p:nvSpPr>
          <p:cNvPr id="676" name="Google Shape;676;p14"/>
          <p:cNvSpPr txBox="1"/>
          <p:nvPr/>
        </p:nvSpPr>
        <p:spPr>
          <a:xfrm>
            <a:off x="2640505" y="687263"/>
            <a:ext cx="934933" cy="276999"/>
          </a:xfrm>
          <a:prstGeom prst="rect">
            <a:avLst/>
          </a:prstGeom>
          <a:noFill/>
          <a:ln>
            <a:noFill/>
          </a:ln>
        </p:spPr>
        <p:txBody>
          <a:bodyPr spcFirstLastPara="1" wrap="square" lIns="0" tIns="0" rIns="0" bIns="0" anchor="t" anchorCtr="0">
            <a:spAutoFit/>
          </a:bodyPr>
          <a:lstStyle/>
          <a:p>
            <a:r>
              <a:rPr lang="en-US" dirty="0">
                <a:solidFill>
                  <a:schemeClr val="dk1"/>
                </a:solidFill>
                <a:highlight>
                  <a:srgbClr val="00FFFF"/>
                </a:highlight>
                <a:latin typeface="Century Gothic" panose="020B0502020202020204" pitchFamily="34" charset="0"/>
                <a:ea typeface="Arial"/>
                <a:cs typeface="Arial"/>
                <a:sym typeface="Arial"/>
              </a:rPr>
              <a:t>Poverty</a:t>
            </a:r>
            <a:endParaRPr dirty="0">
              <a:highlight>
                <a:srgbClr val="00FFFF"/>
              </a:highlight>
              <a:latin typeface="Century Gothic" panose="020B0502020202020204" pitchFamily="34" charset="0"/>
            </a:endParaRPr>
          </a:p>
        </p:txBody>
      </p:sp>
      <p:sp>
        <p:nvSpPr>
          <p:cNvPr id="677" name="Google Shape;677;p14"/>
          <p:cNvSpPr txBox="1"/>
          <p:nvPr/>
        </p:nvSpPr>
        <p:spPr>
          <a:xfrm>
            <a:off x="8583198" y="1286849"/>
            <a:ext cx="2353728" cy="276999"/>
          </a:xfrm>
          <a:prstGeom prst="rect">
            <a:avLst/>
          </a:prstGeom>
          <a:noFill/>
          <a:ln>
            <a:noFill/>
          </a:ln>
        </p:spPr>
        <p:txBody>
          <a:bodyPr spcFirstLastPara="1" wrap="square" lIns="0" tIns="0" rIns="0" bIns="0" anchor="t" anchorCtr="0">
            <a:spAutoFit/>
          </a:bodyPr>
          <a:lstStyle/>
          <a:p>
            <a:r>
              <a:rPr lang="en-US" dirty="0">
                <a:solidFill>
                  <a:schemeClr val="dk1"/>
                </a:solidFill>
                <a:highlight>
                  <a:srgbClr val="FFFF00"/>
                </a:highlight>
                <a:latin typeface="Century Gothic" panose="020B0502020202020204" pitchFamily="34" charset="0"/>
                <a:ea typeface="Arial"/>
                <a:cs typeface="Arial"/>
                <a:sym typeface="Arial"/>
              </a:rPr>
              <a:t>Urban areas</a:t>
            </a:r>
            <a:endParaRPr dirty="0">
              <a:highlight>
                <a:srgbClr val="FFFF00"/>
              </a:highlight>
              <a:latin typeface="Century Gothic" panose="020B0502020202020204" pitchFamily="34" charset="0"/>
            </a:endParaRPr>
          </a:p>
        </p:txBody>
      </p:sp>
      <p:sp>
        <p:nvSpPr>
          <p:cNvPr id="678" name="Google Shape;678;p14"/>
          <p:cNvSpPr/>
          <p:nvPr/>
        </p:nvSpPr>
        <p:spPr>
          <a:xfrm>
            <a:off x="2585635" y="5366685"/>
            <a:ext cx="7020729" cy="851506"/>
          </a:xfrm>
          <a:prstGeom prst="rect">
            <a:avLst/>
          </a:prstGeom>
          <a:noFill/>
          <a:ln>
            <a:noFill/>
          </a:ln>
        </p:spPr>
        <p:txBody>
          <a:bodyPr spcFirstLastPara="1" wrap="square" lIns="91425" tIns="182875" rIns="91425" bIns="45700" anchor="t" anchorCtr="0">
            <a:noAutofit/>
          </a:bodyPr>
          <a:lstStyle/>
          <a:p>
            <a:pPr marL="114300" lvl="1" indent="-114300">
              <a:buClr>
                <a:srgbClr val="000000"/>
              </a:buClr>
              <a:buSzPts val="1700"/>
            </a:pPr>
            <a:r>
              <a:rPr lang="en-US" dirty="0">
                <a:solidFill>
                  <a:schemeClr val="dk1"/>
                </a:solidFill>
                <a:highlight>
                  <a:srgbClr val="00FFFF"/>
                </a:highlight>
                <a:latin typeface="Century Gothic" panose="020B0502020202020204" pitchFamily="34" charset="0"/>
                <a:ea typeface="Arial"/>
                <a:cs typeface="Arial"/>
                <a:sym typeface="Arial"/>
              </a:rPr>
              <a:t>Decreased tolerance related to use after incarceration</a:t>
            </a:r>
            <a:endParaRPr dirty="0">
              <a:solidFill>
                <a:schemeClr val="dk1"/>
              </a:solidFill>
              <a:highlight>
                <a:srgbClr val="00FFFF"/>
              </a:highlight>
              <a:latin typeface="Century Gothic" panose="020B0502020202020204" pitchFamily="34" charset="0"/>
              <a:ea typeface="Arial"/>
              <a:cs typeface="Arial"/>
              <a:sym typeface="Arial"/>
            </a:endParaRPr>
          </a:p>
        </p:txBody>
      </p:sp>
      <p:sp>
        <p:nvSpPr>
          <p:cNvPr id="679" name="Google Shape;679;p14"/>
          <p:cNvSpPr/>
          <p:nvPr/>
        </p:nvSpPr>
        <p:spPr>
          <a:xfrm>
            <a:off x="7071621" y="1702250"/>
            <a:ext cx="4701278" cy="615407"/>
          </a:xfrm>
          <a:prstGeom prst="rect">
            <a:avLst/>
          </a:prstGeom>
          <a:noFill/>
          <a:ln w="12700" cap="flat" cmpd="sng">
            <a:solidFill>
              <a:schemeClr val="lt1"/>
            </a:solidFill>
            <a:prstDash val="solid"/>
            <a:miter lim="800000"/>
            <a:headEnd type="none" w="sm" len="sm"/>
            <a:tailEnd type="none" w="sm" len="sm"/>
          </a:ln>
        </p:spPr>
        <p:txBody>
          <a:bodyPr spcFirstLastPara="1" wrap="square" lIns="91425" tIns="182875" rIns="91425" bIns="45700" anchor="t" anchorCtr="0">
            <a:noAutofit/>
          </a:bodyPr>
          <a:lstStyle/>
          <a:p>
            <a:pPr marL="114300" lvl="1" indent="-114300">
              <a:buClr>
                <a:srgbClr val="000000"/>
              </a:buClr>
              <a:buSzPts val="1700"/>
            </a:pPr>
            <a:r>
              <a:rPr lang="en-US" dirty="0">
                <a:solidFill>
                  <a:schemeClr val="dk1"/>
                </a:solidFill>
                <a:highlight>
                  <a:srgbClr val="FFFF00"/>
                </a:highlight>
                <a:latin typeface="Century Gothic" panose="020B0502020202020204" pitchFamily="34" charset="0"/>
                <a:ea typeface="Arial"/>
                <a:cs typeface="Arial"/>
                <a:sym typeface="Arial"/>
              </a:rPr>
              <a:t>Being raised in foster care</a:t>
            </a:r>
            <a:endParaRPr dirty="0">
              <a:solidFill>
                <a:schemeClr val="dk1"/>
              </a:solidFill>
              <a:highlight>
                <a:srgbClr val="FFFF00"/>
              </a:highlight>
              <a:latin typeface="Century Gothic" panose="020B0502020202020204" pitchFamily="34" charset="0"/>
              <a:ea typeface="Arial"/>
              <a:cs typeface="Arial"/>
              <a:sym typeface="Arial"/>
            </a:endParaRPr>
          </a:p>
        </p:txBody>
      </p:sp>
      <p:sp>
        <p:nvSpPr>
          <p:cNvPr id="680" name="Google Shape;680;p14"/>
          <p:cNvSpPr/>
          <p:nvPr/>
        </p:nvSpPr>
        <p:spPr>
          <a:xfrm>
            <a:off x="1255074" y="4846356"/>
            <a:ext cx="5177247" cy="660950"/>
          </a:xfrm>
          <a:prstGeom prst="rect">
            <a:avLst/>
          </a:prstGeom>
          <a:noFill/>
          <a:ln w="12700" cap="flat" cmpd="sng">
            <a:solidFill>
              <a:schemeClr val="lt1"/>
            </a:solidFill>
            <a:prstDash val="solid"/>
            <a:miter lim="800000"/>
            <a:headEnd type="none" w="sm" len="sm"/>
            <a:tailEnd type="none" w="sm" len="sm"/>
          </a:ln>
        </p:spPr>
        <p:txBody>
          <a:bodyPr spcFirstLastPara="1" wrap="square" lIns="91425" tIns="182875" rIns="91425" bIns="45700" anchor="t" anchorCtr="0">
            <a:noAutofit/>
          </a:bodyPr>
          <a:lstStyle/>
          <a:p>
            <a:pPr marL="114300" lvl="1" indent="-114300">
              <a:buClr>
                <a:srgbClr val="000000"/>
              </a:buClr>
              <a:buSzPts val="1700"/>
            </a:pPr>
            <a:r>
              <a:rPr lang="en-US" dirty="0">
                <a:solidFill>
                  <a:schemeClr val="dk1"/>
                </a:solidFill>
                <a:highlight>
                  <a:srgbClr val="FFFF00"/>
                </a:highlight>
                <a:latin typeface="Century Gothic" panose="020B0502020202020204" pitchFamily="34" charset="0"/>
                <a:ea typeface="Arial"/>
                <a:cs typeface="Arial"/>
                <a:sym typeface="Arial"/>
              </a:rPr>
              <a:t>Less access to preventative measures</a:t>
            </a:r>
            <a:endParaRPr dirty="0">
              <a:solidFill>
                <a:schemeClr val="dk1"/>
              </a:solidFill>
              <a:highlight>
                <a:srgbClr val="FFFF00"/>
              </a:highlight>
              <a:latin typeface="Century Gothic" panose="020B0502020202020204" pitchFamily="34" charset="0"/>
              <a:ea typeface="Arial"/>
              <a:cs typeface="Arial"/>
              <a:sym typeface="Arial"/>
            </a:endParaRPr>
          </a:p>
        </p:txBody>
      </p:sp>
      <p:sp>
        <p:nvSpPr>
          <p:cNvPr id="681" name="Google Shape;681;p14"/>
          <p:cNvSpPr/>
          <p:nvPr/>
        </p:nvSpPr>
        <p:spPr>
          <a:xfrm>
            <a:off x="6521386" y="4863104"/>
            <a:ext cx="4672050" cy="603749"/>
          </a:xfrm>
          <a:prstGeom prst="rect">
            <a:avLst/>
          </a:prstGeom>
          <a:noFill/>
          <a:ln w="12700" cap="flat" cmpd="sng">
            <a:solidFill>
              <a:schemeClr val="lt1"/>
            </a:solidFill>
            <a:prstDash val="solid"/>
            <a:miter lim="800000"/>
            <a:headEnd type="none" w="sm" len="sm"/>
            <a:tailEnd type="none" w="sm" len="sm"/>
          </a:ln>
        </p:spPr>
        <p:txBody>
          <a:bodyPr spcFirstLastPara="1" wrap="square" lIns="91425" tIns="182875" rIns="91425" bIns="45700" anchor="t" anchorCtr="0">
            <a:noAutofit/>
          </a:bodyPr>
          <a:lstStyle/>
          <a:p>
            <a:pPr marL="114300" lvl="1" indent="-114300">
              <a:buClr>
                <a:srgbClr val="000000"/>
              </a:buClr>
              <a:buSzPts val="1700"/>
            </a:pPr>
            <a:r>
              <a:rPr lang="en-US" dirty="0">
                <a:solidFill>
                  <a:schemeClr val="dk1"/>
                </a:solidFill>
                <a:highlight>
                  <a:srgbClr val="DBAEEE"/>
                </a:highlight>
                <a:latin typeface="Century Gothic" panose="020B0502020202020204" pitchFamily="34" charset="0"/>
                <a:ea typeface="Arial"/>
                <a:cs typeface="Arial"/>
                <a:sym typeface="Arial"/>
              </a:rPr>
              <a:t>Unstable and crowded housing</a:t>
            </a:r>
            <a:endParaRPr dirty="0">
              <a:solidFill>
                <a:schemeClr val="dk1"/>
              </a:solidFill>
              <a:highlight>
                <a:srgbClr val="DBAEEE"/>
              </a:highlight>
              <a:latin typeface="Century Gothic" panose="020B0502020202020204" pitchFamily="34" charset="0"/>
              <a:ea typeface="Arial"/>
              <a:cs typeface="Arial"/>
              <a:sym typeface="Arial"/>
            </a:endParaRPr>
          </a:p>
        </p:txBody>
      </p:sp>
      <p:sp>
        <p:nvSpPr>
          <p:cNvPr id="682" name="Google Shape;682;p14"/>
          <p:cNvSpPr/>
          <p:nvPr/>
        </p:nvSpPr>
        <p:spPr>
          <a:xfrm>
            <a:off x="4599851" y="5857908"/>
            <a:ext cx="3150983" cy="625299"/>
          </a:xfrm>
          <a:prstGeom prst="rect">
            <a:avLst/>
          </a:prstGeom>
          <a:noFill/>
          <a:ln w="12700" cap="flat" cmpd="sng">
            <a:solidFill>
              <a:schemeClr val="lt1"/>
            </a:solidFill>
            <a:prstDash val="solid"/>
            <a:miter lim="800000"/>
            <a:headEnd type="none" w="sm" len="sm"/>
            <a:tailEnd type="none" w="sm" len="sm"/>
          </a:ln>
        </p:spPr>
        <p:txBody>
          <a:bodyPr spcFirstLastPara="1" wrap="square" lIns="91425" tIns="182875" rIns="91425" bIns="45700" anchor="t" anchorCtr="0">
            <a:noAutofit/>
          </a:bodyPr>
          <a:lstStyle/>
          <a:p>
            <a:pPr marL="114300" lvl="1" indent="-114300">
              <a:buClr>
                <a:srgbClr val="000000"/>
              </a:buClr>
              <a:buSzPts val="1700"/>
            </a:pPr>
            <a:r>
              <a:rPr lang="en-US" dirty="0">
                <a:solidFill>
                  <a:schemeClr val="dk1"/>
                </a:solidFill>
                <a:highlight>
                  <a:srgbClr val="FFFF00"/>
                </a:highlight>
                <a:latin typeface="Century Gothic" panose="020B0502020202020204" pitchFamily="34" charset="0"/>
                <a:ea typeface="Arial"/>
                <a:cs typeface="Arial"/>
                <a:sym typeface="Arial"/>
              </a:rPr>
              <a:t>Untreated mental illness</a:t>
            </a:r>
            <a:endParaRPr dirty="0">
              <a:solidFill>
                <a:schemeClr val="dk1"/>
              </a:solidFill>
              <a:highlight>
                <a:srgbClr val="FFFF00"/>
              </a:highlight>
              <a:latin typeface="Century Gothic" panose="020B0502020202020204" pitchFamily="34" charset="0"/>
              <a:ea typeface="Arial"/>
              <a:cs typeface="Arial"/>
              <a:sym typeface="Arial"/>
            </a:endParaRPr>
          </a:p>
        </p:txBody>
      </p:sp>
      <p:sp>
        <p:nvSpPr>
          <p:cNvPr id="683" name="Google Shape;683;p14"/>
          <p:cNvSpPr/>
          <p:nvPr/>
        </p:nvSpPr>
        <p:spPr>
          <a:xfrm>
            <a:off x="7483603" y="3194637"/>
            <a:ext cx="4047340" cy="655078"/>
          </a:xfrm>
          <a:prstGeom prst="rect">
            <a:avLst/>
          </a:prstGeom>
          <a:noFill/>
          <a:ln>
            <a:noFill/>
          </a:ln>
        </p:spPr>
        <p:txBody>
          <a:bodyPr spcFirstLastPara="1" wrap="square" lIns="91425" tIns="182875" rIns="91425" bIns="45700" anchor="t" anchorCtr="0">
            <a:noAutofit/>
          </a:bodyPr>
          <a:lstStyle/>
          <a:p>
            <a:pPr marL="114300" lvl="1" indent="-114300">
              <a:buClr>
                <a:srgbClr val="000000"/>
              </a:buClr>
              <a:buSzPts val="1700"/>
            </a:pPr>
            <a:r>
              <a:rPr lang="en-US" dirty="0">
                <a:solidFill>
                  <a:schemeClr val="dk1"/>
                </a:solidFill>
                <a:highlight>
                  <a:srgbClr val="00FFFF"/>
                </a:highlight>
                <a:latin typeface="Century Gothic" panose="020B0502020202020204" pitchFamily="34" charset="0"/>
                <a:ea typeface="Arial"/>
                <a:cs typeface="Arial"/>
                <a:sym typeface="Arial"/>
              </a:rPr>
              <a:t>Underfunded social services</a:t>
            </a:r>
            <a:endParaRPr dirty="0">
              <a:solidFill>
                <a:schemeClr val="dk1"/>
              </a:solidFill>
              <a:highlight>
                <a:srgbClr val="00FFFF"/>
              </a:highlight>
              <a:latin typeface="Century Gothic" panose="020B0502020202020204" pitchFamily="34" charset="0"/>
              <a:ea typeface="Arial"/>
              <a:cs typeface="Arial"/>
              <a:sym typeface="Arial"/>
            </a:endParaRPr>
          </a:p>
        </p:txBody>
      </p:sp>
      <p:sp>
        <p:nvSpPr>
          <p:cNvPr id="684" name="Google Shape;684;p14"/>
          <p:cNvSpPr/>
          <p:nvPr/>
        </p:nvSpPr>
        <p:spPr>
          <a:xfrm>
            <a:off x="6796212" y="3797044"/>
            <a:ext cx="4976687" cy="524883"/>
          </a:xfrm>
          <a:prstGeom prst="rect">
            <a:avLst/>
          </a:prstGeom>
          <a:noFill/>
          <a:ln>
            <a:noFill/>
          </a:ln>
        </p:spPr>
        <p:txBody>
          <a:bodyPr spcFirstLastPara="1" wrap="square" lIns="91425" tIns="182875" rIns="91425" bIns="45700" anchor="t" anchorCtr="0">
            <a:noAutofit/>
          </a:bodyPr>
          <a:lstStyle/>
          <a:p>
            <a:pPr marL="114300" lvl="1" indent="-114300">
              <a:buClr>
                <a:schemeClr val="dk1"/>
              </a:buClr>
              <a:buSzPts val="1700"/>
            </a:pPr>
            <a:r>
              <a:rPr lang="en-US" dirty="0">
                <a:solidFill>
                  <a:schemeClr val="dk1"/>
                </a:solidFill>
                <a:highlight>
                  <a:srgbClr val="FFFF00"/>
                </a:highlight>
                <a:latin typeface="Century Gothic" panose="020B0502020202020204" pitchFamily="34" charset="0"/>
                <a:ea typeface="Arial"/>
                <a:cs typeface="Arial"/>
                <a:sym typeface="Arial"/>
              </a:rPr>
              <a:t>Increased criminalization for drug use</a:t>
            </a:r>
            <a:endParaRPr dirty="0">
              <a:solidFill>
                <a:schemeClr val="dk1"/>
              </a:solidFill>
              <a:highlight>
                <a:srgbClr val="FFFF00"/>
              </a:highlight>
              <a:latin typeface="Century Gothic" panose="020B0502020202020204" pitchFamily="34" charset="0"/>
              <a:ea typeface="Arial"/>
              <a:cs typeface="Arial"/>
              <a:sym typeface="Arial"/>
            </a:endParaRPr>
          </a:p>
        </p:txBody>
      </p:sp>
      <p:sp>
        <p:nvSpPr>
          <p:cNvPr id="685" name="Google Shape;685;p14"/>
          <p:cNvSpPr/>
          <p:nvPr/>
        </p:nvSpPr>
        <p:spPr>
          <a:xfrm>
            <a:off x="311390" y="3726790"/>
            <a:ext cx="5084399" cy="455673"/>
          </a:xfrm>
          <a:prstGeom prst="rect">
            <a:avLst/>
          </a:prstGeom>
          <a:noFill/>
          <a:ln>
            <a:noFill/>
          </a:ln>
        </p:spPr>
        <p:txBody>
          <a:bodyPr spcFirstLastPara="1" wrap="square" lIns="91425" tIns="182875" rIns="91425" bIns="45700" anchor="t" anchorCtr="0">
            <a:noAutofit/>
          </a:bodyPr>
          <a:lstStyle/>
          <a:p>
            <a:pPr marL="114300" lvl="1" indent="-114300">
              <a:buClr>
                <a:srgbClr val="000000"/>
              </a:buClr>
              <a:buSzPts val="1700"/>
            </a:pPr>
            <a:r>
              <a:rPr lang="en-US" dirty="0">
                <a:solidFill>
                  <a:schemeClr val="dk1"/>
                </a:solidFill>
                <a:highlight>
                  <a:srgbClr val="00FFFF"/>
                </a:highlight>
                <a:latin typeface="Century Gothic" panose="020B0502020202020204" pitchFamily="34" charset="0"/>
                <a:ea typeface="Arial"/>
                <a:cs typeface="Arial"/>
                <a:sym typeface="Arial"/>
              </a:rPr>
              <a:t>Unequal access to resources for health</a:t>
            </a:r>
            <a:endParaRPr dirty="0">
              <a:solidFill>
                <a:schemeClr val="dk1"/>
              </a:solidFill>
              <a:highlight>
                <a:srgbClr val="00FFFF"/>
              </a:highlight>
              <a:latin typeface="Century Gothic" panose="020B0502020202020204" pitchFamily="34" charset="0"/>
              <a:ea typeface="Arial"/>
              <a:cs typeface="Arial"/>
              <a:sym typeface="Arial"/>
            </a:endParaRPr>
          </a:p>
        </p:txBody>
      </p:sp>
      <p:sp>
        <p:nvSpPr>
          <p:cNvPr id="686" name="Google Shape;686;p14"/>
          <p:cNvSpPr/>
          <p:nvPr/>
        </p:nvSpPr>
        <p:spPr>
          <a:xfrm>
            <a:off x="1862159" y="3184096"/>
            <a:ext cx="2473570" cy="642464"/>
          </a:xfrm>
          <a:prstGeom prst="rect">
            <a:avLst/>
          </a:prstGeom>
          <a:noFill/>
          <a:ln>
            <a:noFill/>
          </a:ln>
        </p:spPr>
        <p:txBody>
          <a:bodyPr spcFirstLastPara="1" wrap="square" lIns="91425" tIns="182875" rIns="91425" bIns="45700" anchor="t" anchorCtr="0">
            <a:noAutofit/>
          </a:bodyPr>
          <a:lstStyle/>
          <a:p>
            <a:pPr marL="114300" lvl="1" indent="-114300">
              <a:buClr>
                <a:srgbClr val="000000"/>
              </a:buClr>
              <a:buSzPts val="1700"/>
            </a:pPr>
            <a:r>
              <a:rPr lang="en-US" dirty="0">
                <a:solidFill>
                  <a:schemeClr val="dk1"/>
                </a:solidFill>
                <a:highlight>
                  <a:srgbClr val="DBAEEE"/>
                </a:highlight>
                <a:latin typeface="Century Gothic" panose="020B0502020202020204" pitchFamily="34" charset="0"/>
                <a:ea typeface="Arial"/>
                <a:cs typeface="Arial"/>
                <a:sym typeface="Arial"/>
              </a:rPr>
              <a:t>Polysubstance use</a:t>
            </a:r>
            <a:endParaRPr dirty="0">
              <a:solidFill>
                <a:schemeClr val="dk1"/>
              </a:solidFill>
              <a:highlight>
                <a:srgbClr val="DBAEEE"/>
              </a:highlight>
              <a:latin typeface="Century Gothic" panose="020B0502020202020204" pitchFamily="34" charset="0"/>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6"/>
                                        </p:tgtEl>
                                        <p:attrNameLst>
                                          <p:attrName>style.visibility</p:attrName>
                                        </p:attrNameLst>
                                      </p:cBhvr>
                                      <p:to>
                                        <p:strVal val="visible"/>
                                      </p:to>
                                    </p:set>
                                    <p:animEffect transition="in" filter="fade">
                                      <p:cBhvr>
                                        <p:cTn id="7" dur="500"/>
                                        <p:tgtEl>
                                          <p:spTgt spid="6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5"/>
                                        </p:tgtEl>
                                        <p:attrNameLst>
                                          <p:attrName>style.visibility</p:attrName>
                                        </p:attrNameLst>
                                      </p:cBhvr>
                                      <p:to>
                                        <p:strVal val="visible"/>
                                      </p:to>
                                    </p:set>
                                    <p:animEffect transition="in" filter="fade">
                                      <p:cBhvr>
                                        <p:cTn id="11" dur="500"/>
                                        <p:tgtEl>
                                          <p:spTgt spid="67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74"/>
                                        </p:tgtEl>
                                        <p:attrNameLst>
                                          <p:attrName>style.visibility</p:attrName>
                                        </p:attrNameLst>
                                      </p:cBhvr>
                                      <p:to>
                                        <p:strVal val="visible"/>
                                      </p:to>
                                    </p:set>
                                    <p:animEffect transition="in" filter="fade">
                                      <p:cBhvr>
                                        <p:cTn id="15" dur="500"/>
                                        <p:tgtEl>
                                          <p:spTgt spid="674"/>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73"/>
                                        </p:tgtEl>
                                        <p:attrNameLst>
                                          <p:attrName>style.visibility</p:attrName>
                                        </p:attrNameLst>
                                      </p:cBhvr>
                                      <p:to>
                                        <p:strVal val="visible"/>
                                      </p:to>
                                    </p:set>
                                    <p:animEffect transition="in" filter="fade">
                                      <p:cBhvr>
                                        <p:cTn id="19" dur="500"/>
                                        <p:tgtEl>
                                          <p:spTgt spid="67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671"/>
                                        </p:tgtEl>
                                        <p:attrNameLst>
                                          <p:attrName>style.visibility</p:attrName>
                                        </p:attrNameLst>
                                      </p:cBhvr>
                                      <p:to>
                                        <p:strVal val="visible"/>
                                      </p:to>
                                    </p:set>
                                    <p:animEffect transition="in" filter="fade">
                                      <p:cBhvr>
                                        <p:cTn id="23" dur="500"/>
                                        <p:tgtEl>
                                          <p:spTgt spid="671"/>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672"/>
                                        </p:tgtEl>
                                        <p:attrNameLst>
                                          <p:attrName>style.visibility</p:attrName>
                                        </p:attrNameLst>
                                      </p:cBhvr>
                                      <p:to>
                                        <p:strVal val="visible"/>
                                      </p:to>
                                    </p:set>
                                    <p:animEffect transition="in" filter="fade">
                                      <p:cBhvr>
                                        <p:cTn id="27" dur="500"/>
                                        <p:tgtEl>
                                          <p:spTgt spid="672"/>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670"/>
                                        </p:tgtEl>
                                        <p:attrNameLst>
                                          <p:attrName>style.visibility</p:attrName>
                                        </p:attrNameLst>
                                      </p:cBhvr>
                                      <p:to>
                                        <p:strVal val="visible"/>
                                      </p:to>
                                    </p:set>
                                    <p:animEffect transition="in" filter="fade">
                                      <p:cBhvr>
                                        <p:cTn id="31" dur="500"/>
                                        <p:tgtEl>
                                          <p:spTgt spid="670"/>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677"/>
                                        </p:tgtEl>
                                        <p:attrNameLst>
                                          <p:attrName>style.visibility</p:attrName>
                                        </p:attrNameLst>
                                      </p:cBhvr>
                                      <p:to>
                                        <p:strVal val="visible"/>
                                      </p:to>
                                    </p:set>
                                    <p:animEffect transition="in" filter="fade">
                                      <p:cBhvr>
                                        <p:cTn id="35" dur="500"/>
                                        <p:tgtEl>
                                          <p:spTgt spid="677"/>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668"/>
                                        </p:tgtEl>
                                        <p:attrNameLst>
                                          <p:attrName>style.visibility</p:attrName>
                                        </p:attrNameLst>
                                      </p:cBhvr>
                                      <p:to>
                                        <p:strVal val="visible"/>
                                      </p:to>
                                    </p:set>
                                    <p:animEffect transition="in" filter="fade">
                                      <p:cBhvr>
                                        <p:cTn id="39" dur="500"/>
                                        <p:tgtEl>
                                          <p:spTgt spid="668"/>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679"/>
                                        </p:tgtEl>
                                        <p:attrNameLst>
                                          <p:attrName>style.visibility</p:attrName>
                                        </p:attrNameLst>
                                      </p:cBhvr>
                                      <p:to>
                                        <p:strVal val="visible"/>
                                      </p:to>
                                    </p:set>
                                    <p:animEffect transition="in" filter="fade">
                                      <p:cBhvr>
                                        <p:cTn id="43" dur="500"/>
                                        <p:tgtEl>
                                          <p:spTgt spid="679"/>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666"/>
                                        </p:tgtEl>
                                        <p:attrNameLst>
                                          <p:attrName>style.visibility</p:attrName>
                                        </p:attrNameLst>
                                      </p:cBhvr>
                                      <p:to>
                                        <p:strVal val="visible"/>
                                      </p:to>
                                    </p:set>
                                    <p:animEffect transition="in" filter="fade">
                                      <p:cBhvr>
                                        <p:cTn id="47" dur="500"/>
                                        <p:tgtEl>
                                          <p:spTgt spid="666"/>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665"/>
                                        </p:tgtEl>
                                        <p:attrNameLst>
                                          <p:attrName>style.visibility</p:attrName>
                                        </p:attrNameLst>
                                      </p:cBhvr>
                                      <p:to>
                                        <p:strVal val="visible"/>
                                      </p:to>
                                    </p:set>
                                    <p:animEffect transition="in" filter="fade">
                                      <p:cBhvr>
                                        <p:cTn id="51" dur="500"/>
                                        <p:tgtEl>
                                          <p:spTgt spid="665"/>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669"/>
                                        </p:tgtEl>
                                        <p:attrNameLst>
                                          <p:attrName>style.visibility</p:attrName>
                                        </p:attrNameLst>
                                      </p:cBhvr>
                                      <p:to>
                                        <p:strVal val="visible"/>
                                      </p:to>
                                    </p:set>
                                    <p:animEffect transition="in" filter="fade">
                                      <p:cBhvr>
                                        <p:cTn id="55" dur="500"/>
                                        <p:tgtEl>
                                          <p:spTgt spid="669"/>
                                        </p:tgtEl>
                                      </p:cBhvr>
                                    </p:animEffect>
                                  </p:childTnLst>
                                </p:cTn>
                              </p:par>
                            </p:childTnLst>
                          </p:cTn>
                        </p:par>
                        <p:par>
                          <p:cTn id="56" fill="hold">
                            <p:stCondLst>
                              <p:cond delay="7500"/>
                            </p:stCondLst>
                            <p:childTnLst>
                              <p:par>
                                <p:cTn id="57" presetID="10" presetClass="entr" presetSubtype="0" fill="hold" nodeType="afterEffect">
                                  <p:stCondLst>
                                    <p:cond delay="0"/>
                                  </p:stCondLst>
                                  <p:childTnLst>
                                    <p:set>
                                      <p:cBhvr>
                                        <p:cTn id="58" dur="1" fill="hold">
                                          <p:stCondLst>
                                            <p:cond delay="0"/>
                                          </p:stCondLst>
                                        </p:cTn>
                                        <p:tgtEl>
                                          <p:spTgt spid="664"/>
                                        </p:tgtEl>
                                        <p:attrNameLst>
                                          <p:attrName>style.visibility</p:attrName>
                                        </p:attrNameLst>
                                      </p:cBhvr>
                                      <p:to>
                                        <p:strVal val="visible"/>
                                      </p:to>
                                    </p:set>
                                    <p:animEffect transition="in" filter="fade">
                                      <p:cBhvr>
                                        <p:cTn id="59" dur="500"/>
                                        <p:tgtEl>
                                          <p:spTgt spid="664"/>
                                        </p:tgtEl>
                                      </p:cBhvr>
                                    </p:animEffect>
                                  </p:childTnLst>
                                </p:cTn>
                              </p:par>
                            </p:childTnLst>
                          </p:cTn>
                        </p:par>
                        <p:par>
                          <p:cTn id="60" fill="hold">
                            <p:stCondLst>
                              <p:cond delay="8000"/>
                            </p:stCondLst>
                            <p:childTnLst>
                              <p:par>
                                <p:cTn id="61" presetID="10" presetClass="entr" presetSubtype="0" fill="hold" nodeType="afterEffect">
                                  <p:stCondLst>
                                    <p:cond delay="0"/>
                                  </p:stCondLst>
                                  <p:childTnLst>
                                    <p:set>
                                      <p:cBhvr>
                                        <p:cTn id="62" dur="1" fill="hold">
                                          <p:stCondLst>
                                            <p:cond delay="0"/>
                                          </p:stCondLst>
                                        </p:cTn>
                                        <p:tgtEl>
                                          <p:spTgt spid="686"/>
                                        </p:tgtEl>
                                        <p:attrNameLst>
                                          <p:attrName>style.visibility</p:attrName>
                                        </p:attrNameLst>
                                      </p:cBhvr>
                                      <p:to>
                                        <p:strVal val="visible"/>
                                      </p:to>
                                    </p:set>
                                    <p:animEffect transition="in" filter="fade">
                                      <p:cBhvr>
                                        <p:cTn id="63" dur="500"/>
                                        <p:tgtEl>
                                          <p:spTgt spid="686"/>
                                        </p:tgtEl>
                                      </p:cBhvr>
                                    </p:animEffect>
                                  </p:childTnLst>
                                </p:cTn>
                              </p:par>
                            </p:childTnLst>
                          </p:cTn>
                        </p:par>
                        <p:par>
                          <p:cTn id="64" fill="hold">
                            <p:stCondLst>
                              <p:cond delay="8500"/>
                            </p:stCondLst>
                            <p:childTnLst>
                              <p:par>
                                <p:cTn id="65" presetID="10" presetClass="entr" presetSubtype="0" fill="hold" nodeType="afterEffect">
                                  <p:stCondLst>
                                    <p:cond delay="0"/>
                                  </p:stCondLst>
                                  <p:childTnLst>
                                    <p:set>
                                      <p:cBhvr>
                                        <p:cTn id="66" dur="1" fill="hold">
                                          <p:stCondLst>
                                            <p:cond delay="0"/>
                                          </p:stCondLst>
                                        </p:cTn>
                                        <p:tgtEl>
                                          <p:spTgt spid="683"/>
                                        </p:tgtEl>
                                        <p:attrNameLst>
                                          <p:attrName>style.visibility</p:attrName>
                                        </p:attrNameLst>
                                      </p:cBhvr>
                                      <p:to>
                                        <p:strVal val="visible"/>
                                      </p:to>
                                    </p:set>
                                    <p:animEffect transition="in" filter="fade">
                                      <p:cBhvr>
                                        <p:cTn id="67" dur="500"/>
                                        <p:tgtEl>
                                          <p:spTgt spid="683"/>
                                        </p:tgtEl>
                                      </p:cBhvr>
                                    </p:animEffect>
                                  </p:childTnLst>
                                </p:cTn>
                              </p:par>
                            </p:childTnLst>
                          </p:cTn>
                        </p:par>
                        <p:par>
                          <p:cTn id="68" fill="hold">
                            <p:stCondLst>
                              <p:cond delay="9000"/>
                            </p:stCondLst>
                            <p:childTnLst>
                              <p:par>
                                <p:cTn id="69" presetID="10" presetClass="entr" presetSubtype="0" fill="hold" nodeType="afterEffect">
                                  <p:stCondLst>
                                    <p:cond delay="0"/>
                                  </p:stCondLst>
                                  <p:childTnLst>
                                    <p:set>
                                      <p:cBhvr>
                                        <p:cTn id="70" dur="1" fill="hold">
                                          <p:stCondLst>
                                            <p:cond delay="0"/>
                                          </p:stCondLst>
                                        </p:cTn>
                                        <p:tgtEl>
                                          <p:spTgt spid="685"/>
                                        </p:tgtEl>
                                        <p:attrNameLst>
                                          <p:attrName>style.visibility</p:attrName>
                                        </p:attrNameLst>
                                      </p:cBhvr>
                                      <p:to>
                                        <p:strVal val="visible"/>
                                      </p:to>
                                    </p:set>
                                    <p:animEffect transition="in" filter="fade">
                                      <p:cBhvr>
                                        <p:cTn id="71" dur="500"/>
                                        <p:tgtEl>
                                          <p:spTgt spid="685"/>
                                        </p:tgtEl>
                                      </p:cBhvr>
                                    </p:animEffect>
                                  </p:childTnLst>
                                </p:cTn>
                              </p:par>
                            </p:childTnLst>
                          </p:cTn>
                        </p:par>
                        <p:par>
                          <p:cTn id="72" fill="hold">
                            <p:stCondLst>
                              <p:cond delay="9500"/>
                            </p:stCondLst>
                            <p:childTnLst>
                              <p:par>
                                <p:cTn id="73" presetID="10" presetClass="entr" presetSubtype="0" fill="hold" nodeType="afterEffect">
                                  <p:stCondLst>
                                    <p:cond delay="0"/>
                                  </p:stCondLst>
                                  <p:childTnLst>
                                    <p:set>
                                      <p:cBhvr>
                                        <p:cTn id="74" dur="1" fill="hold">
                                          <p:stCondLst>
                                            <p:cond delay="0"/>
                                          </p:stCondLst>
                                        </p:cTn>
                                        <p:tgtEl>
                                          <p:spTgt spid="684"/>
                                        </p:tgtEl>
                                        <p:attrNameLst>
                                          <p:attrName>style.visibility</p:attrName>
                                        </p:attrNameLst>
                                      </p:cBhvr>
                                      <p:to>
                                        <p:strVal val="visible"/>
                                      </p:to>
                                    </p:set>
                                    <p:animEffect transition="in" filter="fade">
                                      <p:cBhvr>
                                        <p:cTn id="75" dur="500"/>
                                        <p:tgtEl>
                                          <p:spTgt spid="684"/>
                                        </p:tgtEl>
                                      </p:cBhvr>
                                    </p:animEffect>
                                  </p:childTnLst>
                                </p:cTn>
                              </p:par>
                            </p:childTnLst>
                          </p:cTn>
                        </p:par>
                        <p:par>
                          <p:cTn id="76" fill="hold">
                            <p:stCondLst>
                              <p:cond delay="10000"/>
                            </p:stCondLst>
                            <p:childTnLst>
                              <p:par>
                                <p:cTn id="77" presetID="10" presetClass="entr" presetSubtype="0" fill="hold" nodeType="afterEffect">
                                  <p:stCondLst>
                                    <p:cond delay="0"/>
                                  </p:stCondLst>
                                  <p:childTnLst>
                                    <p:set>
                                      <p:cBhvr>
                                        <p:cTn id="78" dur="1" fill="hold">
                                          <p:stCondLst>
                                            <p:cond delay="0"/>
                                          </p:stCondLst>
                                        </p:cTn>
                                        <p:tgtEl>
                                          <p:spTgt spid="658"/>
                                        </p:tgtEl>
                                        <p:attrNameLst>
                                          <p:attrName>style.visibility</p:attrName>
                                        </p:attrNameLst>
                                      </p:cBhvr>
                                      <p:to>
                                        <p:strVal val="visible"/>
                                      </p:to>
                                    </p:set>
                                    <p:animEffect transition="in" filter="fade">
                                      <p:cBhvr>
                                        <p:cTn id="79" dur="500"/>
                                        <p:tgtEl>
                                          <p:spTgt spid="658"/>
                                        </p:tgtEl>
                                      </p:cBhvr>
                                    </p:animEffect>
                                  </p:childTnLst>
                                </p:cTn>
                              </p:par>
                            </p:childTnLst>
                          </p:cTn>
                        </p:par>
                        <p:par>
                          <p:cTn id="80" fill="hold">
                            <p:stCondLst>
                              <p:cond delay="10500"/>
                            </p:stCondLst>
                            <p:childTnLst>
                              <p:par>
                                <p:cTn id="81" presetID="10" presetClass="entr" presetSubtype="0" fill="hold" nodeType="afterEffect">
                                  <p:stCondLst>
                                    <p:cond delay="0"/>
                                  </p:stCondLst>
                                  <p:childTnLst>
                                    <p:set>
                                      <p:cBhvr>
                                        <p:cTn id="82" dur="1" fill="hold">
                                          <p:stCondLst>
                                            <p:cond delay="0"/>
                                          </p:stCondLst>
                                        </p:cTn>
                                        <p:tgtEl>
                                          <p:spTgt spid="680"/>
                                        </p:tgtEl>
                                        <p:attrNameLst>
                                          <p:attrName>style.visibility</p:attrName>
                                        </p:attrNameLst>
                                      </p:cBhvr>
                                      <p:to>
                                        <p:strVal val="visible"/>
                                      </p:to>
                                    </p:set>
                                    <p:animEffect transition="in" filter="fade">
                                      <p:cBhvr>
                                        <p:cTn id="83" dur="500"/>
                                        <p:tgtEl>
                                          <p:spTgt spid="680"/>
                                        </p:tgtEl>
                                      </p:cBhvr>
                                    </p:animEffect>
                                  </p:childTnLst>
                                </p:cTn>
                              </p:par>
                            </p:childTnLst>
                          </p:cTn>
                        </p:par>
                        <p:par>
                          <p:cTn id="84" fill="hold">
                            <p:stCondLst>
                              <p:cond delay="11000"/>
                            </p:stCondLst>
                            <p:childTnLst>
                              <p:par>
                                <p:cTn id="85" presetID="10" presetClass="entr" presetSubtype="0" fill="hold" nodeType="afterEffect">
                                  <p:stCondLst>
                                    <p:cond delay="0"/>
                                  </p:stCondLst>
                                  <p:childTnLst>
                                    <p:set>
                                      <p:cBhvr>
                                        <p:cTn id="86" dur="1" fill="hold">
                                          <p:stCondLst>
                                            <p:cond delay="0"/>
                                          </p:stCondLst>
                                        </p:cTn>
                                        <p:tgtEl>
                                          <p:spTgt spid="681"/>
                                        </p:tgtEl>
                                        <p:attrNameLst>
                                          <p:attrName>style.visibility</p:attrName>
                                        </p:attrNameLst>
                                      </p:cBhvr>
                                      <p:to>
                                        <p:strVal val="visible"/>
                                      </p:to>
                                    </p:set>
                                    <p:animEffect transition="in" filter="fade">
                                      <p:cBhvr>
                                        <p:cTn id="87" dur="500"/>
                                        <p:tgtEl>
                                          <p:spTgt spid="681"/>
                                        </p:tgtEl>
                                      </p:cBhvr>
                                    </p:animEffect>
                                  </p:childTnLst>
                                </p:cTn>
                              </p:par>
                            </p:childTnLst>
                          </p:cTn>
                        </p:par>
                        <p:par>
                          <p:cTn id="88" fill="hold">
                            <p:stCondLst>
                              <p:cond delay="11500"/>
                            </p:stCondLst>
                            <p:childTnLst>
                              <p:par>
                                <p:cTn id="89" presetID="10" presetClass="entr" presetSubtype="0" fill="hold" nodeType="afterEffect">
                                  <p:stCondLst>
                                    <p:cond delay="0"/>
                                  </p:stCondLst>
                                  <p:childTnLst>
                                    <p:set>
                                      <p:cBhvr>
                                        <p:cTn id="90" dur="1" fill="hold">
                                          <p:stCondLst>
                                            <p:cond delay="0"/>
                                          </p:stCondLst>
                                        </p:cTn>
                                        <p:tgtEl>
                                          <p:spTgt spid="678"/>
                                        </p:tgtEl>
                                        <p:attrNameLst>
                                          <p:attrName>style.visibility</p:attrName>
                                        </p:attrNameLst>
                                      </p:cBhvr>
                                      <p:to>
                                        <p:strVal val="visible"/>
                                      </p:to>
                                    </p:set>
                                    <p:animEffect transition="in" filter="fade">
                                      <p:cBhvr>
                                        <p:cTn id="91" dur="500"/>
                                        <p:tgtEl>
                                          <p:spTgt spid="678"/>
                                        </p:tgtEl>
                                      </p:cBhvr>
                                    </p:animEffect>
                                  </p:childTnLst>
                                </p:cTn>
                              </p:par>
                            </p:childTnLst>
                          </p:cTn>
                        </p:par>
                        <p:par>
                          <p:cTn id="92" fill="hold">
                            <p:stCondLst>
                              <p:cond delay="12000"/>
                            </p:stCondLst>
                            <p:childTnLst>
                              <p:par>
                                <p:cTn id="93" presetID="10" presetClass="entr" presetSubtype="0" fill="hold" nodeType="afterEffect">
                                  <p:stCondLst>
                                    <p:cond delay="0"/>
                                  </p:stCondLst>
                                  <p:childTnLst>
                                    <p:set>
                                      <p:cBhvr>
                                        <p:cTn id="94" dur="1" fill="hold">
                                          <p:stCondLst>
                                            <p:cond delay="0"/>
                                          </p:stCondLst>
                                        </p:cTn>
                                        <p:tgtEl>
                                          <p:spTgt spid="682"/>
                                        </p:tgtEl>
                                        <p:attrNameLst>
                                          <p:attrName>style.visibility</p:attrName>
                                        </p:attrNameLst>
                                      </p:cBhvr>
                                      <p:to>
                                        <p:strVal val="visible"/>
                                      </p:to>
                                    </p:set>
                                    <p:animEffect transition="in" filter="fade">
                                      <p:cBhvr>
                                        <p:cTn id="95" dur="500"/>
                                        <p:tgtEl>
                                          <p:spTgt spid="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pSp>
        <p:nvGrpSpPr>
          <p:cNvPr id="697" name="Google Shape;697;p15"/>
          <p:cNvGrpSpPr/>
          <p:nvPr/>
        </p:nvGrpSpPr>
        <p:grpSpPr>
          <a:xfrm>
            <a:off x="422447" y="334585"/>
            <a:ext cx="11323084" cy="5913218"/>
            <a:chOff x="725925" y="122859"/>
            <a:chExt cx="7148078" cy="5690662"/>
          </a:xfrm>
          <a:solidFill>
            <a:srgbClr val="92A15F"/>
          </a:solidFill>
        </p:grpSpPr>
        <p:sp>
          <p:nvSpPr>
            <p:cNvPr id="698" name="Google Shape;698;p15"/>
            <p:cNvSpPr/>
            <p:nvPr/>
          </p:nvSpPr>
          <p:spPr>
            <a:xfrm>
              <a:off x="1801965" y="1331274"/>
              <a:ext cx="5882469" cy="4482247"/>
            </a:xfrm>
            <a:custGeom>
              <a:avLst/>
              <a:gdLst/>
              <a:ahLst/>
              <a:cxnLst/>
              <a:rect l="l" t="t" r="r" b="b"/>
              <a:pathLst>
                <a:path w="1712649" h="1287118" extrusionOk="0">
                  <a:moveTo>
                    <a:pt x="141677" y="0"/>
                  </a:moveTo>
                  <a:lnTo>
                    <a:pt x="1570972" y="0"/>
                  </a:lnTo>
                  <a:cubicBezTo>
                    <a:pt x="1608547" y="0"/>
                    <a:pt x="1644583" y="14927"/>
                    <a:pt x="1671153" y="41496"/>
                  </a:cubicBezTo>
                  <a:cubicBezTo>
                    <a:pt x="1697722" y="68066"/>
                    <a:pt x="1712649" y="104102"/>
                    <a:pt x="1712649" y="141677"/>
                  </a:cubicBezTo>
                  <a:lnTo>
                    <a:pt x="1712649" y="1145441"/>
                  </a:lnTo>
                  <a:cubicBezTo>
                    <a:pt x="1712649" y="1183016"/>
                    <a:pt x="1697722" y="1219052"/>
                    <a:pt x="1671153" y="1245622"/>
                  </a:cubicBezTo>
                  <a:cubicBezTo>
                    <a:pt x="1644583" y="1272192"/>
                    <a:pt x="1608547" y="1287118"/>
                    <a:pt x="1570972" y="1287118"/>
                  </a:cubicBezTo>
                  <a:lnTo>
                    <a:pt x="141677" y="1287118"/>
                  </a:lnTo>
                  <a:cubicBezTo>
                    <a:pt x="104102" y="1287118"/>
                    <a:pt x="68066" y="1272192"/>
                    <a:pt x="41496" y="1245622"/>
                  </a:cubicBezTo>
                  <a:cubicBezTo>
                    <a:pt x="14927" y="1219052"/>
                    <a:pt x="0" y="1183016"/>
                    <a:pt x="0" y="1145441"/>
                  </a:cubicBezTo>
                  <a:lnTo>
                    <a:pt x="0" y="141677"/>
                  </a:lnTo>
                  <a:cubicBezTo>
                    <a:pt x="0" y="104102"/>
                    <a:pt x="14927" y="68066"/>
                    <a:pt x="41496" y="41496"/>
                  </a:cubicBezTo>
                  <a:cubicBezTo>
                    <a:pt x="68066" y="14927"/>
                    <a:pt x="104102" y="0"/>
                    <a:pt x="141677" y="0"/>
                  </a:cubicBezTo>
                  <a:close/>
                </a:path>
              </a:pathLst>
            </a:custGeom>
            <a:grpFill/>
            <a:ln>
              <a:noFill/>
            </a:ln>
          </p:spPr>
          <p:txBody>
            <a:bodyPr spcFirstLastPara="1" wrap="square" lIns="91425" tIns="45700" rIns="91425" bIns="45700" anchor="t" anchorCtr="0">
              <a:noAutofit/>
            </a:bodyPr>
            <a:lstStyle/>
            <a:p>
              <a:endParaRPr sz="1400">
                <a:solidFill>
                  <a:srgbClr val="000000"/>
                </a:solidFill>
                <a:latin typeface="Arial"/>
                <a:ea typeface="Arial"/>
                <a:cs typeface="Arial"/>
                <a:sym typeface="Arial"/>
              </a:endParaRPr>
            </a:p>
          </p:txBody>
        </p:sp>
        <p:sp>
          <p:nvSpPr>
            <p:cNvPr id="699" name="Google Shape;699;p15"/>
            <p:cNvSpPr txBox="1"/>
            <p:nvPr/>
          </p:nvSpPr>
          <p:spPr>
            <a:xfrm>
              <a:off x="1944265" y="2470472"/>
              <a:ext cx="5712492" cy="3034388"/>
            </a:xfrm>
            <a:prstGeom prst="rect">
              <a:avLst/>
            </a:prstGeom>
            <a:grpFill/>
            <a:ln>
              <a:noFill/>
            </a:ln>
          </p:spPr>
          <p:txBody>
            <a:bodyPr spcFirstLastPara="1" wrap="square" lIns="50800" tIns="50800" rIns="50800" bIns="50800" anchor="ctr" anchorCtr="0">
              <a:noAutofit/>
            </a:bodyPr>
            <a:lstStyle/>
            <a:p>
              <a:pPr algn="ctr">
                <a:lnSpc>
                  <a:spcPct val="189928"/>
                </a:lnSpc>
              </a:pPr>
              <a:endParaRPr sz="1400">
                <a:solidFill>
                  <a:srgbClr val="000000"/>
                </a:solidFill>
                <a:latin typeface="Arial"/>
                <a:ea typeface="Arial"/>
                <a:cs typeface="Arial"/>
                <a:sym typeface="Arial"/>
              </a:endParaRPr>
            </a:p>
          </p:txBody>
        </p:sp>
        <p:cxnSp>
          <p:nvCxnSpPr>
            <p:cNvPr id="700" name="Google Shape;700;p15"/>
            <p:cNvCxnSpPr/>
            <p:nvPr/>
          </p:nvCxnSpPr>
          <p:spPr>
            <a:xfrm>
              <a:off x="1823284" y="1763672"/>
              <a:ext cx="5833420" cy="0"/>
            </a:xfrm>
            <a:prstGeom prst="straightConnector1">
              <a:avLst/>
            </a:prstGeom>
            <a:grpFill/>
            <a:ln w="38100" cap="flat" cmpd="sng">
              <a:solidFill>
                <a:schemeClr val="lt1"/>
              </a:solidFill>
              <a:prstDash val="solid"/>
              <a:round/>
              <a:headEnd type="none" w="sm" len="sm"/>
              <a:tailEnd type="none" w="sm" len="sm"/>
            </a:ln>
          </p:spPr>
        </p:cxnSp>
        <p:sp>
          <p:nvSpPr>
            <p:cNvPr id="701" name="Google Shape;701;p15"/>
            <p:cNvSpPr/>
            <p:nvPr/>
          </p:nvSpPr>
          <p:spPr>
            <a:xfrm>
              <a:off x="2828894" y="1426491"/>
              <a:ext cx="213936" cy="21690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a:noFill/>
            </a:ln>
          </p:spPr>
          <p:txBody>
            <a:bodyPr spcFirstLastPara="1" wrap="square" lIns="91425" tIns="45700" rIns="91425" bIns="45700" anchor="t" anchorCtr="0">
              <a:noAutofit/>
            </a:bodyPr>
            <a:lstStyle/>
            <a:p>
              <a:endParaRPr sz="1400">
                <a:solidFill>
                  <a:srgbClr val="000000"/>
                </a:solidFill>
                <a:latin typeface="Arial"/>
                <a:ea typeface="Arial"/>
                <a:cs typeface="Arial"/>
                <a:sym typeface="Arial"/>
              </a:endParaRPr>
            </a:p>
          </p:txBody>
        </p:sp>
        <p:sp>
          <p:nvSpPr>
            <p:cNvPr id="702" name="Google Shape;702;p15"/>
            <p:cNvSpPr/>
            <p:nvPr/>
          </p:nvSpPr>
          <p:spPr>
            <a:xfrm>
              <a:off x="2513228" y="1426491"/>
              <a:ext cx="213936" cy="21690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a:noFill/>
            </a:ln>
          </p:spPr>
          <p:txBody>
            <a:bodyPr spcFirstLastPara="1" wrap="square" lIns="91425" tIns="45700" rIns="91425" bIns="45700" anchor="t" anchorCtr="0">
              <a:noAutofit/>
            </a:bodyPr>
            <a:lstStyle/>
            <a:p>
              <a:endParaRPr sz="1400">
                <a:solidFill>
                  <a:srgbClr val="000000"/>
                </a:solidFill>
                <a:latin typeface="Arial"/>
                <a:ea typeface="Arial"/>
                <a:cs typeface="Arial"/>
                <a:sym typeface="Arial"/>
              </a:endParaRPr>
            </a:p>
          </p:txBody>
        </p:sp>
        <p:sp>
          <p:nvSpPr>
            <p:cNvPr id="703" name="Google Shape;703;p15"/>
            <p:cNvSpPr/>
            <p:nvPr/>
          </p:nvSpPr>
          <p:spPr>
            <a:xfrm>
              <a:off x="2188041" y="1426491"/>
              <a:ext cx="213936" cy="21690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a:noFill/>
            </a:ln>
          </p:spPr>
          <p:txBody>
            <a:bodyPr spcFirstLastPara="1" wrap="square" lIns="91425" tIns="45700" rIns="91425" bIns="45700" anchor="t" anchorCtr="0">
              <a:noAutofit/>
            </a:bodyPr>
            <a:lstStyle/>
            <a:p>
              <a:endParaRPr sz="1400">
                <a:solidFill>
                  <a:srgbClr val="000000"/>
                </a:solidFill>
                <a:latin typeface="Arial"/>
                <a:ea typeface="Arial"/>
                <a:cs typeface="Arial"/>
                <a:sym typeface="Arial"/>
              </a:endParaRPr>
            </a:p>
          </p:txBody>
        </p:sp>
        <p:sp>
          <p:nvSpPr>
            <p:cNvPr id="704" name="Google Shape;704;p15"/>
            <p:cNvSpPr txBox="1"/>
            <p:nvPr/>
          </p:nvSpPr>
          <p:spPr>
            <a:xfrm>
              <a:off x="725925" y="122859"/>
              <a:ext cx="7148078" cy="1332868"/>
            </a:xfrm>
            <a:prstGeom prst="rect">
              <a:avLst/>
            </a:prstGeom>
            <a:solidFill>
              <a:schemeClr val="bg1"/>
            </a:solidFill>
            <a:ln>
              <a:noFill/>
            </a:ln>
          </p:spPr>
          <p:txBody>
            <a:bodyPr spcFirstLastPara="1" wrap="square" lIns="0" tIns="0" rIns="0" bIns="0" anchor="t" anchorCtr="0">
              <a:spAutoFit/>
            </a:bodyPr>
            <a:lstStyle/>
            <a:p>
              <a:pPr>
                <a:lnSpc>
                  <a:spcPct val="125406"/>
                </a:lnSpc>
              </a:pPr>
              <a:r>
                <a:rPr lang="en-US" sz="4000" dirty="0">
                  <a:latin typeface="Century Gothic" panose="020B0502020202020204" pitchFamily="34" charset="0"/>
                  <a:ea typeface="Arial"/>
                  <a:cs typeface="Arial" panose="020B0604020202020204" pitchFamily="34" charset="0"/>
                  <a:sym typeface="Arial"/>
                </a:rPr>
                <a:t>Variables with Lower Risk for Opioid Overdose</a:t>
              </a:r>
              <a:r>
                <a:rPr lang="en-US" sz="3200" dirty="0">
                  <a:solidFill>
                    <a:srgbClr val="FFFFFF"/>
                  </a:solidFill>
                  <a:latin typeface="Arial" panose="020B0604020202020204" pitchFamily="34" charset="0"/>
                  <a:ea typeface="Arial"/>
                  <a:cs typeface="Arial" panose="020B0604020202020204" pitchFamily="34" charset="0"/>
                  <a:sym typeface="Arial"/>
                </a:rPr>
                <a:t> with Less Risk for Opioid Overdose</a:t>
              </a:r>
              <a:endParaRPr dirty="0">
                <a:latin typeface="Arial" panose="020B0604020202020204" pitchFamily="34" charset="0"/>
                <a:cs typeface="Arial" panose="020B0604020202020204" pitchFamily="34" charset="0"/>
              </a:endParaRPr>
            </a:p>
          </p:txBody>
        </p:sp>
        <p:sp>
          <p:nvSpPr>
            <p:cNvPr id="705" name="Google Shape;705;p15"/>
            <p:cNvSpPr txBox="1"/>
            <p:nvPr/>
          </p:nvSpPr>
          <p:spPr>
            <a:xfrm>
              <a:off x="1944265" y="1820740"/>
              <a:ext cx="3208235" cy="3850506"/>
            </a:xfrm>
            <a:prstGeom prst="rect">
              <a:avLst/>
            </a:prstGeom>
            <a:grpFill/>
            <a:ln>
              <a:noFill/>
            </a:ln>
          </p:spPr>
          <p:txBody>
            <a:bodyPr spcFirstLastPara="1" wrap="square" lIns="0" tIns="0" rIns="0" bIns="0" anchor="t" anchorCtr="0">
              <a:spAutoFit/>
            </a:bodyPr>
            <a:lstStyle/>
            <a:p>
              <a:pPr marL="342900" indent="-342900">
                <a:buClr>
                  <a:schemeClr val="lt1"/>
                </a:buClr>
                <a:buSzPts val="2000"/>
                <a:buFont typeface="Arial"/>
                <a:buChar char="•"/>
              </a:pPr>
              <a:r>
                <a:rPr lang="en-US" sz="2400" dirty="0">
                  <a:solidFill>
                    <a:srgbClr val="FFFFFF"/>
                  </a:solidFill>
                  <a:latin typeface="Century Gothic" panose="020B0502020202020204" pitchFamily="34" charset="0"/>
                  <a:ea typeface="Arial"/>
                  <a:cs typeface="Arial" panose="020B0604020202020204" pitchFamily="34" charset="0"/>
                  <a:sym typeface="Arial"/>
                </a:rPr>
                <a:t>Higher median household income</a:t>
              </a:r>
              <a:endParaRPr sz="2400" dirty="0">
                <a:latin typeface="Century Gothic" panose="020B0502020202020204" pitchFamily="34" charset="0"/>
                <a:cs typeface="Arial" panose="020B0604020202020204" pitchFamily="34" charset="0"/>
              </a:endParaRPr>
            </a:p>
            <a:p>
              <a:pPr marL="342900" indent="-342900">
                <a:spcBef>
                  <a:spcPts val="600"/>
                </a:spcBef>
                <a:buClr>
                  <a:schemeClr val="lt1"/>
                </a:buClr>
                <a:buSzPts val="2000"/>
                <a:buFont typeface="Arial"/>
                <a:buChar char="•"/>
              </a:pPr>
              <a:r>
                <a:rPr lang="en-US" sz="2400" dirty="0">
                  <a:solidFill>
                    <a:srgbClr val="FFFFFF"/>
                  </a:solidFill>
                  <a:latin typeface="Century Gothic" panose="020B0502020202020204" pitchFamily="34" charset="0"/>
                  <a:ea typeface="Arial"/>
                  <a:cs typeface="Arial" panose="020B0604020202020204" pitchFamily="34" charset="0"/>
                  <a:sym typeface="Arial"/>
                </a:rPr>
                <a:t>Higher average age of residents</a:t>
              </a:r>
              <a:endParaRPr sz="2400" dirty="0">
                <a:latin typeface="Century Gothic" panose="020B0502020202020204" pitchFamily="34" charset="0"/>
                <a:cs typeface="Arial" panose="020B0604020202020204" pitchFamily="34" charset="0"/>
              </a:endParaRPr>
            </a:p>
            <a:p>
              <a:pPr marL="342900" indent="-342900">
                <a:spcBef>
                  <a:spcPts val="600"/>
                </a:spcBef>
                <a:buClr>
                  <a:schemeClr val="lt1"/>
                </a:buClr>
                <a:buSzPts val="2000"/>
                <a:buFont typeface="Arial"/>
                <a:buChar char="•"/>
              </a:pPr>
              <a:r>
                <a:rPr lang="en-US" sz="2400" dirty="0">
                  <a:solidFill>
                    <a:srgbClr val="FFFFFF"/>
                  </a:solidFill>
                  <a:latin typeface="Century Gothic" panose="020B0502020202020204" pitchFamily="34" charset="0"/>
                  <a:ea typeface="Arial"/>
                  <a:cs typeface="Arial" panose="020B0604020202020204" pitchFamily="34" charset="0"/>
                  <a:sym typeface="Arial"/>
                </a:rPr>
                <a:t>Areas with lower social vulnerability index scores (SVIS)</a:t>
              </a:r>
              <a:endParaRPr sz="2400" dirty="0">
                <a:latin typeface="Century Gothic" panose="020B0502020202020204" pitchFamily="34" charset="0"/>
                <a:cs typeface="Arial" panose="020B0604020202020204" pitchFamily="34" charset="0"/>
              </a:endParaRPr>
            </a:p>
            <a:p>
              <a:pPr marL="342900" indent="-342900">
                <a:spcBef>
                  <a:spcPts val="600"/>
                </a:spcBef>
                <a:buClr>
                  <a:schemeClr val="lt1"/>
                </a:buClr>
                <a:buSzPts val="2000"/>
                <a:buFont typeface="Arial"/>
                <a:buChar char="•"/>
              </a:pPr>
              <a:r>
                <a:rPr lang="en-US" sz="2400" dirty="0">
                  <a:solidFill>
                    <a:srgbClr val="FFFFFF"/>
                  </a:solidFill>
                  <a:latin typeface="Century Gothic" panose="020B0502020202020204" pitchFamily="34" charset="0"/>
                  <a:ea typeface="Arial"/>
                  <a:cs typeface="Arial" panose="020B0604020202020204" pitchFamily="34" charset="0"/>
                  <a:sym typeface="Arial"/>
                </a:rPr>
                <a:t>Increased access to treatment programs</a:t>
              </a:r>
              <a:endParaRPr sz="2400" dirty="0">
                <a:latin typeface="Century Gothic" panose="020B0502020202020204" pitchFamily="34" charset="0"/>
                <a:cs typeface="Arial" panose="020B0604020202020204" pitchFamily="34" charset="0"/>
              </a:endParaRPr>
            </a:p>
            <a:p>
              <a:pPr marL="342900" indent="-342900">
                <a:spcBef>
                  <a:spcPts val="600"/>
                </a:spcBef>
                <a:buClr>
                  <a:schemeClr val="lt1"/>
                </a:buClr>
                <a:buSzPts val="2000"/>
                <a:buFont typeface="Arial"/>
                <a:buChar char="•"/>
              </a:pPr>
              <a:r>
                <a:rPr lang="en-US" sz="2400" dirty="0">
                  <a:solidFill>
                    <a:srgbClr val="FFFFFF"/>
                  </a:solidFill>
                  <a:latin typeface="Century Gothic" panose="020B0502020202020204" pitchFamily="34" charset="0"/>
                  <a:ea typeface="Arial"/>
                  <a:cs typeface="Arial" panose="020B0604020202020204" pitchFamily="34" charset="0"/>
                  <a:sym typeface="Arial"/>
                </a:rPr>
                <a:t>Higher rates of religious congregation affiliation</a:t>
              </a:r>
              <a:endParaRPr sz="2400" dirty="0">
                <a:latin typeface="Century Gothic" panose="020B0502020202020204" pitchFamily="34" charset="0"/>
                <a:cs typeface="Arial" panose="020B0604020202020204" pitchFamily="34" charset="0"/>
              </a:endParaRPr>
            </a:p>
          </p:txBody>
        </p:sp>
      </p:grpSp>
      <p:pic>
        <p:nvPicPr>
          <p:cNvPr id="1026" name="Picture 2" descr="1,552,600+ Protecting People Stock Photos, Pictures &amp; Royalty-Free Images -  iStock | Protecting people around you, Protecting people data, Hands  protecting people">
            <a:extLst>
              <a:ext uri="{FF2B5EF4-FFF2-40B4-BE49-F238E27FC236}">
                <a16:creationId xmlns:a16="http://schemas.microsoft.com/office/drawing/2014/main" id="{E085C066-4DB2-58BD-F29F-AA106D915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157" y="2412525"/>
            <a:ext cx="3234584" cy="21563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1EC939-6A2E-F75B-EE11-2AF0F286ED6F}"/>
              </a:ext>
            </a:extLst>
          </p:cNvPr>
          <p:cNvSpPr txBox="1"/>
          <p:nvPr/>
        </p:nvSpPr>
        <p:spPr>
          <a:xfrm>
            <a:off x="7962370" y="6581001"/>
            <a:ext cx="4229630" cy="276999"/>
          </a:xfrm>
          <a:prstGeom prst="rect">
            <a:avLst/>
          </a:prstGeom>
          <a:noFill/>
        </p:spPr>
        <p:txBody>
          <a:bodyPr wrap="square">
            <a:spAutoFit/>
          </a:bodyPr>
          <a:lstStyle/>
          <a:p>
            <a:pPr lvl="0" algn="l" rtl="0">
              <a:lnSpc>
                <a:spcPct val="100000"/>
              </a:lnSpc>
              <a:spcBef>
                <a:spcPts val="0"/>
              </a:spcBef>
              <a:spcAft>
                <a:spcPts val="0"/>
              </a:spcAft>
              <a:buClr>
                <a:schemeClr val="dk1"/>
              </a:buClr>
              <a:buSzPts val="1200"/>
            </a:pPr>
            <a:r>
              <a:rPr lang="en-US" sz="1200" dirty="0"/>
              <a:t>Photo: https://www.istockphoto.com/photos/protecting-people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BB4FD81-E270-040C-2556-A710C1176F89}"/>
              </a:ext>
            </a:extLst>
          </p:cNvPr>
          <p:cNvSpPr>
            <a:spLocks noGrp="1"/>
          </p:cNvSpPr>
          <p:nvPr>
            <p:ph type="title"/>
          </p:nvPr>
        </p:nvSpPr>
        <p:spPr>
          <a:xfrm>
            <a:off x="1248177" y="2262364"/>
            <a:ext cx="9625389" cy="2333271"/>
          </a:xfrm>
        </p:spPr>
        <p:txBody>
          <a:bodyPr vert="horz" lIns="91440" tIns="45720" rIns="91440" bIns="45720" rtlCol="0" anchor="b">
            <a:noAutofit/>
          </a:bodyPr>
          <a:lstStyle/>
          <a:p>
            <a:pPr algn="ctr"/>
            <a:r>
              <a:rPr lang="en-US" sz="5400" b="1" i="1" dirty="0">
                <a:solidFill>
                  <a:srgbClr val="1A4C74"/>
                </a:solidFill>
                <a:latin typeface="Century Gothic" panose="020B0502020202020204" pitchFamily="34" charset="0"/>
              </a:rPr>
              <a:t>Part 3:</a:t>
            </a:r>
            <a:br>
              <a:rPr lang="en-US" sz="5400" b="1" dirty="0">
                <a:solidFill>
                  <a:srgbClr val="1A4C74"/>
                </a:solidFill>
                <a:latin typeface="Century Gothic" panose="020B0502020202020204" pitchFamily="34" charset="0"/>
              </a:rPr>
            </a:br>
            <a:br>
              <a:rPr lang="en-US" sz="5400" b="1" dirty="0">
                <a:solidFill>
                  <a:srgbClr val="1A4C74"/>
                </a:solidFill>
                <a:latin typeface="Century Gothic" panose="020B0502020202020204" pitchFamily="34" charset="0"/>
              </a:rPr>
            </a:br>
            <a:r>
              <a:rPr lang="en-US" sz="5400" dirty="0">
                <a:solidFill>
                  <a:srgbClr val="1A4C74"/>
                </a:solidFill>
                <a:latin typeface="Century Gothic" panose="020B0502020202020204" pitchFamily="34" charset="0"/>
              </a:rPr>
              <a:t>The Cost of Stigma</a:t>
            </a:r>
            <a:endParaRPr lang="en-US" sz="5400" i="1" dirty="0">
              <a:solidFill>
                <a:srgbClr val="1A4C74"/>
              </a:solidFill>
              <a:latin typeface="Century Gothic" panose="020B0502020202020204" pitchFamily="34" charset="0"/>
            </a:endParaRPr>
          </a:p>
        </p:txBody>
      </p:sp>
    </p:spTree>
    <p:extLst>
      <p:ext uri="{BB962C8B-B14F-4D97-AF65-F5344CB8AC3E}">
        <p14:creationId xmlns:p14="http://schemas.microsoft.com/office/powerpoint/2010/main" val="860482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5275"/>
            <a:ext cx="10414000" cy="1033463"/>
          </a:xfrm>
        </p:spPr>
        <p:txBody>
          <a:bodyPr>
            <a:normAutofit/>
          </a:bodyPr>
          <a:lstStyle/>
          <a:p>
            <a:r>
              <a:rPr lang="en-US" sz="4000" dirty="0">
                <a:solidFill>
                  <a:srgbClr val="FFFFFF"/>
                </a:solidFill>
                <a:latin typeface="Century Gothic" panose="020B0502020202020204" pitchFamily="34" charset="0"/>
              </a:rPr>
              <a:t>What is Stigma?</a:t>
            </a:r>
          </a:p>
        </p:txBody>
      </p:sp>
      <p:sp>
        <p:nvSpPr>
          <p:cNvPr id="3" name="Content Placeholder 2"/>
          <p:cNvSpPr>
            <a:spLocks noGrp="1"/>
          </p:cNvSpPr>
          <p:nvPr>
            <p:ph idx="4294967295"/>
          </p:nvPr>
        </p:nvSpPr>
        <p:spPr>
          <a:xfrm>
            <a:off x="422447" y="1989867"/>
            <a:ext cx="5573713" cy="3717925"/>
          </a:xfrm>
        </p:spPr>
        <p:txBody>
          <a:bodyPr anchor="ctr">
            <a:noAutofit/>
          </a:bodyPr>
          <a:lstStyle/>
          <a:p>
            <a:pPr indent="0">
              <a:lnSpc>
                <a:spcPct val="120000"/>
              </a:lnSpc>
              <a:spcBef>
                <a:spcPts val="0"/>
              </a:spcBef>
              <a:buNone/>
            </a:pPr>
            <a:r>
              <a:rPr lang="en-US" dirty="0">
                <a:latin typeface="Century Gothic" panose="020B0502020202020204" pitchFamily="34" charset="0"/>
              </a:rPr>
              <a:t>Stigma refers to </a:t>
            </a:r>
            <a:r>
              <a:rPr lang="en-US" b="1" dirty="0">
                <a:latin typeface="Century Gothic" panose="020B0502020202020204" pitchFamily="34" charset="0"/>
              </a:rPr>
              <a:t>negative attitudes and beliefs</a:t>
            </a:r>
            <a:r>
              <a:rPr lang="en-US" dirty="0">
                <a:latin typeface="Century Gothic" panose="020B0502020202020204" pitchFamily="34" charset="0"/>
              </a:rPr>
              <a:t> about a group of people and their circumstances in life</a:t>
            </a:r>
          </a:p>
          <a:p>
            <a:pPr indent="0">
              <a:lnSpc>
                <a:spcPct val="120000"/>
              </a:lnSpc>
              <a:spcBef>
                <a:spcPts val="0"/>
              </a:spcBef>
              <a:buNone/>
            </a:pPr>
            <a:endParaRPr lang="en-US" dirty="0">
              <a:latin typeface="Century Gothic" panose="020B0502020202020204" pitchFamily="34" charset="0"/>
            </a:endParaRPr>
          </a:p>
          <a:p>
            <a:pPr indent="0">
              <a:lnSpc>
                <a:spcPct val="120000"/>
              </a:lnSpc>
              <a:spcBef>
                <a:spcPts val="0"/>
              </a:spcBef>
              <a:buNone/>
            </a:pPr>
            <a:r>
              <a:rPr lang="en-US" dirty="0">
                <a:latin typeface="Century Gothic" panose="020B0502020202020204" pitchFamily="34" charset="0"/>
              </a:rPr>
              <a:t>It includes </a:t>
            </a:r>
            <a:r>
              <a:rPr lang="en-US" b="1" dirty="0">
                <a:latin typeface="Century Gothic" panose="020B0502020202020204" pitchFamily="34" charset="0"/>
              </a:rPr>
              <a:t>discrimination, prejudice, judgement, labels, isolation</a:t>
            </a:r>
            <a:r>
              <a:rPr lang="en-US" dirty="0">
                <a:latin typeface="Century Gothic" panose="020B0502020202020204" pitchFamily="34" charset="0"/>
              </a:rPr>
              <a:t> and </a:t>
            </a:r>
            <a:r>
              <a:rPr lang="en-US" b="1" dirty="0">
                <a:latin typeface="Century Gothic" panose="020B0502020202020204" pitchFamily="34" charset="0"/>
              </a:rPr>
              <a:t>stereotypes</a:t>
            </a:r>
            <a:r>
              <a:rPr lang="en-US" dirty="0">
                <a:latin typeface="Century Gothic" panose="020B0502020202020204" pitchFamily="34" charset="0"/>
              </a:rPr>
              <a:t>.</a:t>
            </a:r>
          </a:p>
        </p:txBody>
      </p:sp>
      <p:pic>
        <p:nvPicPr>
          <p:cNvPr id="3074" name="Picture 2" descr="Removing the Stigma from Eating Disorders and Mental Health | Toledo Center">
            <a:extLst>
              <a:ext uri="{FF2B5EF4-FFF2-40B4-BE49-F238E27FC236}">
                <a16:creationId xmlns:a16="http://schemas.microsoft.com/office/drawing/2014/main" id="{65C6931C-314D-9D20-2FB6-6FD82465F2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574" y="1951732"/>
            <a:ext cx="5573759" cy="37175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BEA440-C974-C364-7D26-C83992DE13EE}"/>
              </a:ext>
            </a:extLst>
          </p:cNvPr>
          <p:cNvSpPr txBox="1"/>
          <p:nvPr/>
        </p:nvSpPr>
        <p:spPr>
          <a:xfrm>
            <a:off x="4741656" y="6581001"/>
            <a:ext cx="7450344" cy="276999"/>
          </a:xfrm>
          <a:prstGeom prst="rect">
            <a:avLst/>
          </a:prstGeom>
          <a:noFill/>
        </p:spPr>
        <p:txBody>
          <a:bodyPr wrap="square">
            <a:spAutoFit/>
          </a:bodyPr>
          <a:lstStyle/>
          <a:p>
            <a:r>
              <a:rPr lang="en-US" sz="1200" baseline="0" dirty="0"/>
              <a:t>Image: https://toledocenter.com/body-image/removing-the-stigma-from-eating-disorders-and-mental-health-issues</a:t>
            </a:r>
            <a:endParaRPr lang="en-US" sz="1200" dirty="0"/>
          </a:p>
        </p:txBody>
      </p:sp>
      <p:sp>
        <p:nvSpPr>
          <p:cNvPr id="4" name="Google Shape;704;p15">
            <a:extLst>
              <a:ext uri="{FF2B5EF4-FFF2-40B4-BE49-F238E27FC236}">
                <a16:creationId xmlns:a16="http://schemas.microsoft.com/office/drawing/2014/main" id="{F461D3B8-5CE7-FCF0-79A5-ECAAEFBFBF3E}"/>
              </a:ext>
            </a:extLst>
          </p:cNvPr>
          <p:cNvSpPr txBox="1"/>
          <p:nvPr/>
        </p:nvSpPr>
        <p:spPr>
          <a:xfrm>
            <a:off x="422447" y="636240"/>
            <a:ext cx="8396907" cy="769441"/>
          </a:xfrm>
          <a:prstGeom prst="rect">
            <a:avLst/>
          </a:prstGeom>
          <a:solidFill>
            <a:schemeClr val="bg1"/>
          </a:solidFill>
          <a:ln>
            <a:noFill/>
          </a:ln>
        </p:spPr>
        <p:txBody>
          <a:bodyPr spcFirstLastPara="1" wrap="square" lIns="0" tIns="0" rIns="0" bIns="0" anchor="t" anchorCtr="0">
            <a:spAutoFit/>
          </a:bodyPr>
          <a:lstStyle/>
          <a:p>
            <a:pPr>
              <a:lnSpc>
                <a:spcPct val="125406"/>
              </a:lnSpc>
            </a:pPr>
            <a:r>
              <a:rPr lang="en-US" sz="4000" dirty="0">
                <a:latin typeface="Century Gothic" panose="020B0502020202020204" pitchFamily="34" charset="0"/>
                <a:ea typeface="Arial"/>
                <a:cs typeface="Arial" panose="020B0604020202020204" pitchFamily="34" charset="0"/>
                <a:sym typeface="Arial"/>
              </a:rPr>
              <a:t>What Is Stigma?</a:t>
            </a:r>
            <a:r>
              <a:rPr lang="en-US" sz="3200" dirty="0">
                <a:solidFill>
                  <a:srgbClr val="FFFFFF"/>
                </a:solidFill>
                <a:latin typeface="Arial" panose="020B0604020202020204" pitchFamily="34" charset="0"/>
                <a:ea typeface="Arial"/>
                <a:cs typeface="Arial" panose="020B0604020202020204" pitchFamily="34" charset="0"/>
                <a:sym typeface="Arial"/>
              </a:rPr>
              <a:t> with Less Risk </a:t>
            </a:r>
            <a:r>
              <a:rPr lang="en-US" sz="3200" dirty="0" err="1">
                <a:solidFill>
                  <a:srgbClr val="FFFFFF"/>
                </a:solidFill>
                <a:latin typeface="Arial" panose="020B0604020202020204" pitchFamily="34" charset="0"/>
                <a:ea typeface="Arial"/>
                <a:cs typeface="Arial" panose="020B0604020202020204" pitchFamily="34" charset="0"/>
                <a:sym typeface="Arial"/>
              </a:rPr>
              <a:t>fverdoe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082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5">
            <a:extLst>
              <a:ext uri="{FF2B5EF4-FFF2-40B4-BE49-F238E27FC236}">
                <a16:creationId xmlns:a16="http://schemas.microsoft.com/office/drawing/2014/main" id="{09AB280D-C79C-8685-CA87-082328B6476F}"/>
              </a:ext>
            </a:extLst>
          </p:cNvPr>
          <p:cNvGraphicFramePr>
            <a:graphicFrameLocks/>
          </p:cNvGraphicFramePr>
          <p:nvPr>
            <p:extLst>
              <p:ext uri="{D42A27DB-BD31-4B8C-83A1-F6EECF244321}">
                <p14:modId xmlns:p14="http://schemas.microsoft.com/office/powerpoint/2010/main" val="298817335"/>
              </p:ext>
            </p:extLst>
          </p:nvPr>
        </p:nvGraphicFramePr>
        <p:xfrm>
          <a:off x="816964" y="388676"/>
          <a:ext cx="10558071" cy="6080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35457900-2407-2A45-CEA7-D652960E6E30}"/>
              </a:ext>
            </a:extLst>
          </p:cNvPr>
          <p:cNvSpPr>
            <a:spLocks noGrp="1"/>
          </p:cNvSpPr>
          <p:nvPr>
            <p:ph type="title"/>
          </p:nvPr>
        </p:nvSpPr>
        <p:spPr>
          <a:xfrm>
            <a:off x="4708784" y="2637200"/>
            <a:ext cx="2774429" cy="1583597"/>
          </a:xfrm>
        </p:spPr>
        <p:txBody>
          <a:bodyPr>
            <a:normAutofit/>
          </a:bodyPr>
          <a:lstStyle/>
          <a:p>
            <a:pPr algn="ctr"/>
            <a:r>
              <a:rPr lang="en-US" sz="4000" dirty="0">
                <a:latin typeface="Century Gothic" panose="020B0502020202020204" pitchFamily="34" charset="0"/>
              </a:rPr>
              <a:t>7 Types of Stigma</a:t>
            </a:r>
          </a:p>
        </p:txBody>
      </p:sp>
      <p:sp>
        <p:nvSpPr>
          <p:cNvPr id="4" name="TextBox 3">
            <a:extLst>
              <a:ext uri="{FF2B5EF4-FFF2-40B4-BE49-F238E27FC236}">
                <a16:creationId xmlns:a16="http://schemas.microsoft.com/office/drawing/2014/main" id="{76C9B6B8-C4EE-4A89-5533-AF40DCAC1CD8}"/>
              </a:ext>
            </a:extLst>
          </p:cNvPr>
          <p:cNvSpPr txBox="1"/>
          <p:nvPr/>
        </p:nvSpPr>
        <p:spPr>
          <a:xfrm>
            <a:off x="8810170" y="6154057"/>
            <a:ext cx="3381829" cy="646331"/>
          </a:xfrm>
          <a:prstGeom prst="rect">
            <a:avLst/>
          </a:prstGeom>
          <a:noFill/>
        </p:spPr>
        <p:txBody>
          <a:bodyPr wrap="square" rtlCol="0">
            <a:spAutoFit/>
          </a:bodyPr>
          <a:lstStyle/>
          <a:p>
            <a:r>
              <a:rPr lang="en-US" sz="1200" dirty="0"/>
              <a:t>NAMI website, https://www.nami.org/Blogs/NAMI-Blog/April-2022/The-Consequences-of-Stigma-Surrounding-Schizophrenia</a:t>
            </a:r>
          </a:p>
        </p:txBody>
      </p:sp>
    </p:spTree>
    <p:extLst>
      <p:ext uri="{BB962C8B-B14F-4D97-AF65-F5344CB8AC3E}">
        <p14:creationId xmlns:p14="http://schemas.microsoft.com/office/powerpoint/2010/main" val="294386687"/>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5275"/>
            <a:ext cx="10594975" cy="1033463"/>
          </a:xfrm>
        </p:spPr>
        <p:txBody>
          <a:bodyPr>
            <a:normAutofit/>
          </a:bodyPr>
          <a:lstStyle/>
          <a:p>
            <a:r>
              <a:rPr lang="en-US" sz="4000" dirty="0">
                <a:solidFill>
                  <a:srgbClr val="FFFFFF"/>
                </a:solidFill>
                <a:latin typeface="Century Gothic" panose="020B0502020202020204" pitchFamily="34" charset="0"/>
              </a:rPr>
              <a:t>Stigma in Healthcare</a:t>
            </a:r>
          </a:p>
        </p:txBody>
      </p:sp>
      <p:sp>
        <p:nvSpPr>
          <p:cNvPr id="3" name="Content Placeholder 2"/>
          <p:cNvSpPr>
            <a:spLocks noGrp="1"/>
          </p:cNvSpPr>
          <p:nvPr>
            <p:ph idx="4294967295"/>
          </p:nvPr>
        </p:nvSpPr>
        <p:spPr>
          <a:xfrm>
            <a:off x="774700" y="1550661"/>
            <a:ext cx="6989763" cy="4573727"/>
          </a:xfrm>
        </p:spPr>
        <p:txBody>
          <a:bodyPr anchor="ctr">
            <a:normAutofit fontScale="55000" lnSpcReduction="20000"/>
          </a:bodyPr>
          <a:lstStyle/>
          <a:p>
            <a:pPr>
              <a:lnSpc>
                <a:spcPct val="120000"/>
              </a:lnSpc>
            </a:pPr>
            <a:r>
              <a:rPr lang="en-US" sz="4400" dirty="0">
                <a:latin typeface="Century Gothic" panose="020B0502020202020204" pitchFamily="34" charset="0"/>
              </a:rPr>
              <a:t>Health professionals generally have negative attitudes towards patients with substance use disorders</a:t>
            </a:r>
            <a:br>
              <a:rPr lang="en-US" sz="4400" dirty="0">
                <a:latin typeface="Century Gothic" panose="020B0502020202020204" pitchFamily="34" charset="0"/>
              </a:rPr>
            </a:br>
            <a:endParaRPr lang="en-US" sz="4400" dirty="0">
              <a:latin typeface="Century Gothic" panose="020B0502020202020204" pitchFamily="34" charset="0"/>
            </a:endParaRPr>
          </a:p>
          <a:p>
            <a:pPr>
              <a:lnSpc>
                <a:spcPct val="120000"/>
              </a:lnSpc>
            </a:pPr>
            <a:r>
              <a:rPr lang="en-US" sz="4400" dirty="0">
                <a:latin typeface="Century Gothic" panose="020B0502020202020204" pitchFamily="34" charset="0"/>
              </a:rPr>
              <a:t>Barriers:</a:t>
            </a:r>
          </a:p>
          <a:p>
            <a:pPr lvl="1">
              <a:lnSpc>
                <a:spcPct val="120000"/>
              </a:lnSpc>
            </a:pPr>
            <a:r>
              <a:rPr lang="en-US" sz="4400" dirty="0">
                <a:latin typeface="Century Gothic" panose="020B0502020202020204" pitchFamily="34" charset="0"/>
              </a:rPr>
              <a:t>”Addiction is a choice”</a:t>
            </a:r>
          </a:p>
          <a:p>
            <a:pPr lvl="1">
              <a:lnSpc>
                <a:spcPct val="120000"/>
              </a:lnSpc>
            </a:pPr>
            <a:r>
              <a:rPr lang="en-US" sz="4400" dirty="0">
                <a:latin typeface="Century Gothic" panose="020B0502020202020204" pitchFamily="34" charset="0"/>
              </a:rPr>
              <a:t>OUD patients: Lack of motivation, assume individual blame</a:t>
            </a:r>
          </a:p>
          <a:p>
            <a:pPr lvl="1">
              <a:lnSpc>
                <a:spcPct val="120000"/>
              </a:lnSpc>
            </a:pPr>
            <a:r>
              <a:rPr lang="en-US" sz="4400" dirty="0">
                <a:latin typeface="Century Gothic" panose="020B0502020202020204" pitchFamily="34" charset="0"/>
              </a:rPr>
              <a:t>Resistance to medication model of addiction, “replacing one drug for another”</a:t>
            </a:r>
          </a:p>
        </p:txBody>
      </p:sp>
      <p:pic>
        <p:nvPicPr>
          <p:cNvPr id="2050" name="Picture 2" descr="Florida doctors can soon deny patient care based on personal, religious  beliefs - News - Patient Safety Learning - the hub">
            <a:extLst>
              <a:ext uri="{FF2B5EF4-FFF2-40B4-BE49-F238E27FC236}">
                <a16:creationId xmlns:a16="http://schemas.microsoft.com/office/drawing/2014/main" id="{8608BD7B-22D0-CF8E-B8D5-8D99F0B4C8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7125"/>
          <a:stretch/>
        </p:blipFill>
        <p:spPr bwMode="auto">
          <a:xfrm>
            <a:off x="8336280" y="1738173"/>
            <a:ext cx="3322320" cy="39429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F676C7-1C2D-7DC4-6F55-DFDC241701F9}"/>
              </a:ext>
            </a:extLst>
          </p:cNvPr>
          <p:cNvSpPr txBox="1"/>
          <p:nvPr/>
        </p:nvSpPr>
        <p:spPr>
          <a:xfrm>
            <a:off x="3856728" y="6567618"/>
            <a:ext cx="8517142" cy="276999"/>
          </a:xfrm>
          <a:prstGeom prst="rect">
            <a:avLst/>
          </a:prstGeom>
          <a:noFill/>
        </p:spPr>
        <p:txBody>
          <a:bodyPr wrap="square">
            <a:spAutoFit/>
          </a:bodyPr>
          <a:lstStyle/>
          <a:p>
            <a:r>
              <a:rPr lang="en-US" sz="1200" dirty="0"/>
              <a:t>Image: https://www.pslhub.org/blogs/entry/5699-florida-doctors-can-soon-deny-patient-care-based-on-personal-religious-beliefs/ </a:t>
            </a:r>
          </a:p>
        </p:txBody>
      </p:sp>
      <p:sp>
        <p:nvSpPr>
          <p:cNvPr id="4" name="Google Shape;704;p15">
            <a:extLst>
              <a:ext uri="{FF2B5EF4-FFF2-40B4-BE49-F238E27FC236}">
                <a16:creationId xmlns:a16="http://schemas.microsoft.com/office/drawing/2014/main" id="{91476D7A-416C-83DB-5032-B9BA4864FA91}"/>
              </a:ext>
            </a:extLst>
          </p:cNvPr>
          <p:cNvSpPr txBox="1"/>
          <p:nvPr/>
        </p:nvSpPr>
        <p:spPr>
          <a:xfrm>
            <a:off x="422447" y="636240"/>
            <a:ext cx="8396907" cy="769441"/>
          </a:xfrm>
          <a:prstGeom prst="rect">
            <a:avLst/>
          </a:prstGeom>
          <a:solidFill>
            <a:schemeClr val="bg1"/>
          </a:solidFill>
          <a:ln>
            <a:noFill/>
          </a:ln>
        </p:spPr>
        <p:txBody>
          <a:bodyPr spcFirstLastPara="1" wrap="square" lIns="0" tIns="0" rIns="0" bIns="0" anchor="t" anchorCtr="0">
            <a:spAutoFit/>
          </a:bodyPr>
          <a:lstStyle/>
          <a:p>
            <a:pPr>
              <a:lnSpc>
                <a:spcPct val="125406"/>
              </a:lnSpc>
            </a:pPr>
            <a:r>
              <a:rPr lang="en-US" sz="4000" dirty="0">
                <a:latin typeface="Century Gothic" panose="020B0502020202020204" pitchFamily="34" charset="0"/>
                <a:ea typeface="Arial"/>
                <a:cs typeface="Arial" panose="020B0604020202020204" pitchFamily="34" charset="0"/>
                <a:sym typeface="Arial"/>
              </a:rPr>
              <a:t>Stigma in Healthcare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63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5A6BC3-F5AE-FE4B-990D-5089899CF25F}"/>
              </a:ext>
            </a:extLst>
          </p:cNvPr>
          <p:cNvPicPr>
            <a:picLocks noChangeAspect="1"/>
          </p:cNvPicPr>
          <p:nvPr/>
        </p:nvPicPr>
        <p:blipFill rotWithShape="1">
          <a:blip r:embed="rId4"/>
          <a:srcRect b="45175"/>
          <a:stretch/>
        </p:blipFill>
        <p:spPr>
          <a:xfrm>
            <a:off x="4364237" y="1963671"/>
            <a:ext cx="2956211" cy="4085487"/>
          </a:xfrm>
          <a:prstGeom prst="rect">
            <a:avLst/>
          </a:prstGeom>
        </p:spPr>
      </p:pic>
      <p:sp>
        <p:nvSpPr>
          <p:cNvPr id="2" name="Title 1"/>
          <p:cNvSpPr>
            <a:spLocks noGrp="1"/>
          </p:cNvSpPr>
          <p:nvPr>
            <p:ph type="title" idx="4294967295"/>
          </p:nvPr>
        </p:nvSpPr>
        <p:spPr>
          <a:xfrm>
            <a:off x="0" y="295275"/>
            <a:ext cx="10721975" cy="1033463"/>
          </a:xfrm>
        </p:spPr>
        <p:txBody>
          <a:bodyPr>
            <a:normAutofit/>
          </a:bodyPr>
          <a:lstStyle/>
          <a:p>
            <a:r>
              <a:rPr lang="en-US" sz="4000" dirty="0">
                <a:solidFill>
                  <a:srgbClr val="FFFFFF"/>
                </a:solidFill>
                <a:latin typeface="Century Gothic" panose="020B0502020202020204" pitchFamily="34" charset="0"/>
              </a:rPr>
              <a:t>Stigma &amp; Staff</a:t>
            </a:r>
          </a:p>
        </p:txBody>
      </p:sp>
      <p:sp>
        <p:nvSpPr>
          <p:cNvPr id="6" name="TextBox 5">
            <a:extLst>
              <a:ext uri="{FF2B5EF4-FFF2-40B4-BE49-F238E27FC236}">
                <a16:creationId xmlns:a16="http://schemas.microsoft.com/office/drawing/2014/main" id="{CE15CBBE-B902-5A71-232E-1FB80C6A4DBE}"/>
              </a:ext>
            </a:extLst>
          </p:cNvPr>
          <p:cNvSpPr txBox="1"/>
          <p:nvPr/>
        </p:nvSpPr>
        <p:spPr>
          <a:xfrm>
            <a:off x="90766" y="2841850"/>
            <a:ext cx="1498316" cy="2585323"/>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STIMULUS</a:t>
            </a:r>
          </a:p>
          <a:p>
            <a:endParaRPr lang="en-US" dirty="0"/>
          </a:p>
          <a:p>
            <a:pPr marL="174625"/>
            <a:r>
              <a:rPr lang="en-US" dirty="0"/>
              <a:t>Seeing “addict” or reported substance use in the chart</a:t>
            </a:r>
          </a:p>
          <a:p>
            <a:endParaRPr lang="en-US" dirty="0"/>
          </a:p>
        </p:txBody>
      </p:sp>
      <p:sp>
        <p:nvSpPr>
          <p:cNvPr id="9" name="TextBox 8">
            <a:extLst>
              <a:ext uri="{FF2B5EF4-FFF2-40B4-BE49-F238E27FC236}">
                <a16:creationId xmlns:a16="http://schemas.microsoft.com/office/drawing/2014/main" id="{2C19E8D0-AFDD-C78B-14C4-E329211174D0}"/>
              </a:ext>
            </a:extLst>
          </p:cNvPr>
          <p:cNvSpPr txBox="1"/>
          <p:nvPr/>
        </p:nvSpPr>
        <p:spPr>
          <a:xfrm>
            <a:off x="9924454" y="2426351"/>
            <a:ext cx="2012567" cy="3139321"/>
          </a:xfrm>
          <a:prstGeom prst="rect">
            <a:avLst/>
          </a:prstGeom>
          <a:solidFill>
            <a:srgbClr val="F5D4DD"/>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RESPONSE</a:t>
            </a:r>
          </a:p>
          <a:p>
            <a:endParaRPr lang="en-US" dirty="0"/>
          </a:p>
          <a:p>
            <a:pPr marL="285750" indent="-285750">
              <a:buFont typeface="Arial" panose="020B0604020202020204" pitchFamily="34" charset="0"/>
              <a:buChar char="•"/>
            </a:pPr>
            <a:r>
              <a:rPr lang="en-US" dirty="0"/>
              <a:t>Facial expressions</a:t>
            </a:r>
          </a:p>
          <a:p>
            <a:pPr marL="285750" indent="-285750">
              <a:buFont typeface="Arial" panose="020B0604020202020204" pitchFamily="34" charset="0"/>
              <a:buChar char="•"/>
            </a:pPr>
            <a:r>
              <a:rPr lang="en-US" dirty="0"/>
              <a:t>Gestures</a:t>
            </a:r>
          </a:p>
          <a:p>
            <a:pPr marL="285750" indent="-285750">
              <a:buFont typeface="Arial" panose="020B0604020202020204" pitchFamily="34" charset="0"/>
              <a:buChar char="•"/>
            </a:pPr>
            <a:r>
              <a:rPr lang="en-US" dirty="0"/>
              <a:t>Paralinguistics</a:t>
            </a:r>
          </a:p>
          <a:p>
            <a:pPr marL="285750" indent="-285750">
              <a:buFont typeface="Arial" panose="020B0604020202020204" pitchFamily="34" charset="0"/>
              <a:buChar char="•"/>
            </a:pPr>
            <a:r>
              <a:rPr lang="en-US" dirty="0"/>
              <a:t>Body language</a:t>
            </a:r>
          </a:p>
          <a:p>
            <a:pPr marL="285750" indent="-285750">
              <a:buFont typeface="Arial" panose="020B0604020202020204" pitchFamily="34" charset="0"/>
              <a:buChar char="•"/>
            </a:pPr>
            <a:r>
              <a:rPr lang="en-US" dirty="0"/>
              <a:t>Eye contact</a:t>
            </a:r>
          </a:p>
          <a:p>
            <a:pPr marL="285750" indent="-285750">
              <a:buFont typeface="Arial" panose="020B0604020202020204" pitchFamily="34" charset="0"/>
              <a:buChar char="•"/>
            </a:pPr>
            <a:r>
              <a:rPr lang="en-US" dirty="0"/>
              <a:t>Haptics/ Space</a:t>
            </a:r>
          </a:p>
          <a:p>
            <a:pPr marL="285750" indent="-285750">
              <a:buFont typeface="Arial" panose="020B0604020202020204" pitchFamily="34" charset="0"/>
              <a:buChar char="•"/>
            </a:pPr>
            <a:r>
              <a:rPr lang="en-US" dirty="0"/>
              <a:t>Tone</a:t>
            </a:r>
          </a:p>
          <a:p>
            <a:endParaRPr lang="en-US" dirty="0"/>
          </a:p>
        </p:txBody>
      </p:sp>
      <p:grpSp>
        <p:nvGrpSpPr>
          <p:cNvPr id="11" name="Group 10">
            <a:extLst>
              <a:ext uri="{FF2B5EF4-FFF2-40B4-BE49-F238E27FC236}">
                <a16:creationId xmlns:a16="http://schemas.microsoft.com/office/drawing/2014/main" id="{F548F8C1-821F-E37C-7085-F067CCBDC16D}"/>
              </a:ext>
            </a:extLst>
          </p:cNvPr>
          <p:cNvGrpSpPr/>
          <p:nvPr/>
        </p:nvGrpSpPr>
        <p:grpSpPr>
          <a:xfrm>
            <a:off x="1589081" y="3416097"/>
            <a:ext cx="429530" cy="882830"/>
            <a:chOff x="2355850" y="2444570"/>
            <a:chExt cx="452659" cy="529526"/>
          </a:xfrm>
        </p:grpSpPr>
        <p:sp>
          <p:nvSpPr>
            <p:cNvPr id="13" name="Right Arrow 6">
              <a:extLst>
                <a:ext uri="{FF2B5EF4-FFF2-40B4-BE49-F238E27FC236}">
                  <a16:creationId xmlns:a16="http://schemas.microsoft.com/office/drawing/2014/main" id="{188BC504-D50A-FA84-7248-568E8C19ADC2}"/>
                </a:ext>
              </a:extLst>
            </p:cNvPr>
            <p:cNvSpPr/>
            <p:nvPr/>
          </p:nvSpPr>
          <p:spPr>
            <a:xfrm>
              <a:off x="2355850" y="2444570"/>
              <a:ext cx="452659" cy="529526"/>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endParaRPr lang="en-US"/>
            </a:p>
          </p:txBody>
        </p:sp>
        <p:sp>
          <p:nvSpPr>
            <p:cNvPr id="15" name="Right Arrow 4">
              <a:extLst>
                <a:ext uri="{FF2B5EF4-FFF2-40B4-BE49-F238E27FC236}">
                  <a16:creationId xmlns:a16="http://schemas.microsoft.com/office/drawing/2014/main" id="{17711262-4754-6BD0-28F8-E03774F251A7}"/>
                </a:ext>
              </a:extLst>
            </p:cNvPr>
            <p:cNvSpPr/>
            <p:nvPr/>
          </p:nvSpPr>
          <p:spPr>
            <a:xfrm>
              <a:off x="2355850" y="2550475"/>
              <a:ext cx="316861" cy="317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17" name="Group 16">
            <a:extLst>
              <a:ext uri="{FF2B5EF4-FFF2-40B4-BE49-F238E27FC236}">
                <a16:creationId xmlns:a16="http://schemas.microsoft.com/office/drawing/2014/main" id="{ECC97157-31C6-039F-32A1-32D29C11D325}"/>
              </a:ext>
            </a:extLst>
          </p:cNvPr>
          <p:cNvGrpSpPr/>
          <p:nvPr/>
        </p:nvGrpSpPr>
        <p:grpSpPr>
          <a:xfrm>
            <a:off x="9469832" y="3416097"/>
            <a:ext cx="429530" cy="882830"/>
            <a:chOff x="2355850" y="2444570"/>
            <a:chExt cx="452659" cy="529526"/>
          </a:xfrm>
        </p:grpSpPr>
        <p:sp>
          <p:nvSpPr>
            <p:cNvPr id="18" name="Right Arrow 9">
              <a:extLst>
                <a:ext uri="{FF2B5EF4-FFF2-40B4-BE49-F238E27FC236}">
                  <a16:creationId xmlns:a16="http://schemas.microsoft.com/office/drawing/2014/main" id="{3F053B1C-69B8-2D88-6FA5-97D4D70CF9E3}"/>
                </a:ext>
              </a:extLst>
            </p:cNvPr>
            <p:cNvSpPr/>
            <p:nvPr/>
          </p:nvSpPr>
          <p:spPr>
            <a:xfrm>
              <a:off x="2355850" y="2444570"/>
              <a:ext cx="452659" cy="529526"/>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endParaRPr lang="en-US"/>
            </a:p>
          </p:txBody>
        </p:sp>
        <p:sp>
          <p:nvSpPr>
            <p:cNvPr id="19" name="Right Arrow 4">
              <a:extLst>
                <a:ext uri="{FF2B5EF4-FFF2-40B4-BE49-F238E27FC236}">
                  <a16:creationId xmlns:a16="http://schemas.microsoft.com/office/drawing/2014/main" id="{4B9B60E4-7913-FF5A-0EB2-A4366F289CB6}"/>
                </a:ext>
              </a:extLst>
            </p:cNvPr>
            <p:cNvSpPr/>
            <p:nvPr/>
          </p:nvSpPr>
          <p:spPr>
            <a:xfrm>
              <a:off x="2355850" y="2550475"/>
              <a:ext cx="316861" cy="317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sp>
        <p:nvSpPr>
          <p:cNvPr id="20" name="Cloud 19">
            <a:extLst>
              <a:ext uri="{FF2B5EF4-FFF2-40B4-BE49-F238E27FC236}">
                <a16:creationId xmlns:a16="http://schemas.microsoft.com/office/drawing/2014/main" id="{AF51FE2F-F573-45B2-2C2D-404FE9D071D5}"/>
              </a:ext>
            </a:extLst>
          </p:cNvPr>
          <p:cNvSpPr/>
          <p:nvPr/>
        </p:nvSpPr>
        <p:spPr>
          <a:xfrm>
            <a:off x="2541744" y="2284862"/>
            <a:ext cx="2098623" cy="122940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Personal Experience</a:t>
            </a:r>
          </a:p>
        </p:txBody>
      </p:sp>
      <p:sp>
        <p:nvSpPr>
          <p:cNvPr id="21" name="Cloud 20">
            <a:extLst>
              <a:ext uri="{FF2B5EF4-FFF2-40B4-BE49-F238E27FC236}">
                <a16:creationId xmlns:a16="http://schemas.microsoft.com/office/drawing/2014/main" id="{54380B0B-DB80-8ED6-012A-3215B55FF556}"/>
              </a:ext>
            </a:extLst>
          </p:cNvPr>
          <p:cNvSpPr/>
          <p:nvPr/>
        </p:nvSpPr>
        <p:spPr>
          <a:xfrm>
            <a:off x="2047115" y="3780451"/>
            <a:ext cx="2098623" cy="122940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Observed Responses</a:t>
            </a:r>
          </a:p>
        </p:txBody>
      </p:sp>
      <p:sp>
        <p:nvSpPr>
          <p:cNvPr id="22" name="Cloud 21">
            <a:extLst>
              <a:ext uri="{FF2B5EF4-FFF2-40B4-BE49-F238E27FC236}">
                <a16:creationId xmlns:a16="http://schemas.microsoft.com/office/drawing/2014/main" id="{E635507E-4D03-06C9-6346-25525E3E479B}"/>
              </a:ext>
            </a:extLst>
          </p:cNvPr>
          <p:cNvSpPr/>
          <p:nvPr/>
        </p:nvSpPr>
        <p:spPr>
          <a:xfrm>
            <a:off x="2541743" y="5296447"/>
            <a:ext cx="2098623" cy="70970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Media</a:t>
            </a:r>
          </a:p>
        </p:txBody>
      </p:sp>
      <p:sp>
        <p:nvSpPr>
          <p:cNvPr id="23" name="Cloud 22">
            <a:extLst>
              <a:ext uri="{FF2B5EF4-FFF2-40B4-BE49-F238E27FC236}">
                <a16:creationId xmlns:a16="http://schemas.microsoft.com/office/drawing/2014/main" id="{622321E4-1848-B4A8-1510-C2F05B63A2B6}"/>
              </a:ext>
            </a:extLst>
          </p:cNvPr>
          <p:cNvSpPr/>
          <p:nvPr/>
        </p:nvSpPr>
        <p:spPr>
          <a:xfrm>
            <a:off x="6725568" y="2191070"/>
            <a:ext cx="2098623" cy="79853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My Culture</a:t>
            </a:r>
          </a:p>
        </p:txBody>
      </p:sp>
      <p:sp>
        <p:nvSpPr>
          <p:cNvPr id="24" name="Cloud 23">
            <a:extLst>
              <a:ext uri="{FF2B5EF4-FFF2-40B4-BE49-F238E27FC236}">
                <a16:creationId xmlns:a16="http://schemas.microsoft.com/office/drawing/2014/main" id="{40259DE2-3F67-C4CD-C5E4-3F057178DB17}"/>
              </a:ext>
            </a:extLst>
          </p:cNvPr>
          <p:cNvSpPr/>
          <p:nvPr/>
        </p:nvSpPr>
        <p:spPr>
          <a:xfrm>
            <a:off x="7332475" y="3194187"/>
            <a:ext cx="1732846" cy="122940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My Value System</a:t>
            </a:r>
          </a:p>
        </p:txBody>
      </p:sp>
      <p:sp>
        <p:nvSpPr>
          <p:cNvPr id="25" name="Cloud 24">
            <a:extLst>
              <a:ext uri="{FF2B5EF4-FFF2-40B4-BE49-F238E27FC236}">
                <a16:creationId xmlns:a16="http://schemas.microsoft.com/office/drawing/2014/main" id="{7B63F719-9E87-F766-ACA7-03F66CF3ECDA}"/>
              </a:ext>
            </a:extLst>
          </p:cNvPr>
          <p:cNvSpPr/>
          <p:nvPr/>
        </p:nvSpPr>
        <p:spPr>
          <a:xfrm>
            <a:off x="7435061" y="4684100"/>
            <a:ext cx="2098623" cy="141764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Messages from Systems</a:t>
            </a:r>
          </a:p>
        </p:txBody>
      </p:sp>
      <p:sp>
        <p:nvSpPr>
          <p:cNvPr id="26" name="Trapezoid 25">
            <a:extLst>
              <a:ext uri="{FF2B5EF4-FFF2-40B4-BE49-F238E27FC236}">
                <a16:creationId xmlns:a16="http://schemas.microsoft.com/office/drawing/2014/main" id="{3B58CEC6-128D-15D1-AF6A-810E9B0CDA97}"/>
              </a:ext>
            </a:extLst>
          </p:cNvPr>
          <p:cNvSpPr/>
          <p:nvPr/>
        </p:nvSpPr>
        <p:spPr>
          <a:xfrm>
            <a:off x="4578372" y="5159136"/>
            <a:ext cx="2661230" cy="1417647"/>
          </a:xfrm>
          <a:prstGeom prst="trapezoid">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dirty="0">
                <a:solidFill>
                  <a:srgbClr val="090B08"/>
                </a:solidFill>
              </a:rPr>
              <a:t>What Type of Day Am I Having?</a:t>
            </a:r>
          </a:p>
        </p:txBody>
      </p:sp>
      <p:sp>
        <p:nvSpPr>
          <p:cNvPr id="5" name="TextBox 4">
            <a:extLst>
              <a:ext uri="{FF2B5EF4-FFF2-40B4-BE49-F238E27FC236}">
                <a16:creationId xmlns:a16="http://schemas.microsoft.com/office/drawing/2014/main" id="{CED88347-50BB-9EE3-0AA7-3A22EF149057}"/>
              </a:ext>
            </a:extLst>
          </p:cNvPr>
          <p:cNvSpPr txBox="1"/>
          <p:nvPr/>
        </p:nvSpPr>
        <p:spPr>
          <a:xfrm>
            <a:off x="-16859" y="6070244"/>
            <a:ext cx="3328879"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Porges SW. The polyvagal theory: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new insights into adaptive reactions of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autonomic nervous system. Cleve Clin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J Med. 2009 Apr;76 Suppl 2(Suppl 2):S86-90.</a:t>
            </a:r>
            <a:endParaRPr lang="en-US" sz="1200" dirty="0"/>
          </a:p>
        </p:txBody>
      </p:sp>
      <p:sp>
        <p:nvSpPr>
          <p:cNvPr id="28" name="TextBox 27">
            <a:extLst>
              <a:ext uri="{FF2B5EF4-FFF2-40B4-BE49-F238E27FC236}">
                <a16:creationId xmlns:a16="http://schemas.microsoft.com/office/drawing/2014/main" id="{9A3FBD31-6B68-0EF4-DC42-92DE27D2E5FE}"/>
              </a:ext>
            </a:extLst>
          </p:cNvPr>
          <p:cNvSpPr txBox="1"/>
          <p:nvPr/>
        </p:nvSpPr>
        <p:spPr>
          <a:xfrm>
            <a:off x="9951028" y="6055630"/>
            <a:ext cx="2246985"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Hanazawa</a:t>
            </a:r>
            <a:r>
              <a:rPr lang="en-US" sz="1200" b="0" i="0" kern="1200" dirty="0">
                <a:solidFill>
                  <a:schemeClr val="tx1"/>
                </a:solidFill>
                <a:effectLst/>
                <a:latin typeface="+mn-lt"/>
                <a:ea typeface="+mn-ea"/>
                <a:cs typeface="+mn-cs"/>
              </a:rPr>
              <a:t> H. [Polyvagal Theory and Its Clinical Potential: An Overview]. Brain Nerve. 2022 Aug;74(8):1011-1016. Japanese.</a:t>
            </a:r>
            <a:endParaRPr lang="en-US" sz="1200" b="1" kern="1200" dirty="0">
              <a:solidFill>
                <a:schemeClr val="tx1"/>
              </a:solidFill>
              <a:effectLst/>
              <a:latin typeface="+mn-lt"/>
              <a:ea typeface="+mn-ea"/>
              <a:cs typeface="+mn-cs"/>
            </a:endParaRPr>
          </a:p>
        </p:txBody>
      </p:sp>
      <p:sp>
        <p:nvSpPr>
          <p:cNvPr id="3" name="Google Shape;704;p15">
            <a:extLst>
              <a:ext uri="{FF2B5EF4-FFF2-40B4-BE49-F238E27FC236}">
                <a16:creationId xmlns:a16="http://schemas.microsoft.com/office/drawing/2014/main" id="{FBB7A236-42A7-BD20-19C8-9C8C81C899EC}"/>
              </a:ext>
            </a:extLst>
          </p:cNvPr>
          <p:cNvSpPr txBox="1"/>
          <p:nvPr/>
        </p:nvSpPr>
        <p:spPr>
          <a:xfrm>
            <a:off x="416512" y="461417"/>
            <a:ext cx="8396907" cy="769441"/>
          </a:xfrm>
          <a:prstGeom prst="rect">
            <a:avLst/>
          </a:prstGeom>
          <a:solidFill>
            <a:schemeClr val="bg1"/>
          </a:solidFill>
          <a:ln>
            <a:noFill/>
          </a:ln>
        </p:spPr>
        <p:txBody>
          <a:bodyPr spcFirstLastPara="1" wrap="square" lIns="0" tIns="0" rIns="0" bIns="0" anchor="t" anchorCtr="0">
            <a:spAutoFit/>
          </a:bodyPr>
          <a:lstStyle/>
          <a:p>
            <a:pPr>
              <a:lnSpc>
                <a:spcPct val="125406"/>
              </a:lnSpc>
            </a:pPr>
            <a:r>
              <a:rPr lang="en-US" sz="4000" dirty="0">
                <a:latin typeface="Century Gothic" panose="020B0502020202020204" pitchFamily="34" charset="0"/>
                <a:ea typeface="Arial"/>
                <a:cs typeface="Arial" panose="020B0604020202020204" pitchFamily="34" charset="0"/>
                <a:sym typeface="Arial"/>
              </a:rPr>
              <a:t>Stigma and Staff</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C58B4B5-B859-F63B-652B-FDCD812259C9}"/>
              </a:ext>
            </a:extLst>
          </p:cNvPr>
          <p:cNvSpPr txBox="1"/>
          <p:nvPr/>
        </p:nvSpPr>
        <p:spPr>
          <a:xfrm>
            <a:off x="1889752" y="1230858"/>
            <a:ext cx="7938857" cy="646331"/>
          </a:xfrm>
          <a:prstGeom prst="rect">
            <a:avLst/>
          </a:prstGeom>
          <a:solidFill>
            <a:srgbClr val="E3DAF6"/>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INTERPRETATION</a:t>
            </a:r>
          </a:p>
          <a:p>
            <a:pPr algn="ctr"/>
            <a:r>
              <a:rPr lang="en-US" dirty="0"/>
              <a:t>(conscious or unconscious)</a:t>
            </a:r>
          </a:p>
        </p:txBody>
      </p:sp>
    </p:spTree>
    <p:extLst>
      <p:ext uri="{BB962C8B-B14F-4D97-AF65-F5344CB8AC3E}">
        <p14:creationId xmlns:p14="http://schemas.microsoft.com/office/powerpoint/2010/main" val="147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strVal val="#ppt_w*0.70"/>
                                          </p:val>
                                        </p:tav>
                                        <p:tav tm="100000">
                                          <p:val>
                                            <p:strVal val="#ppt_w"/>
                                          </p:val>
                                        </p:tav>
                                      </p:tavLst>
                                    </p:anim>
                                    <p:anim calcmode="lin" valueType="num">
                                      <p:cBhvr>
                                        <p:cTn id="28" dur="1000" fill="hold"/>
                                        <p:tgtEl>
                                          <p:spTgt spid="20"/>
                                        </p:tgtEl>
                                        <p:attrNameLst>
                                          <p:attrName>ppt_h</p:attrName>
                                        </p:attrNameLst>
                                      </p:cBhvr>
                                      <p:tavLst>
                                        <p:tav tm="0">
                                          <p:val>
                                            <p:strVal val="#ppt_h"/>
                                          </p:val>
                                        </p:tav>
                                        <p:tav tm="100000">
                                          <p:val>
                                            <p:strVal val="#ppt_h"/>
                                          </p:val>
                                        </p:tav>
                                      </p:tavLst>
                                    </p:anim>
                                    <p:animEffect transition="in" filter="fade">
                                      <p:cBhvr>
                                        <p:cTn id="29" dur="1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strVal val="#ppt_w*0.70"/>
                                          </p:val>
                                        </p:tav>
                                        <p:tav tm="100000">
                                          <p:val>
                                            <p:strVal val="#ppt_w"/>
                                          </p:val>
                                        </p:tav>
                                      </p:tavLst>
                                    </p:anim>
                                    <p:anim calcmode="lin" valueType="num">
                                      <p:cBhvr>
                                        <p:cTn id="35" dur="1000" fill="hold"/>
                                        <p:tgtEl>
                                          <p:spTgt spid="23"/>
                                        </p:tgtEl>
                                        <p:attrNameLst>
                                          <p:attrName>ppt_h</p:attrName>
                                        </p:attrNameLst>
                                      </p:cBhvr>
                                      <p:tavLst>
                                        <p:tav tm="0">
                                          <p:val>
                                            <p:strVal val="#ppt_h"/>
                                          </p:val>
                                        </p:tav>
                                        <p:tav tm="100000">
                                          <p:val>
                                            <p:strVal val="#ppt_h"/>
                                          </p:val>
                                        </p:tav>
                                      </p:tavLst>
                                    </p:anim>
                                    <p:animEffect transition="in" filter="fade">
                                      <p:cBhvr>
                                        <p:cTn id="36" dur="1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strVal val="#ppt_w*0.70"/>
                                          </p:val>
                                        </p:tav>
                                        <p:tav tm="100000">
                                          <p:val>
                                            <p:strVal val="#ppt_w"/>
                                          </p:val>
                                        </p:tav>
                                      </p:tavLst>
                                    </p:anim>
                                    <p:anim calcmode="lin" valueType="num">
                                      <p:cBhvr>
                                        <p:cTn id="42" dur="1000" fill="hold"/>
                                        <p:tgtEl>
                                          <p:spTgt spid="21"/>
                                        </p:tgtEl>
                                        <p:attrNameLst>
                                          <p:attrName>ppt_h</p:attrName>
                                        </p:attrNameLst>
                                      </p:cBhvr>
                                      <p:tavLst>
                                        <p:tav tm="0">
                                          <p:val>
                                            <p:strVal val="#ppt_h"/>
                                          </p:val>
                                        </p:tav>
                                        <p:tav tm="100000">
                                          <p:val>
                                            <p:strVal val="#ppt_h"/>
                                          </p:val>
                                        </p:tav>
                                      </p:tavLst>
                                    </p:anim>
                                    <p:animEffect transition="in" filter="fade">
                                      <p:cBhvr>
                                        <p:cTn id="43" dur="10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1000" fill="hold"/>
                                        <p:tgtEl>
                                          <p:spTgt spid="24"/>
                                        </p:tgtEl>
                                        <p:attrNameLst>
                                          <p:attrName>ppt_w</p:attrName>
                                        </p:attrNameLst>
                                      </p:cBhvr>
                                      <p:tavLst>
                                        <p:tav tm="0">
                                          <p:val>
                                            <p:strVal val="#ppt_w*0.70"/>
                                          </p:val>
                                        </p:tav>
                                        <p:tav tm="100000">
                                          <p:val>
                                            <p:strVal val="#ppt_w"/>
                                          </p:val>
                                        </p:tav>
                                      </p:tavLst>
                                    </p:anim>
                                    <p:anim calcmode="lin" valueType="num">
                                      <p:cBhvr>
                                        <p:cTn id="49" dur="1000" fill="hold"/>
                                        <p:tgtEl>
                                          <p:spTgt spid="24"/>
                                        </p:tgtEl>
                                        <p:attrNameLst>
                                          <p:attrName>ppt_h</p:attrName>
                                        </p:attrNameLst>
                                      </p:cBhvr>
                                      <p:tavLst>
                                        <p:tav tm="0">
                                          <p:val>
                                            <p:strVal val="#ppt_h"/>
                                          </p:val>
                                        </p:tav>
                                        <p:tav tm="100000">
                                          <p:val>
                                            <p:strVal val="#ppt_h"/>
                                          </p:val>
                                        </p:tav>
                                      </p:tavLst>
                                    </p:anim>
                                    <p:animEffect transition="in" filter="fade">
                                      <p:cBhvr>
                                        <p:cTn id="50" dur="10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strVal val="#ppt_w*0.70"/>
                                          </p:val>
                                        </p:tav>
                                        <p:tav tm="100000">
                                          <p:val>
                                            <p:strVal val="#ppt_w"/>
                                          </p:val>
                                        </p:tav>
                                      </p:tavLst>
                                    </p:anim>
                                    <p:anim calcmode="lin" valueType="num">
                                      <p:cBhvr>
                                        <p:cTn id="56" dur="1000" fill="hold"/>
                                        <p:tgtEl>
                                          <p:spTgt spid="22"/>
                                        </p:tgtEl>
                                        <p:attrNameLst>
                                          <p:attrName>ppt_h</p:attrName>
                                        </p:attrNameLst>
                                      </p:cBhvr>
                                      <p:tavLst>
                                        <p:tav tm="0">
                                          <p:val>
                                            <p:strVal val="#ppt_h"/>
                                          </p:val>
                                        </p:tav>
                                        <p:tav tm="100000">
                                          <p:val>
                                            <p:strVal val="#ppt_h"/>
                                          </p:val>
                                        </p:tav>
                                      </p:tavLst>
                                    </p:anim>
                                    <p:animEffect transition="in" filter="fade">
                                      <p:cBhvr>
                                        <p:cTn id="57" dur="1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1000" fill="hold"/>
                                        <p:tgtEl>
                                          <p:spTgt spid="25"/>
                                        </p:tgtEl>
                                        <p:attrNameLst>
                                          <p:attrName>ppt_w</p:attrName>
                                        </p:attrNameLst>
                                      </p:cBhvr>
                                      <p:tavLst>
                                        <p:tav tm="0">
                                          <p:val>
                                            <p:strVal val="#ppt_w*0.70"/>
                                          </p:val>
                                        </p:tav>
                                        <p:tav tm="100000">
                                          <p:val>
                                            <p:strVal val="#ppt_w"/>
                                          </p:val>
                                        </p:tav>
                                      </p:tavLst>
                                    </p:anim>
                                    <p:anim calcmode="lin" valueType="num">
                                      <p:cBhvr>
                                        <p:cTn id="63" dur="1000" fill="hold"/>
                                        <p:tgtEl>
                                          <p:spTgt spid="25"/>
                                        </p:tgtEl>
                                        <p:attrNameLst>
                                          <p:attrName>ppt_h</p:attrName>
                                        </p:attrNameLst>
                                      </p:cBhvr>
                                      <p:tavLst>
                                        <p:tav tm="0">
                                          <p:val>
                                            <p:strVal val="#ppt_h"/>
                                          </p:val>
                                        </p:tav>
                                        <p:tav tm="100000">
                                          <p:val>
                                            <p:strVal val="#ppt_h"/>
                                          </p:val>
                                        </p:tav>
                                      </p:tavLst>
                                    </p:anim>
                                    <p:animEffect transition="in" filter="fade">
                                      <p:cBhvr>
                                        <p:cTn id="64" dur="10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strVal val="#ppt_w*0.70"/>
                                          </p:val>
                                        </p:tav>
                                        <p:tav tm="100000">
                                          <p:val>
                                            <p:strVal val="#ppt_w"/>
                                          </p:val>
                                        </p:tav>
                                      </p:tavLst>
                                    </p:anim>
                                    <p:anim calcmode="lin" valueType="num">
                                      <p:cBhvr>
                                        <p:cTn id="70" dur="1000" fill="hold"/>
                                        <p:tgtEl>
                                          <p:spTgt spid="26"/>
                                        </p:tgtEl>
                                        <p:attrNameLst>
                                          <p:attrName>ppt_h</p:attrName>
                                        </p:attrNameLst>
                                      </p:cBhvr>
                                      <p:tavLst>
                                        <p:tav tm="0">
                                          <p:val>
                                            <p:strVal val="#ppt_h"/>
                                          </p:val>
                                        </p:tav>
                                        <p:tav tm="100000">
                                          <p:val>
                                            <p:strVal val="#ppt_h"/>
                                          </p:val>
                                        </p:tav>
                                      </p:tavLst>
                                    </p:anim>
                                    <p:animEffect transition="in" filter="fade">
                                      <p:cBhvr>
                                        <p:cTn id="71" dur="10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0" grpId="0" animBg="1"/>
      <p:bldP spid="21" grpId="0" animBg="1"/>
      <p:bldP spid="22" grpId="0" animBg="1"/>
      <p:bldP spid="23" grpId="0" animBg="1"/>
      <p:bldP spid="24" grpId="0" animBg="1"/>
      <p:bldP spid="25" grpId="0" animBg="1"/>
      <p:bldP spid="26" grpId="0" animBg="1"/>
      <p:bldP spid="7" grpId="0" animBg="1"/>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5275"/>
            <a:ext cx="10809288" cy="1033463"/>
          </a:xfrm>
        </p:spPr>
        <p:txBody>
          <a:bodyPr>
            <a:normAutofit/>
          </a:bodyPr>
          <a:lstStyle/>
          <a:p>
            <a:r>
              <a:rPr lang="en-US" sz="4000" dirty="0">
                <a:solidFill>
                  <a:srgbClr val="FFFFFF"/>
                </a:solidFill>
                <a:latin typeface="Century Gothic" panose="020B0502020202020204" pitchFamily="34" charset="0"/>
              </a:rPr>
              <a:t>Stigma &amp; Patient Impact</a:t>
            </a:r>
          </a:p>
        </p:txBody>
      </p:sp>
      <p:pic>
        <p:nvPicPr>
          <p:cNvPr id="3" name="Picture 2" descr="100,000 Anxiety clipart Vector Images | Depositphotos">
            <a:extLst>
              <a:ext uri="{FF2B5EF4-FFF2-40B4-BE49-F238E27FC236}">
                <a16:creationId xmlns:a16="http://schemas.microsoft.com/office/drawing/2014/main" id="{1DE6967D-7BBB-0457-C66E-8E2FA955D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344" y="1962979"/>
            <a:ext cx="3438501" cy="38703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C2418E-8392-F580-5318-69160C5ECCC9}"/>
              </a:ext>
            </a:extLst>
          </p:cNvPr>
          <p:cNvSpPr txBox="1"/>
          <p:nvPr/>
        </p:nvSpPr>
        <p:spPr>
          <a:xfrm>
            <a:off x="130134" y="2468751"/>
            <a:ext cx="1609503" cy="2585323"/>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STIMULUS</a:t>
            </a:r>
          </a:p>
          <a:p>
            <a:endParaRPr lang="en-US" dirty="0"/>
          </a:p>
          <a:p>
            <a:pPr marL="285750" indent="-285750">
              <a:buFont typeface="Arial" panose="020B0604020202020204" pitchFamily="34" charset="0"/>
              <a:buChar char="•"/>
            </a:pPr>
            <a:r>
              <a:rPr lang="en-US" dirty="0"/>
              <a:t>Healthcare center</a:t>
            </a:r>
          </a:p>
          <a:p>
            <a:pPr marL="285750" indent="-285750">
              <a:buFont typeface="Arial" panose="020B0604020202020204" pitchFamily="34" charset="0"/>
              <a:buChar char="•"/>
            </a:pPr>
            <a:r>
              <a:rPr lang="en-US" dirty="0"/>
              <a:t>Provider interaction</a:t>
            </a:r>
          </a:p>
          <a:p>
            <a:pPr marL="285750" indent="-285750">
              <a:buFont typeface="Arial" panose="020B0604020202020204" pitchFamily="34" charset="0"/>
              <a:buChar char="•"/>
            </a:pPr>
            <a:r>
              <a:rPr lang="en-US" dirty="0"/>
              <a:t>Intake paperwork</a:t>
            </a:r>
            <a:br>
              <a:rPr lang="en-US" dirty="0"/>
            </a:br>
            <a:endParaRPr lang="en-US" dirty="0"/>
          </a:p>
        </p:txBody>
      </p:sp>
      <p:sp>
        <p:nvSpPr>
          <p:cNvPr id="5" name="TextBox 4">
            <a:extLst>
              <a:ext uri="{FF2B5EF4-FFF2-40B4-BE49-F238E27FC236}">
                <a16:creationId xmlns:a16="http://schemas.microsoft.com/office/drawing/2014/main" id="{B1CED890-AB02-0021-93DE-CB2C19A55477}"/>
              </a:ext>
            </a:extLst>
          </p:cNvPr>
          <p:cNvSpPr txBox="1"/>
          <p:nvPr/>
        </p:nvSpPr>
        <p:spPr>
          <a:xfrm>
            <a:off x="1864352" y="1226935"/>
            <a:ext cx="7938857" cy="646331"/>
          </a:xfrm>
          <a:prstGeom prst="rect">
            <a:avLst/>
          </a:prstGeom>
          <a:solidFill>
            <a:srgbClr val="E3DAF6"/>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INTERPRETATION</a:t>
            </a:r>
          </a:p>
          <a:p>
            <a:pPr algn="ctr"/>
            <a:r>
              <a:rPr lang="en-US" dirty="0"/>
              <a:t>(conscious or unconscious)</a:t>
            </a:r>
          </a:p>
        </p:txBody>
      </p:sp>
      <p:sp>
        <p:nvSpPr>
          <p:cNvPr id="28" name="TextBox 27">
            <a:extLst>
              <a:ext uri="{FF2B5EF4-FFF2-40B4-BE49-F238E27FC236}">
                <a16:creationId xmlns:a16="http://schemas.microsoft.com/office/drawing/2014/main" id="{20B3A43D-856B-057D-A950-9453D7D050A3}"/>
              </a:ext>
            </a:extLst>
          </p:cNvPr>
          <p:cNvSpPr txBox="1"/>
          <p:nvPr/>
        </p:nvSpPr>
        <p:spPr>
          <a:xfrm>
            <a:off x="10005028" y="2328482"/>
            <a:ext cx="2012567" cy="3139321"/>
          </a:xfrm>
          <a:prstGeom prst="rect">
            <a:avLst/>
          </a:prstGeom>
          <a:solidFill>
            <a:srgbClr val="F5D4DD"/>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t>RESPONSE</a:t>
            </a:r>
          </a:p>
          <a:p>
            <a:endParaRPr lang="en-US" dirty="0"/>
          </a:p>
          <a:p>
            <a:pPr marL="285750" indent="-285750">
              <a:buFont typeface="Arial" panose="020B0604020202020204" pitchFamily="34" charset="0"/>
              <a:buChar char="•"/>
            </a:pPr>
            <a:r>
              <a:rPr lang="en-US" dirty="0"/>
              <a:t>Facial expressions</a:t>
            </a:r>
          </a:p>
          <a:p>
            <a:pPr marL="285750" indent="-285750">
              <a:buFont typeface="Arial" panose="020B0604020202020204" pitchFamily="34" charset="0"/>
              <a:buChar char="•"/>
            </a:pPr>
            <a:r>
              <a:rPr lang="en-US" dirty="0"/>
              <a:t>Gestures</a:t>
            </a:r>
          </a:p>
          <a:p>
            <a:pPr marL="285750" indent="-285750">
              <a:buFont typeface="Arial" panose="020B0604020202020204" pitchFamily="34" charset="0"/>
              <a:buChar char="•"/>
            </a:pPr>
            <a:r>
              <a:rPr lang="en-US" dirty="0"/>
              <a:t>Paralinguistics</a:t>
            </a:r>
          </a:p>
          <a:p>
            <a:pPr marL="285750" indent="-285750">
              <a:buFont typeface="Arial" panose="020B0604020202020204" pitchFamily="34" charset="0"/>
              <a:buChar char="•"/>
            </a:pPr>
            <a:r>
              <a:rPr lang="en-US" dirty="0"/>
              <a:t>Body language</a:t>
            </a:r>
          </a:p>
          <a:p>
            <a:pPr marL="285750" indent="-285750">
              <a:buFont typeface="Arial" panose="020B0604020202020204" pitchFamily="34" charset="0"/>
              <a:buChar char="•"/>
            </a:pPr>
            <a:r>
              <a:rPr lang="en-US" dirty="0"/>
              <a:t>Eye contact</a:t>
            </a:r>
          </a:p>
          <a:p>
            <a:pPr marL="285750" indent="-285750">
              <a:buFont typeface="Arial" panose="020B0604020202020204" pitchFamily="34" charset="0"/>
              <a:buChar char="•"/>
            </a:pPr>
            <a:r>
              <a:rPr lang="en-US" dirty="0"/>
              <a:t>Haptics/ Space</a:t>
            </a:r>
          </a:p>
          <a:p>
            <a:pPr marL="285750" indent="-285750">
              <a:buFont typeface="Arial" panose="020B0604020202020204" pitchFamily="34" charset="0"/>
              <a:buChar char="•"/>
            </a:pPr>
            <a:r>
              <a:rPr lang="en-US" dirty="0"/>
              <a:t>Tone</a:t>
            </a:r>
          </a:p>
          <a:p>
            <a:endParaRPr lang="en-US" dirty="0"/>
          </a:p>
        </p:txBody>
      </p:sp>
      <p:grpSp>
        <p:nvGrpSpPr>
          <p:cNvPr id="30" name="Group 29">
            <a:extLst>
              <a:ext uri="{FF2B5EF4-FFF2-40B4-BE49-F238E27FC236}">
                <a16:creationId xmlns:a16="http://schemas.microsoft.com/office/drawing/2014/main" id="{F868B734-3EB0-ABD1-EDF5-9A642169BFB7}"/>
              </a:ext>
            </a:extLst>
          </p:cNvPr>
          <p:cNvGrpSpPr/>
          <p:nvPr/>
        </p:nvGrpSpPr>
        <p:grpSpPr>
          <a:xfrm>
            <a:off x="1724734" y="3296143"/>
            <a:ext cx="429530" cy="882830"/>
            <a:chOff x="2355850" y="2444570"/>
            <a:chExt cx="452659" cy="529526"/>
          </a:xfrm>
        </p:grpSpPr>
        <p:sp>
          <p:nvSpPr>
            <p:cNvPr id="31" name="Right Arrow 6">
              <a:extLst>
                <a:ext uri="{FF2B5EF4-FFF2-40B4-BE49-F238E27FC236}">
                  <a16:creationId xmlns:a16="http://schemas.microsoft.com/office/drawing/2014/main" id="{F0A7675E-56FA-2056-D626-471D3FA53155}"/>
                </a:ext>
              </a:extLst>
            </p:cNvPr>
            <p:cNvSpPr/>
            <p:nvPr/>
          </p:nvSpPr>
          <p:spPr>
            <a:xfrm>
              <a:off x="2355850" y="2444570"/>
              <a:ext cx="452659" cy="529526"/>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endParaRPr lang="en-US"/>
            </a:p>
          </p:txBody>
        </p:sp>
        <p:sp>
          <p:nvSpPr>
            <p:cNvPr id="32" name="Right Arrow 4">
              <a:extLst>
                <a:ext uri="{FF2B5EF4-FFF2-40B4-BE49-F238E27FC236}">
                  <a16:creationId xmlns:a16="http://schemas.microsoft.com/office/drawing/2014/main" id="{20CB5A31-F6ED-FB66-76BB-660F25DADE2D}"/>
                </a:ext>
              </a:extLst>
            </p:cNvPr>
            <p:cNvSpPr/>
            <p:nvPr/>
          </p:nvSpPr>
          <p:spPr>
            <a:xfrm>
              <a:off x="2355850" y="2550475"/>
              <a:ext cx="316861" cy="317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grpSp>
        <p:nvGrpSpPr>
          <p:cNvPr id="33" name="Group 32">
            <a:extLst>
              <a:ext uri="{FF2B5EF4-FFF2-40B4-BE49-F238E27FC236}">
                <a16:creationId xmlns:a16="http://schemas.microsoft.com/office/drawing/2014/main" id="{5E1A039D-CE09-95EC-B323-4A23BAAC4A83}"/>
              </a:ext>
            </a:extLst>
          </p:cNvPr>
          <p:cNvGrpSpPr/>
          <p:nvPr/>
        </p:nvGrpSpPr>
        <p:grpSpPr>
          <a:xfrm>
            <a:off x="9575498" y="3319997"/>
            <a:ext cx="429530" cy="882830"/>
            <a:chOff x="2355850" y="2444570"/>
            <a:chExt cx="452659" cy="529526"/>
          </a:xfrm>
        </p:grpSpPr>
        <p:sp>
          <p:nvSpPr>
            <p:cNvPr id="34" name="Right Arrow 9">
              <a:extLst>
                <a:ext uri="{FF2B5EF4-FFF2-40B4-BE49-F238E27FC236}">
                  <a16:creationId xmlns:a16="http://schemas.microsoft.com/office/drawing/2014/main" id="{39D9AEC8-6960-409E-7F34-7D3B3D423F32}"/>
                </a:ext>
              </a:extLst>
            </p:cNvPr>
            <p:cNvSpPr/>
            <p:nvPr/>
          </p:nvSpPr>
          <p:spPr>
            <a:xfrm>
              <a:off x="2355850" y="2444570"/>
              <a:ext cx="452659" cy="529526"/>
            </a:xfrm>
            <a:prstGeom prst="righ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endParaRPr lang="en-US"/>
            </a:p>
          </p:txBody>
        </p:sp>
        <p:sp>
          <p:nvSpPr>
            <p:cNvPr id="35" name="Right Arrow 4">
              <a:extLst>
                <a:ext uri="{FF2B5EF4-FFF2-40B4-BE49-F238E27FC236}">
                  <a16:creationId xmlns:a16="http://schemas.microsoft.com/office/drawing/2014/main" id="{5768B35A-D156-D669-77A0-E94B214E2555}"/>
                </a:ext>
              </a:extLst>
            </p:cNvPr>
            <p:cNvSpPr/>
            <p:nvPr/>
          </p:nvSpPr>
          <p:spPr>
            <a:xfrm>
              <a:off x="2355850" y="2550475"/>
              <a:ext cx="316861" cy="3177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p:txBody>
        </p:sp>
      </p:grpSp>
      <p:sp>
        <p:nvSpPr>
          <p:cNvPr id="36" name="Cloud 35">
            <a:extLst>
              <a:ext uri="{FF2B5EF4-FFF2-40B4-BE49-F238E27FC236}">
                <a16:creationId xmlns:a16="http://schemas.microsoft.com/office/drawing/2014/main" id="{CFE1C1D1-EB8B-3767-FEFE-5B3DAEA1D7BA}"/>
              </a:ext>
            </a:extLst>
          </p:cNvPr>
          <p:cNvSpPr/>
          <p:nvPr/>
        </p:nvSpPr>
        <p:spPr>
          <a:xfrm>
            <a:off x="2516344" y="2163274"/>
            <a:ext cx="2098623" cy="122940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Personal Experience</a:t>
            </a:r>
          </a:p>
        </p:txBody>
      </p:sp>
      <p:sp>
        <p:nvSpPr>
          <p:cNvPr id="37" name="Cloud 36">
            <a:extLst>
              <a:ext uri="{FF2B5EF4-FFF2-40B4-BE49-F238E27FC236}">
                <a16:creationId xmlns:a16="http://schemas.microsoft.com/office/drawing/2014/main" id="{354A09E5-6657-B722-6981-A448A0D35E9A}"/>
              </a:ext>
            </a:extLst>
          </p:cNvPr>
          <p:cNvSpPr/>
          <p:nvPr/>
        </p:nvSpPr>
        <p:spPr>
          <a:xfrm>
            <a:off x="2021715" y="3658863"/>
            <a:ext cx="2098623" cy="122940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Observed Responses</a:t>
            </a:r>
          </a:p>
        </p:txBody>
      </p:sp>
      <p:sp>
        <p:nvSpPr>
          <p:cNvPr id="38" name="Cloud 37">
            <a:extLst>
              <a:ext uri="{FF2B5EF4-FFF2-40B4-BE49-F238E27FC236}">
                <a16:creationId xmlns:a16="http://schemas.microsoft.com/office/drawing/2014/main" id="{AE79A28B-7E6C-3CBD-F9D0-5E3113BA1A63}"/>
              </a:ext>
            </a:extLst>
          </p:cNvPr>
          <p:cNvSpPr/>
          <p:nvPr/>
        </p:nvSpPr>
        <p:spPr>
          <a:xfrm>
            <a:off x="2708808" y="5054074"/>
            <a:ext cx="2098623" cy="70970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Media</a:t>
            </a:r>
          </a:p>
        </p:txBody>
      </p:sp>
      <p:sp>
        <p:nvSpPr>
          <p:cNvPr id="39" name="Cloud 38">
            <a:extLst>
              <a:ext uri="{FF2B5EF4-FFF2-40B4-BE49-F238E27FC236}">
                <a16:creationId xmlns:a16="http://schemas.microsoft.com/office/drawing/2014/main" id="{A255A26D-0304-9B26-76D2-BF59CE5DE85B}"/>
              </a:ext>
            </a:extLst>
          </p:cNvPr>
          <p:cNvSpPr/>
          <p:nvPr/>
        </p:nvSpPr>
        <p:spPr>
          <a:xfrm>
            <a:off x="7065946" y="2069482"/>
            <a:ext cx="2098623" cy="798538"/>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My Culture</a:t>
            </a:r>
          </a:p>
        </p:txBody>
      </p:sp>
      <p:sp>
        <p:nvSpPr>
          <p:cNvPr id="40" name="Cloud 39">
            <a:extLst>
              <a:ext uri="{FF2B5EF4-FFF2-40B4-BE49-F238E27FC236}">
                <a16:creationId xmlns:a16="http://schemas.microsoft.com/office/drawing/2014/main" id="{8AB48096-CBCC-7B31-A84C-9E7B5A090D1F}"/>
              </a:ext>
            </a:extLst>
          </p:cNvPr>
          <p:cNvSpPr/>
          <p:nvPr/>
        </p:nvSpPr>
        <p:spPr>
          <a:xfrm>
            <a:off x="7065946" y="3069413"/>
            <a:ext cx="1732846" cy="122940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My Value System</a:t>
            </a:r>
          </a:p>
        </p:txBody>
      </p:sp>
      <p:sp>
        <p:nvSpPr>
          <p:cNvPr id="41" name="Cloud 40">
            <a:extLst>
              <a:ext uri="{FF2B5EF4-FFF2-40B4-BE49-F238E27FC236}">
                <a16:creationId xmlns:a16="http://schemas.microsoft.com/office/drawing/2014/main" id="{C5077A15-6E03-C136-3E53-6113A55A7760}"/>
              </a:ext>
            </a:extLst>
          </p:cNvPr>
          <p:cNvSpPr/>
          <p:nvPr/>
        </p:nvSpPr>
        <p:spPr>
          <a:xfrm>
            <a:off x="6860060" y="4430624"/>
            <a:ext cx="2098623" cy="1417647"/>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Messages from Systems</a:t>
            </a:r>
          </a:p>
        </p:txBody>
      </p:sp>
      <p:sp>
        <p:nvSpPr>
          <p:cNvPr id="42" name="TextBox 41">
            <a:extLst>
              <a:ext uri="{FF2B5EF4-FFF2-40B4-BE49-F238E27FC236}">
                <a16:creationId xmlns:a16="http://schemas.microsoft.com/office/drawing/2014/main" id="{90B5107D-A395-C952-9999-BC3A6F4C6E06}"/>
              </a:ext>
            </a:extLst>
          </p:cNvPr>
          <p:cNvSpPr txBox="1"/>
          <p:nvPr/>
        </p:nvSpPr>
        <p:spPr>
          <a:xfrm>
            <a:off x="2835481" y="6073170"/>
            <a:ext cx="5996597" cy="523220"/>
          </a:xfrm>
          <a:prstGeom prst="rect">
            <a:avLst/>
          </a:prstGeom>
          <a:solidFill>
            <a:srgbClr val="C000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chemeClr val="bg1"/>
                </a:solidFill>
              </a:rPr>
              <a:t>POWER DIFFERENTIAL</a:t>
            </a:r>
          </a:p>
        </p:txBody>
      </p:sp>
      <p:sp>
        <p:nvSpPr>
          <p:cNvPr id="6" name="TextBox 5">
            <a:extLst>
              <a:ext uri="{FF2B5EF4-FFF2-40B4-BE49-F238E27FC236}">
                <a16:creationId xmlns:a16="http://schemas.microsoft.com/office/drawing/2014/main" id="{839427DD-7811-57FC-A2F0-605C4D644352}"/>
              </a:ext>
            </a:extLst>
          </p:cNvPr>
          <p:cNvSpPr txBox="1"/>
          <p:nvPr/>
        </p:nvSpPr>
        <p:spPr>
          <a:xfrm>
            <a:off x="9575498" y="6039287"/>
            <a:ext cx="2713938" cy="830997"/>
          </a:xfrm>
          <a:prstGeom prst="rect">
            <a:avLst/>
          </a:prstGeom>
          <a:noFill/>
        </p:spPr>
        <p:txBody>
          <a:bodyPr wrap="square" rtlCol="0">
            <a:spAutoFit/>
          </a:bodyPr>
          <a:lstStyle/>
          <a:p>
            <a:r>
              <a:rPr lang="en-US" sz="1200" b="0" i="0" kern="1200" dirty="0">
                <a:solidFill>
                  <a:schemeClr val="tx1"/>
                </a:solidFill>
                <a:effectLst/>
                <a:latin typeface="+mn-lt"/>
                <a:ea typeface="+mn-ea"/>
                <a:cs typeface="+mn-cs"/>
              </a:rPr>
              <a:t>Pimentel CB, et al. Huddles and their effectiveness at the frontlines of clinical care: a scoping review. J Gen Intern Med. 2021 Sep;36(9):2772-2783. </a:t>
            </a:r>
            <a:endParaRPr lang="en-US" sz="1200" dirty="0"/>
          </a:p>
        </p:txBody>
      </p:sp>
      <p:sp>
        <p:nvSpPr>
          <p:cNvPr id="7" name="Google Shape;704;p15">
            <a:extLst>
              <a:ext uri="{FF2B5EF4-FFF2-40B4-BE49-F238E27FC236}">
                <a16:creationId xmlns:a16="http://schemas.microsoft.com/office/drawing/2014/main" id="{4F8FAF1D-0E9C-CBBF-2DBB-3F3041F87CF1}"/>
              </a:ext>
            </a:extLst>
          </p:cNvPr>
          <p:cNvSpPr txBox="1"/>
          <p:nvPr/>
        </p:nvSpPr>
        <p:spPr>
          <a:xfrm>
            <a:off x="416513" y="457494"/>
            <a:ext cx="8396907" cy="769441"/>
          </a:xfrm>
          <a:prstGeom prst="rect">
            <a:avLst/>
          </a:prstGeom>
          <a:solidFill>
            <a:schemeClr val="bg1"/>
          </a:solidFill>
          <a:ln>
            <a:noFill/>
          </a:ln>
        </p:spPr>
        <p:txBody>
          <a:bodyPr spcFirstLastPara="1" wrap="square" lIns="0" tIns="0" rIns="0" bIns="0" anchor="t" anchorCtr="0">
            <a:spAutoFit/>
          </a:bodyPr>
          <a:lstStyle/>
          <a:p>
            <a:pPr>
              <a:lnSpc>
                <a:spcPct val="125406"/>
              </a:lnSpc>
            </a:pPr>
            <a:r>
              <a:rPr lang="en-US" sz="4000" dirty="0">
                <a:latin typeface="Century Gothic" panose="020B0502020202020204" pitchFamily="34" charset="0"/>
                <a:ea typeface="Arial"/>
                <a:cs typeface="Arial" panose="020B0604020202020204" pitchFamily="34" charset="0"/>
                <a:sym typeface="Arial"/>
              </a:rPr>
              <a:t>Stigma and Patients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95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strVal val="#ppt_w*0.70"/>
                                          </p:val>
                                        </p:tav>
                                        <p:tav tm="100000">
                                          <p:val>
                                            <p:strVal val="#ppt_w"/>
                                          </p:val>
                                        </p:tav>
                                      </p:tavLst>
                                    </p:anim>
                                    <p:anim calcmode="lin" valueType="num">
                                      <p:cBhvr>
                                        <p:cTn id="28" dur="1000" fill="hold"/>
                                        <p:tgtEl>
                                          <p:spTgt spid="36"/>
                                        </p:tgtEl>
                                        <p:attrNameLst>
                                          <p:attrName>ppt_h</p:attrName>
                                        </p:attrNameLst>
                                      </p:cBhvr>
                                      <p:tavLst>
                                        <p:tav tm="0">
                                          <p:val>
                                            <p:strVal val="#ppt_h"/>
                                          </p:val>
                                        </p:tav>
                                        <p:tav tm="100000">
                                          <p:val>
                                            <p:strVal val="#ppt_h"/>
                                          </p:val>
                                        </p:tav>
                                      </p:tavLst>
                                    </p:anim>
                                    <p:animEffect transition="in" filter="fade">
                                      <p:cBhvr>
                                        <p:cTn id="29" dur="10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1000" fill="hold"/>
                                        <p:tgtEl>
                                          <p:spTgt spid="39"/>
                                        </p:tgtEl>
                                        <p:attrNameLst>
                                          <p:attrName>ppt_w</p:attrName>
                                        </p:attrNameLst>
                                      </p:cBhvr>
                                      <p:tavLst>
                                        <p:tav tm="0">
                                          <p:val>
                                            <p:strVal val="#ppt_w*0.70"/>
                                          </p:val>
                                        </p:tav>
                                        <p:tav tm="100000">
                                          <p:val>
                                            <p:strVal val="#ppt_w"/>
                                          </p:val>
                                        </p:tav>
                                      </p:tavLst>
                                    </p:anim>
                                    <p:anim calcmode="lin" valueType="num">
                                      <p:cBhvr>
                                        <p:cTn id="35" dur="1000" fill="hold"/>
                                        <p:tgtEl>
                                          <p:spTgt spid="39"/>
                                        </p:tgtEl>
                                        <p:attrNameLst>
                                          <p:attrName>ppt_h</p:attrName>
                                        </p:attrNameLst>
                                      </p:cBhvr>
                                      <p:tavLst>
                                        <p:tav tm="0">
                                          <p:val>
                                            <p:strVal val="#ppt_h"/>
                                          </p:val>
                                        </p:tav>
                                        <p:tav tm="100000">
                                          <p:val>
                                            <p:strVal val="#ppt_h"/>
                                          </p:val>
                                        </p:tav>
                                      </p:tavLst>
                                    </p:anim>
                                    <p:animEffect transition="in" filter="fade">
                                      <p:cBhvr>
                                        <p:cTn id="36" dur="10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1000" fill="hold"/>
                                        <p:tgtEl>
                                          <p:spTgt spid="37"/>
                                        </p:tgtEl>
                                        <p:attrNameLst>
                                          <p:attrName>ppt_w</p:attrName>
                                        </p:attrNameLst>
                                      </p:cBhvr>
                                      <p:tavLst>
                                        <p:tav tm="0">
                                          <p:val>
                                            <p:strVal val="#ppt_w*0.70"/>
                                          </p:val>
                                        </p:tav>
                                        <p:tav tm="100000">
                                          <p:val>
                                            <p:strVal val="#ppt_w"/>
                                          </p:val>
                                        </p:tav>
                                      </p:tavLst>
                                    </p:anim>
                                    <p:anim calcmode="lin" valueType="num">
                                      <p:cBhvr>
                                        <p:cTn id="42" dur="1000" fill="hold"/>
                                        <p:tgtEl>
                                          <p:spTgt spid="37"/>
                                        </p:tgtEl>
                                        <p:attrNameLst>
                                          <p:attrName>ppt_h</p:attrName>
                                        </p:attrNameLst>
                                      </p:cBhvr>
                                      <p:tavLst>
                                        <p:tav tm="0">
                                          <p:val>
                                            <p:strVal val="#ppt_h"/>
                                          </p:val>
                                        </p:tav>
                                        <p:tav tm="100000">
                                          <p:val>
                                            <p:strVal val="#ppt_h"/>
                                          </p:val>
                                        </p:tav>
                                      </p:tavLst>
                                    </p:anim>
                                    <p:animEffect transition="in" filter="fade">
                                      <p:cBhvr>
                                        <p:cTn id="43" dur="10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1000" fill="hold"/>
                                        <p:tgtEl>
                                          <p:spTgt spid="40"/>
                                        </p:tgtEl>
                                        <p:attrNameLst>
                                          <p:attrName>ppt_w</p:attrName>
                                        </p:attrNameLst>
                                      </p:cBhvr>
                                      <p:tavLst>
                                        <p:tav tm="0">
                                          <p:val>
                                            <p:strVal val="#ppt_w*0.70"/>
                                          </p:val>
                                        </p:tav>
                                        <p:tav tm="100000">
                                          <p:val>
                                            <p:strVal val="#ppt_w"/>
                                          </p:val>
                                        </p:tav>
                                      </p:tavLst>
                                    </p:anim>
                                    <p:anim calcmode="lin" valueType="num">
                                      <p:cBhvr>
                                        <p:cTn id="49" dur="1000" fill="hold"/>
                                        <p:tgtEl>
                                          <p:spTgt spid="40"/>
                                        </p:tgtEl>
                                        <p:attrNameLst>
                                          <p:attrName>ppt_h</p:attrName>
                                        </p:attrNameLst>
                                      </p:cBhvr>
                                      <p:tavLst>
                                        <p:tav tm="0">
                                          <p:val>
                                            <p:strVal val="#ppt_h"/>
                                          </p:val>
                                        </p:tav>
                                        <p:tav tm="100000">
                                          <p:val>
                                            <p:strVal val="#ppt_h"/>
                                          </p:val>
                                        </p:tav>
                                      </p:tavLst>
                                    </p:anim>
                                    <p:animEffect transition="in" filter="fade">
                                      <p:cBhvr>
                                        <p:cTn id="50" dur="10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1000" fill="hold"/>
                                        <p:tgtEl>
                                          <p:spTgt spid="38"/>
                                        </p:tgtEl>
                                        <p:attrNameLst>
                                          <p:attrName>ppt_w</p:attrName>
                                        </p:attrNameLst>
                                      </p:cBhvr>
                                      <p:tavLst>
                                        <p:tav tm="0">
                                          <p:val>
                                            <p:strVal val="#ppt_w*0.70"/>
                                          </p:val>
                                        </p:tav>
                                        <p:tav tm="100000">
                                          <p:val>
                                            <p:strVal val="#ppt_w"/>
                                          </p:val>
                                        </p:tav>
                                      </p:tavLst>
                                    </p:anim>
                                    <p:anim calcmode="lin" valueType="num">
                                      <p:cBhvr>
                                        <p:cTn id="56" dur="1000" fill="hold"/>
                                        <p:tgtEl>
                                          <p:spTgt spid="38"/>
                                        </p:tgtEl>
                                        <p:attrNameLst>
                                          <p:attrName>ppt_h</p:attrName>
                                        </p:attrNameLst>
                                      </p:cBhvr>
                                      <p:tavLst>
                                        <p:tav tm="0">
                                          <p:val>
                                            <p:strVal val="#ppt_h"/>
                                          </p:val>
                                        </p:tav>
                                        <p:tav tm="100000">
                                          <p:val>
                                            <p:strVal val="#ppt_h"/>
                                          </p:val>
                                        </p:tav>
                                      </p:tavLst>
                                    </p:anim>
                                    <p:animEffect transition="in" filter="fade">
                                      <p:cBhvr>
                                        <p:cTn id="57" dur="10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p:cTn id="62" dur="1000" fill="hold"/>
                                        <p:tgtEl>
                                          <p:spTgt spid="41"/>
                                        </p:tgtEl>
                                        <p:attrNameLst>
                                          <p:attrName>ppt_w</p:attrName>
                                        </p:attrNameLst>
                                      </p:cBhvr>
                                      <p:tavLst>
                                        <p:tav tm="0">
                                          <p:val>
                                            <p:strVal val="#ppt_w*0.70"/>
                                          </p:val>
                                        </p:tav>
                                        <p:tav tm="100000">
                                          <p:val>
                                            <p:strVal val="#ppt_w"/>
                                          </p:val>
                                        </p:tav>
                                      </p:tavLst>
                                    </p:anim>
                                    <p:anim calcmode="lin" valueType="num">
                                      <p:cBhvr>
                                        <p:cTn id="63" dur="1000" fill="hold"/>
                                        <p:tgtEl>
                                          <p:spTgt spid="41"/>
                                        </p:tgtEl>
                                        <p:attrNameLst>
                                          <p:attrName>ppt_h</p:attrName>
                                        </p:attrNameLst>
                                      </p:cBhvr>
                                      <p:tavLst>
                                        <p:tav tm="0">
                                          <p:val>
                                            <p:strVal val="#ppt_h"/>
                                          </p:val>
                                        </p:tav>
                                        <p:tav tm="100000">
                                          <p:val>
                                            <p:strVal val="#ppt_h"/>
                                          </p:val>
                                        </p:tav>
                                      </p:tavLst>
                                    </p:anim>
                                    <p:animEffect transition="in" filter="fade">
                                      <p:cBhvr>
                                        <p:cTn id="64" dur="10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8" grpId="0" animBg="1"/>
      <p:bldP spid="36" grpId="0" animBg="1"/>
      <p:bldP spid="37" grpId="0" animBg="1"/>
      <p:bldP spid="38" grpId="0" animBg="1"/>
      <p:bldP spid="39" grpId="0" animBg="1"/>
      <p:bldP spid="40"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8631" y="534204"/>
            <a:ext cx="10277475" cy="1035050"/>
          </a:xfrm>
        </p:spPr>
        <p:txBody>
          <a:bodyPr>
            <a:noAutofit/>
          </a:bodyPr>
          <a:lstStyle/>
          <a:p>
            <a:r>
              <a:rPr lang="en-US" sz="4000" dirty="0">
                <a:latin typeface="Century Gothic" panose="020B0502020202020204" pitchFamily="34" charset="0"/>
              </a:rPr>
              <a:t>When someone faces stigma, </a:t>
            </a:r>
            <a:br>
              <a:rPr lang="en-US" sz="4000" dirty="0">
                <a:latin typeface="Century Gothic" panose="020B0502020202020204" pitchFamily="34" charset="0"/>
              </a:rPr>
            </a:br>
            <a:r>
              <a:rPr lang="en-US" sz="4000" dirty="0">
                <a:latin typeface="Century Gothic" panose="020B0502020202020204" pitchFamily="34" charset="0"/>
              </a:rPr>
              <a:t>how might they feel?</a:t>
            </a:r>
          </a:p>
        </p:txBody>
      </p:sp>
      <p:sp>
        <p:nvSpPr>
          <p:cNvPr id="3" name="Content Placeholder 2"/>
          <p:cNvSpPr>
            <a:spLocks noGrp="1"/>
          </p:cNvSpPr>
          <p:nvPr>
            <p:ph idx="4294967295"/>
          </p:nvPr>
        </p:nvSpPr>
        <p:spPr>
          <a:xfrm>
            <a:off x="1435894" y="5721821"/>
            <a:ext cx="9320212" cy="962025"/>
          </a:xfrm>
        </p:spPr>
        <p:txBody>
          <a:bodyPr anchor="ctr">
            <a:noAutofit/>
          </a:bodyPr>
          <a:lstStyle/>
          <a:p>
            <a:pPr marL="0" indent="0" algn="ctr">
              <a:lnSpc>
                <a:spcPct val="120000"/>
              </a:lnSpc>
              <a:spcBef>
                <a:spcPts val="0"/>
              </a:spcBef>
              <a:buNone/>
            </a:pPr>
            <a:r>
              <a:rPr lang="en-US" sz="3200" dirty="0"/>
              <a:t>Ultimately, </a:t>
            </a:r>
            <a:r>
              <a:rPr lang="en-US" sz="3200" b="1" dirty="0"/>
              <a:t>less likely to reach out for help again</a:t>
            </a:r>
          </a:p>
        </p:txBody>
      </p:sp>
      <p:pic>
        <p:nvPicPr>
          <p:cNvPr id="7170" name="Picture 2" descr="illustrative representation of mental health stigmas">
            <a:extLst>
              <a:ext uri="{FF2B5EF4-FFF2-40B4-BE49-F238E27FC236}">
                <a16:creationId xmlns:a16="http://schemas.microsoft.com/office/drawing/2014/main" id="{EDB2F134-482A-92FD-13D9-50A6A2474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336" y="2086325"/>
            <a:ext cx="6465835" cy="333193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a:extLst>
              <a:ext uri="{FF2B5EF4-FFF2-40B4-BE49-F238E27FC236}">
                <a16:creationId xmlns:a16="http://schemas.microsoft.com/office/drawing/2014/main" id="{9858D196-DB21-CAFD-A03C-1BDA8B646C03}"/>
              </a:ext>
            </a:extLst>
          </p:cNvPr>
          <p:cNvSpPr/>
          <p:nvPr/>
        </p:nvSpPr>
        <p:spPr>
          <a:xfrm>
            <a:off x="1881541" y="2304537"/>
            <a:ext cx="1164795" cy="872966"/>
          </a:xfrm>
          <a:prstGeom prst="cloud">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Fear</a:t>
            </a:r>
          </a:p>
        </p:txBody>
      </p:sp>
      <p:sp>
        <p:nvSpPr>
          <p:cNvPr id="5" name="Cloud 4">
            <a:extLst>
              <a:ext uri="{FF2B5EF4-FFF2-40B4-BE49-F238E27FC236}">
                <a16:creationId xmlns:a16="http://schemas.microsoft.com/office/drawing/2014/main" id="{8C7BF889-8875-E9FE-DDB2-7E8A89242D90}"/>
              </a:ext>
            </a:extLst>
          </p:cNvPr>
          <p:cNvSpPr/>
          <p:nvPr/>
        </p:nvSpPr>
        <p:spPr>
          <a:xfrm>
            <a:off x="734448" y="3548476"/>
            <a:ext cx="2954286" cy="872966"/>
          </a:xfrm>
          <a:prstGeom prst="cloud">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Hopelessness</a:t>
            </a:r>
          </a:p>
        </p:txBody>
      </p:sp>
      <p:sp>
        <p:nvSpPr>
          <p:cNvPr id="6" name="Cloud 5">
            <a:extLst>
              <a:ext uri="{FF2B5EF4-FFF2-40B4-BE49-F238E27FC236}">
                <a16:creationId xmlns:a16="http://schemas.microsoft.com/office/drawing/2014/main" id="{0FAD41B6-886C-AB74-870A-9ABE9C0A65A6}"/>
              </a:ext>
            </a:extLst>
          </p:cNvPr>
          <p:cNvSpPr/>
          <p:nvPr/>
        </p:nvSpPr>
        <p:spPr>
          <a:xfrm>
            <a:off x="818015" y="4981776"/>
            <a:ext cx="2064151" cy="872966"/>
          </a:xfrm>
          <a:prstGeom prst="cloud">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Isolation</a:t>
            </a:r>
          </a:p>
        </p:txBody>
      </p:sp>
      <p:sp>
        <p:nvSpPr>
          <p:cNvPr id="7" name="Cloud 6">
            <a:extLst>
              <a:ext uri="{FF2B5EF4-FFF2-40B4-BE49-F238E27FC236}">
                <a16:creationId xmlns:a16="http://schemas.microsoft.com/office/drawing/2014/main" id="{B8FCB07D-2FB7-01A0-832A-65784984C2B1}"/>
              </a:ext>
            </a:extLst>
          </p:cNvPr>
          <p:cNvSpPr/>
          <p:nvPr/>
        </p:nvSpPr>
        <p:spPr>
          <a:xfrm>
            <a:off x="3370673" y="1699726"/>
            <a:ext cx="1516253" cy="872966"/>
          </a:xfrm>
          <a:prstGeom prst="cloud">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Anger</a:t>
            </a:r>
          </a:p>
        </p:txBody>
      </p:sp>
      <p:sp>
        <p:nvSpPr>
          <p:cNvPr id="9" name="Cloud 8">
            <a:extLst>
              <a:ext uri="{FF2B5EF4-FFF2-40B4-BE49-F238E27FC236}">
                <a16:creationId xmlns:a16="http://schemas.microsoft.com/office/drawing/2014/main" id="{9C0BD2CB-287E-A291-480D-9FA9BFD1E32B}"/>
              </a:ext>
            </a:extLst>
          </p:cNvPr>
          <p:cNvSpPr/>
          <p:nvPr/>
        </p:nvSpPr>
        <p:spPr>
          <a:xfrm>
            <a:off x="5608593" y="1775680"/>
            <a:ext cx="2606408" cy="872966"/>
          </a:xfrm>
          <a:prstGeom prst="cloud">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Devaluation</a:t>
            </a:r>
          </a:p>
        </p:txBody>
      </p:sp>
      <p:sp>
        <p:nvSpPr>
          <p:cNvPr id="11" name="Cloud 10">
            <a:extLst>
              <a:ext uri="{FF2B5EF4-FFF2-40B4-BE49-F238E27FC236}">
                <a16:creationId xmlns:a16="http://schemas.microsoft.com/office/drawing/2014/main" id="{5E16E779-8286-73CE-12BB-53AAC9186C4C}"/>
              </a:ext>
            </a:extLst>
          </p:cNvPr>
          <p:cNvSpPr/>
          <p:nvPr/>
        </p:nvSpPr>
        <p:spPr>
          <a:xfrm>
            <a:off x="9031907" y="2136209"/>
            <a:ext cx="2091082" cy="872966"/>
          </a:xfrm>
          <a:prstGeom prst="cloud">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Rejection</a:t>
            </a:r>
          </a:p>
        </p:txBody>
      </p:sp>
      <p:sp>
        <p:nvSpPr>
          <p:cNvPr id="13" name="Cloud 12">
            <a:extLst>
              <a:ext uri="{FF2B5EF4-FFF2-40B4-BE49-F238E27FC236}">
                <a16:creationId xmlns:a16="http://schemas.microsoft.com/office/drawing/2014/main" id="{C4ECFF0C-B26B-D7C9-B001-8A50CCDA2380}"/>
              </a:ext>
            </a:extLst>
          </p:cNvPr>
          <p:cNvSpPr/>
          <p:nvPr/>
        </p:nvSpPr>
        <p:spPr>
          <a:xfrm>
            <a:off x="9123078" y="3498227"/>
            <a:ext cx="1690907" cy="872966"/>
          </a:xfrm>
          <a:prstGeom prst="cloud">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Shame</a:t>
            </a:r>
          </a:p>
        </p:txBody>
      </p:sp>
      <p:sp>
        <p:nvSpPr>
          <p:cNvPr id="15" name="Cloud 14">
            <a:extLst>
              <a:ext uri="{FF2B5EF4-FFF2-40B4-BE49-F238E27FC236}">
                <a16:creationId xmlns:a16="http://schemas.microsoft.com/office/drawing/2014/main" id="{4B4B0AEA-119A-33C6-F886-B73601F8A424}"/>
              </a:ext>
            </a:extLst>
          </p:cNvPr>
          <p:cNvSpPr/>
          <p:nvPr/>
        </p:nvSpPr>
        <p:spPr>
          <a:xfrm>
            <a:off x="9272039" y="4860245"/>
            <a:ext cx="2091082" cy="994959"/>
          </a:xfrm>
          <a:prstGeom prst="cloud">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Suicide/</a:t>
            </a:r>
            <a:br>
              <a:rPr lang="en-US" sz="2400" dirty="0"/>
            </a:br>
            <a:r>
              <a:rPr lang="en-US" sz="2400" dirty="0"/>
              <a:t>Homicide</a:t>
            </a:r>
          </a:p>
        </p:txBody>
      </p:sp>
    </p:spTree>
    <p:extLst>
      <p:ext uri="{BB962C8B-B14F-4D97-AF65-F5344CB8AC3E}">
        <p14:creationId xmlns:p14="http://schemas.microsoft.com/office/powerpoint/2010/main" val="208416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strVal val="#ppt_w*0.70"/>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Effect transition="in" filter="fade">
                                      <p:cBhvr>
                                        <p:cTn id="29" dur="1000"/>
                                        <p:tgtEl>
                                          <p:spTgt spid="1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strVal val="#ppt_w*0.70"/>
                                          </p:val>
                                        </p:tav>
                                        <p:tav tm="100000">
                                          <p:val>
                                            <p:strVal val="#ppt_w"/>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animEffect transition="in" filter="fade">
                                      <p:cBhvr>
                                        <p:cTn id="34" dur="1000"/>
                                        <p:tgtEl>
                                          <p:spTgt spid="7"/>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strVal val="#ppt_w*0.70"/>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Effect transition="in" filter="fade">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Subtitle 2">
            <a:extLst>
              <a:ext uri="{FF2B5EF4-FFF2-40B4-BE49-F238E27FC236}">
                <a16:creationId xmlns:a16="http://schemas.microsoft.com/office/drawing/2014/main" id="{E8002D07-513C-F996-303E-798AFE168C5A}"/>
              </a:ext>
            </a:extLst>
          </p:cNvPr>
          <p:cNvSpPr txBox="1">
            <a:spLocks/>
          </p:cNvSpPr>
          <p:nvPr/>
        </p:nvSpPr>
        <p:spPr>
          <a:xfrm>
            <a:off x="2119717" y="353420"/>
            <a:ext cx="9482055" cy="2850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3200" b="1" dirty="0">
                <a:solidFill>
                  <a:srgbClr val="002060"/>
                </a:solidFill>
                <a:latin typeface="Century Gothic" panose="020B0502020202020204" pitchFamily="34" charset="0"/>
              </a:rPr>
              <a:t>Gloria Sanchez, MD, FASAM</a:t>
            </a:r>
          </a:p>
          <a:p>
            <a:pPr marL="0" indent="0" algn="l">
              <a:lnSpc>
                <a:spcPct val="100000"/>
              </a:lnSpc>
              <a:spcBef>
                <a:spcPts val="0"/>
              </a:spcBef>
              <a:buNone/>
            </a:pPr>
            <a:r>
              <a:rPr lang="en-US" sz="2000" b="0" i="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Harbor UCLA Family Medicine, Medical Director of Addiction Medicine for the Family Medicine Clinic &amp; Inpatient Consult Service, Associate Clinical Professor, David Geffen School of Medicine at UCLA</a:t>
            </a:r>
            <a:br>
              <a:rPr lang="en-US" sz="2000" b="0" i="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br>
            <a:endParaRPr lang="en-US" sz="2000" b="0" i="0" dirty="0">
              <a:solidFill>
                <a:srgbClr val="500050"/>
              </a:solidFill>
              <a:effectLst/>
              <a:latin typeface="Century Gothic" panose="020B050202020202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r>
              <a:rPr lang="en-US" sz="3200" b="1" dirty="0">
                <a:solidFill>
                  <a:srgbClr val="002060"/>
                </a:solidFill>
                <a:latin typeface="Century Gothic" panose="020B0502020202020204" pitchFamily="34" charset="0"/>
              </a:rPr>
              <a:t>Clay Thibodeaux, MD, MBA</a:t>
            </a:r>
          </a:p>
          <a:p>
            <a:pPr marL="0" indent="0" algn="l">
              <a:lnSpc>
                <a:spcPct val="100000"/>
              </a:lnSpc>
              <a:spcBef>
                <a:spcPts val="0"/>
              </a:spcBef>
              <a:buNone/>
            </a:pPr>
            <a:r>
              <a:rPr lang="en-US" sz="2000" dirty="0">
                <a:solidFill>
                  <a:srgbClr val="000000"/>
                </a:solidFill>
                <a:latin typeface="Century Gothic" panose="020B0502020202020204" pitchFamily="34" charset="0"/>
                <a:ea typeface="Calibri" panose="020F0502020204030204" pitchFamily="34" charset="0"/>
                <a:cs typeface="Calibri" panose="020F0502020204030204" pitchFamily="34" charset="0"/>
              </a:rPr>
              <a:t>Resident Physician, Harbor-UCLA Department of Family Medicine</a:t>
            </a:r>
          </a:p>
          <a:p>
            <a:pPr marL="0" indent="0" algn="l">
              <a:lnSpc>
                <a:spcPct val="100000"/>
              </a:lnSpc>
              <a:spcBef>
                <a:spcPts val="0"/>
              </a:spcBef>
              <a:buNone/>
            </a:pPr>
            <a:endParaRPr lang="en-US" sz="2000" dirty="0">
              <a:solidFill>
                <a:srgbClr val="000000"/>
              </a:solidFill>
              <a:latin typeface="Century Gothic" panose="020B050202020202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r>
              <a:rPr lang="en-US" sz="3200" b="1" dirty="0">
                <a:solidFill>
                  <a:srgbClr val="002060"/>
                </a:solidFill>
                <a:latin typeface="Century Gothic" panose="020B0502020202020204" pitchFamily="34" charset="0"/>
              </a:rPr>
              <a:t>Marina Costanzo, PhD</a:t>
            </a:r>
          </a:p>
          <a:p>
            <a:pPr marL="0" indent="0">
              <a:lnSpc>
                <a:spcPct val="100000"/>
              </a:lnSpc>
              <a:spcBef>
                <a:spcPts val="0"/>
              </a:spcBef>
              <a:buNone/>
            </a:pPr>
            <a:r>
              <a:rPr lang="en-US" sz="2000" dirty="0">
                <a:solidFill>
                  <a:srgbClr val="000000"/>
                </a:solidFill>
                <a:latin typeface="Century Gothic" panose="020B0502020202020204" pitchFamily="34" charset="0"/>
                <a:ea typeface="Calibri" panose="020F0502020204030204" pitchFamily="34" charset="0"/>
                <a:cs typeface="Calibri" panose="020F0502020204030204" pitchFamily="34" charset="0"/>
              </a:rPr>
              <a:t>Harbor-UCLA Department of Family Medicine </a:t>
            </a:r>
            <a:br>
              <a:rPr lang="en-US" sz="2000" dirty="0">
                <a:solidFill>
                  <a:srgbClr val="000000"/>
                </a:solidFill>
                <a:latin typeface="Century Gothic" panose="020B0502020202020204" pitchFamily="34" charset="0"/>
                <a:ea typeface="Calibri" panose="020F0502020204030204" pitchFamily="34" charset="0"/>
                <a:cs typeface="Calibri" panose="020F0502020204030204" pitchFamily="34" charset="0"/>
              </a:rPr>
            </a:br>
            <a:r>
              <a:rPr lang="en-US" sz="2000" dirty="0">
                <a:solidFill>
                  <a:srgbClr val="000000"/>
                </a:solidFill>
                <a:latin typeface="Century Gothic" panose="020B0502020202020204" pitchFamily="34" charset="0"/>
                <a:ea typeface="Calibri" panose="020F0502020204030204" pitchFamily="34" charset="0"/>
                <a:cs typeface="Calibri" panose="020F0502020204030204" pitchFamily="34" charset="0"/>
              </a:rPr>
              <a:t>Faculty, Clinical Psychology</a:t>
            </a:r>
          </a:p>
          <a:p>
            <a:pPr marL="0" indent="0">
              <a:lnSpc>
                <a:spcPct val="100000"/>
              </a:lnSpc>
              <a:spcBef>
                <a:spcPts val="0"/>
              </a:spcBef>
              <a:buNone/>
            </a:pPr>
            <a:endParaRPr lang="en-US" sz="2000" dirty="0">
              <a:solidFill>
                <a:srgbClr val="000000"/>
              </a:solidFill>
              <a:latin typeface="Century Gothic" panose="020B0502020202020204" pitchFamily="34" charset="0"/>
              <a:ea typeface="Calibri" panose="020F0502020204030204" pitchFamily="34" charset="0"/>
              <a:cs typeface="Calibri" panose="020F0502020204030204" pitchFamily="34" charset="0"/>
            </a:endParaRPr>
          </a:p>
          <a:p>
            <a:pPr marL="0" indent="0">
              <a:lnSpc>
                <a:spcPct val="100000"/>
              </a:lnSpc>
              <a:spcBef>
                <a:spcPts val="0"/>
              </a:spcBef>
              <a:buNone/>
            </a:pPr>
            <a:r>
              <a:rPr lang="en-US" sz="3200" b="1" dirty="0">
                <a:solidFill>
                  <a:srgbClr val="002060"/>
                </a:solidFill>
                <a:latin typeface="Century Gothic" panose="020B0502020202020204" pitchFamily="34" charset="0"/>
              </a:rPr>
              <a:t>Jonathan Vargas, MD</a:t>
            </a:r>
          </a:p>
          <a:p>
            <a:pPr marL="0" indent="0" rtl="0">
              <a:buNone/>
            </a:pPr>
            <a:r>
              <a:rPr lang="en-US" sz="2000" b="0" i="0" u="none" strike="noStrike" kern="1200" baseline="0" dirty="0">
                <a:solidFill>
                  <a:srgbClr val="000000"/>
                </a:solidFill>
                <a:latin typeface="Century Gothic" panose="020B0502020202020204" pitchFamily="34" charset="0"/>
              </a:rPr>
              <a:t>Resident Physician, Harbor-UCLA Department of Family Med.</a:t>
            </a:r>
          </a:p>
          <a:p>
            <a:pPr marL="0" indent="0">
              <a:lnSpc>
                <a:spcPct val="100000"/>
              </a:lnSpc>
              <a:spcBef>
                <a:spcPts val="0"/>
              </a:spcBef>
              <a:buNone/>
            </a:pPr>
            <a:endParaRPr lang="en-US" sz="3200" b="1" dirty="0">
              <a:solidFill>
                <a:srgbClr val="002060"/>
              </a:solidFill>
              <a:latin typeface="Century Gothic" panose="020B0502020202020204" pitchFamily="34" charset="0"/>
            </a:endParaRPr>
          </a:p>
        </p:txBody>
      </p:sp>
      <p:pic>
        <p:nvPicPr>
          <p:cNvPr id="3" name="Picture 2" descr="A blue text on a white background&#10;&#10;Description automatically generated">
            <a:extLst>
              <a:ext uri="{FF2B5EF4-FFF2-40B4-BE49-F238E27FC236}">
                <a16:creationId xmlns:a16="http://schemas.microsoft.com/office/drawing/2014/main" id="{F8EA7200-DCC0-FB51-7BE0-B97BDEE07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8449" y="4403751"/>
            <a:ext cx="1371600" cy="608099"/>
          </a:xfrm>
          <a:prstGeom prst="rect">
            <a:avLst/>
          </a:prstGeom>
        </p:spPr>
      </p:pic>
      <p:sp>
        <p:nvSpPr>
          <p:cNvPr id="4" name="Google Shape;545;p23">
            <a:extLst>
              <a:ext uri="{FF2B5EF4-FFF2-40B4-BE49-F238E27FC236}">
                <a16:creationId xmlns:a16="http://schemas.microsoft.com/office/drawing/2014/main" id="{1EBEDE05-0210-1109-579B-ECA149B639E7}"/>
              </a:ext>
            </a:extLst>
          </p:cNvPr>
          <p:cNvSpPr txBox="1"/>
          <p:nvPr/>
        </p:nvSpPr>
        <p:spPr>
          <a:xfrm>
            <a:off x="104172" y="5767944"/>
            <a:ext cx="11933499" cy="954067"/>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a:buClr>
                <a:srgbClr val="000000"/>
              </a:buClr>
              <a:buSzPts val="1400"/>
            </a:pPr>
            <a:r>
              <a:rPr lang="en-US" sz="1400" i="0" u="none" strike="noStrike" cap="none" dirty="0">
                <a:solidFill>
                  <a:srgbClr val="2C5D66"/>
                </a:solidFill>
                <a:latin typeface="Century Gothic" panose="020B0502020202020204" pitchFamily="34" charset="0"/>
                <a:ea typeface="Arial"/>
                <a:cs typeface="Arial"/>
                <a:sym typeface="Arial"/>
              </a:rPr>
              <a:t>None of the Faculty, Resident Advisors, Reviewers, or Planners for this educational activity have relevant financial relationships with ineligible companies to disclose</a:t>
            </a:r>
            <a:r>
              <a:rPr lang="en-US" sz="1400" dirty="0">
                <a:solidFill>
                  <a:srgbClr val="2C5D66"/>
                </a:solidFill>
                <a:latin typeface="Century Gothic" panose="020B0502020202020204" pitchFamily="34" charset="0"/>
                <a:cs typeface="Arial"/>
                <a:sym typeface="Arial"/>
              </a:rPr>
              <a:t>. </a:t>
            </a:r>
            <a:r>
              <a:rPr lang="en-US" sz="1400" dirty="0">
                <a:solidFill>
                  <a:srgbClr val="2C5D66"/>
                </a:solidFill>
                <a:latin typeface="Century Gothic" panose="020B0502020202020204" pitchFamily="34" charset="0"/>
                <a:cs typeface="Arial"/>
              </a:rPr>
              <a:t>Sponsored by California Academy of Family Physicians for the California Residency Program Collaborative with Support from the California Department of Healthcare Services, and CO*RE utilizing content from Barbara St. Marie, PhD, AGPCNP, FAANP, FAAN, Samantha Bjornson, MA, BSN, RN, PMGT-BC and Heather </a:t>
            </a:r>
            <a:r>
              <a:rPr lang="en-US" sz="1400" dirty="0" err="1">
                <a:solidFill>
                  <a:srgbClr val="2C5D66"/>
                </a:solidFill>
                <a:latin typeface="Century Gothic" panose="020B0502020202020204" pitchFamily="34" charset="0"/>
                <a:cs typeface="Arial"/>
              </a:rPr>
              <a:t>DeBruin</a:t>
            </a:r>
            <a:r>
              <a:rPr lang="en-US" sz="1400" dirty="0">
                <a:solidFill>
                  <a:srgbClr val="2C5D66"/>
                </a:solidFill>
                <a:latin typeface="Century Gothic" panose="020B0502020202020204" pitchFamily="34" charset="0"/>
                <a:cs typeface="Arial"/>
              </a:rPr>
              <a:t>, BSN</a:t>
            </a:r>
            <a:endParaRPr sz="1400" dirty="0">
              <a:solidFill>
                <a:srgbClr val="2C5D66"/>
              </a:solidFill>
              <a:latin typeface="Century Gothic" panose="020B0502020202020204" pitchFamily="34" charset="0"/>
              <a:cs typeface="Arial"/>
              <a:sym typeface="Arial"/>
            </a:endParaRPr>
          </a:p>
        </p:txBody>
      </p:sp>
      <p:pic>
        <p:nvPicPr>
          <p:cNvPr id="6" name="Picture 5" descr="A white background with black text&#10;&#10;Description automatically generated">
            <a:extLst>
              <a:ext uri="{FF2B5EF4-FFF2-40B4-BE49-F238E27FC236}">
                <a16:creationId xmlns:a16="http://schemas.microsoft.com/office/drawing/2014/main" id="{7392D6F7-556F-44A6-2073-B52AFC0784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3329" y="5044408"/>
            <a:ext cx="1886726" cy="686607"/>
          </a:xfrm>
          <a:prstGeom prst="rect">
            <a:avLst/>
          </a:prstGeom>
        </p:spPr>
      </p:pic>
      <p:pic>
        <p:nvPicPr>
          <p:cNvPr id="9" name="Picture 8" descr="A logo with a map in the middle&#10;&#10;Description automatically generated">
            <a:extLst>
              <a:ext uri="{FF2B5EF4-FFF2-40B4-BE49-F238E27FC236}">
                <a16:creationId xmlns:a16="http://schemas.microsoft.com/office/drawing/2014/main" id="{4330BF91-FBEF-26FE-8ADD-8D89FC04A3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870" r="27686"/>
          <a:stretch/>
        </p:blipFill>
        <p:spPr>
          <a:xfrm>
            <a:off x="10377331" y="3229468"/>
            <a:ext cx="1340411" cy="1206388"/>
          </a:xfrm>
          <a:prstGeom prst="rect">
            <a:avLst/>
          </a:prstGeom>
        </p:spPr>
      </p:pic>
      <p:pic>
        <p:nvPicPr>
          <p:cNvPr id="5" name="Picture 4" descr="A close-up of a person smiling&#10;&#10;Description automatically generated">
            <a:extLst>
              <a:ext uri="{FF2B5EF4-FFF2-40B4-BE49-F238E27FC236}">
                <a16:creationId xmlns:a16="http://schemas.microsoft.com/office/drawing/2014/main" id="{CDB42096-93F4-A64C-BF23-9FD84D6433BF}"/>
              </a:ext>
            </a:extLst>
          </p:cNvPr>
          <p:cNvPicPr>
            <a:picLocks noChangeAspect="1"/>
          </p:cNvPicPr>
          <p:nvPr/>
        </p:nvPicPr>
        <p:blipFill rotWithShape="1">
          <a:blip r:embed="rId7"/>
          <a:srcRect t="4159" b="22121"/>
          <a:stretch/>
        </p:blipFill>
        <p:spPr>
          <a:xfrm>
            <a:off x="656908" y="353421"/>
            <a:ext cx="1220692" cy="1361080"/>
          </a:xfrm>
          <a:prstGeom prst="rect">
            <a:avLst/>
          </a:prstGeom>
        </p:spPr>
      </p:pic>
      <p:pic>
        <p:nvPicPr>
          <p:cNvPr id="20" name="Picture 19" descr="A person in a suit and tie&#10;&#10;Description automatically generated">
            <a:extLst>
              <a:ext uri="{FF2B5EF4-FFF2-40B4-BE49-F238E27FC236}">
                <a16:creationId xmlns:a16="http://schemas.microsoft.com/office/drawing/2014/main" id="{ED511742-434C-0441-6332-ADFB0DB0A11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000" t="3000" r="13667" b="14638"/>
          <a:stretch/>
        </p:blipFill>
        <p:spPr>
          <a:xfrm>
            <a:off x="650327" y="1770718"/>
            <a:ext cx="1228390" cy="1361080"/>
          </a:xfrm>
          <a:prstGeom prst="rect">
            <a:avLst/>
          </a:prstGeom>
        </p:spPr>
      </p:pic>
      <p:pic>
        <p:nvPicPr>
          <p:cNvPr id="22" name="Picture 21" descr="A person with long blonde hair wearing glasses&#10;&#10;Description automatically generated">
            <a:extLst>
              <a:ext uri="{FF2B5EF4-FFF2-40B4-BE49-F238E27FC236}">
                <a16:creationId xmlns:a16="http://schemas.microsoft.com/office/drawing/2014/main" id="{73B921DA-C11C-45C4-C85A-DBD7FADED1EE}"/>
              </a:ext>
            </a:extLst>
          </p:cNvPr>
          <p:cNvPicPr>
            <a:picLocks noChangeAspect="1"/>
          </p:cNvPicPr>
          <p:nvPr/>
        </p:nvPicPr>
        <p:blipFill rotWithShape="1">
          <a:blip r:embed="rId9">
            <a:extLst>
              <a:ext uri="{28A0092B-C50C-407E-A947-70E740481C1C}">
                <a14:useLocalDpi xmlns:a14="http://schemas.microsoft.com/office/drawing/2010/main" val="0"/>
              </a:ext>
            </a:extLst>
          </a:blip>
          <a:srcRect l="14333" t="5000" r="17667" b="33010"/>
          <a:stretch/>
        </p:blipFill>
        <p:spPr>
          <a:xfrm>
            <a:off x="634117" y="3195120"/>
            <a:ext cx="1243483" cy="1133597"/>
          </a:xfrm>
          <a:prstGeom prst="rect">
            <a:avLst/>
          </a:prstGeom>
        </p:spPr>
      </p:pic>
      <p:pic>
        <p:nvPicPr>
          <p:cNvPr id="7" name="Picture 6" descr="A person in a suit and tie&#10;&#10;Description automatically generated">
            <a:extLst>
              <a:ext uri="{FF2B5EF4-FFF2-40B4-BE49-F238E27FC236}">
                <a16:creationId xmlns:a16="http://schemas.microsoft.com/office/drawing/2014/main" id="{5FBA1AD4-7451-EC0F-D26B-44A45CC9FDC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7375" t="111" r="28890" b="31315"/>
          <a:stretch/>
        </p:blipFill>
        <p:spPr>
          <a:xfrm>
            <a:off x="650327" y="4403751"/>
            <a:ext cx="1228390" cy="1291687"/>
          </a:xfrm>
          <a:prstGeom prst="rect">
            <a:avLst/>
          </a:prstGeom>
        </p:spPr>
      </p:pic>
    </p:spTree>
    <p:extLst>
      <p:ext uri="{BB962C8B-B14F-4D97-AF65-F5344CB8AC3E}">
        <p14:creationId xmlns:p14="http://schemas.microsoft.com/office/powerpoint/2010/main" val="735214747"/>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1" name="Google Shape;711;p4" descr="A close-up of a person holding their arm&#10;&#10;Description automatically generated"/>
          <p:cNvPicPr preferRelativeResize="0"/>
          <p:nvPr/>
        </p:nvPicPr>
        <p:blipFill rotWithShape="1">
          <a:blip r:embed="rId3">
            <a:alphaModFix/>
          </a:blip>
          <a:srcRect l="16430" t="17314" r="20142" b="15442"/>
          <a:stretch/>
        </p:blipFill>
        <p:spPr>
          <a:xfrm>
            <a:off x="1371600" y="1450100"/>
            <a:ext cx="8744713" cy="5023302"/>
          </a:xfrm>
          <a:prstGeom prst="rect">
            <a:avLst/>
          </a:prstGeom>
          <a:noFill/>
          <a:ln>
            <a:noFill/>
          </a:ln>
        </p:spPr>
      </p:pic>
      <p:sp>
        <p:nvSpPr>
          <p:cNvPr id="712" name="Google Shape;712;p4"/>
          <p:cNvSpPr/>
          <p:nvPr/>
        </p:nvSpPr>
        <p:spPr>
          <a:xfrm>
            <a:off x="4465316" y="1450099"/>
            <a:ext cx="2118363" cy="2085579"/>
          </a:xfrm>
          <a:prstGeom prst="ellipse">
            <a:avLst/>
          </a:prstGeom>
          <a:solidFill>
            <a:schemeClr val="accent3"/>
          </a:solidFill>
          <a:ln>
            <a:noFill/>
          </a:ln>
          <a:effectLst>
            <a:glow rad="228600">
              <a:schemeClr val="accent3">
                <a:satMod val="175000"/>
                <a:alpha val="40000"/>
              </a:schemeClr>
            </a:glow>
          </a:effectLst>
        </p:spPr>
        <p:txBody>
          <a:bodyPr spcFirstLastPara="1" wrap="square" lIns="91425" tIns="45700" rIns="91425" bIns="45700" anchor="ctr" anchorCtr="0">
            <a:noAutofit/>
          </a:bodyPr>
          <a:lstStyle/>
          <a:p>
            <a:pPr algn="ctr">
              <a:buClr>
                <a:srgbClr val="000000"/>
              </a:buClr>
              <a:buSzPts val="2000"/>
            </a:pPr>
            <a:r>
              <a:rPr lang="en-US" sz="2000" dirty="0">
                <a:solidFill>
                  <a:schemeClr val="lt1"/>
                </a:solidFill>
                <a:latin typeface="Century Gothic" panose="020B0502020202020204" pitchFamily="34" charset="0"/>
                <a:ea typeface="Arial"/>
                <a:cs typeface="Arial"/>
                <a:sym typeface="Arial"/>
              </a:rPr>
              <a:t>Stigma Related to Treatment</a:t>
            </a:r>
            <a:endParaRPr sz="1600" dirty="0">
              <a:solidFill>
                <a:srgbClr val="000000"/>
              </a:solidFill>
              <a:latin typeface="Century Gothic" panose="020B0502020202020204" pitchFamily="34" charset="0"/>
              <a:ea typeface="Arial"/>
              <a:cs typeface="Arial"/>
              <a:sym typeface="Arial"/>
            </a:endParaRPr>
          </a:p>
        </p:txBody>
      </p:sp>
      <p:sp>
        <p:nvSpPr>
          <p:cNvPr id="713" name="Google Shape;713;p4"/>
          <p:cNvSpPr/>
          <p:nvPr/>
        </p:nvSpPr>
        <p:spPr>
          <a:xfrm>
            <a:off x="1743741" y="1483330"/>
            <a:ext cx="2233900" cy="2052349"/>
          </a:xfrm>
          <a:prstGeom prst="ellipse">
            <a:avLst/>
          </a:prstGeom>
          <a:solidFill>
            <a:schemeClr val="accent3"/>
          </a:solidFill>
          <a:ln>
            <a:noFill/>
          </a:ln>
          <a:effectLst>
            <a:glow rad="228600">
              <a:schemeClr val="accent3">
                <a:satMod val="175000"/>
                <a:alpha val="40000"/>
              </a:schemeClr>
            </a:glow>
          </a:effectLst>
        </p:spPr>
        <p:txBody>
          <a:bodyPr spcFirstLastPara="1" wrap="square" lIns="91425" tIns="45700" rIns="91425" bIns="45700" anchor="ctr" anchorCtr="0">
            <a:noAutofit/>
          </a:bodyPr>
          <a:lstStyle/>
          <a:p>
            <a:pPr algn="ctr">
              <a:buClr>
                <a:srgbClr val="000000"/>
              </a:buClr>
              <a:buSzPts val="2000"/>
            </a:pPr>
            <a:r>
              <a:rPr lang="en-US" sz="2000" dirty="0">
                <a:solidFill>
                  <a:schemeClr val="lt1"/>
                </a:solidFill>
                <a:latin typeface="Century Gothic" panose="020B0502020202020204" pitchFamily="34" charset="0"/>
                <a:ea typeface="Arial"/>
                <a:cs typeface="Arial"/>
                <a:sym typeface="Arial"/>
              </a:rPr>
              <a:t>Stigma Associated with Disease</a:t>
            </a:r>
            <a:endParaRPr sz="1600" dirty="0">
              <a:solidFill>
                <a:srgbClr val="000000"/>
              </a:solidFill>
              <a:latin typeface="Century Gothic" panose="020B0502020202020204" pitchFamily="34" charset="0"/>
              <a:ea typeface="Arial"/>
              <a:cs typeface="Arial"/>
              <a:sym typeface="Arial"/>
            </a:endParaRPr>
          </a:p>
        </p:txBody>
      </p:sp>
      <p:sp>
        <p:nvSpPr>
          <p:cNvPr id="714" name="Google Shape;714;p4"/>
          <p:cNvSpPr txBox="1">
            <a:spLocks noGrp="1"/>
          </p:cNvSpPr>
          <p:nvPr>
            <p:ph type="title"/>
          </p:nvPr>
        </p:nvSpPr>
        <p:spPr>
          <a:xfrm>
            <a:off x="477078" y="406403"/>
            <a:ext cx="9733722" cy="565354"/>
          </a:xfrm>
          <a:prstGeom prst="rect">
            <a:avLst/>
          </a:prstGeom>
          <a:noFill/>
          <a:ln>
            <a:noFill/>
          </a:ln>
        </p:spPr>
        <p:txBody>
          <a:bodyPr spcFirstLastPara="1" vert="horz" wrap="square" lIns="91425" tIns="45700" rIns="91425" bIns="45700" rtlCol="0" anchor="ctr" anchorCtr="0">
            <a:noAutofit/>
          </a:bodyPr>
          <a:lstStyle/>
          <a:p>
            <a:pPr>
              <a:buSzPts val="2400"/>
            </a:pPr>
            <a:r>
              <a:rPr lang="en-US" sz="4000" b="0" dirty="0">
                <a:latin typeface="Century Gothic" panose="020B0502020202020204" pitchFamily="34" charset="0"/>
              </a:rPr>
              <a:t>Stigmatization of MOUD</a:t>
            </a:r>
          </a:p>
        </p:txBody>
      </p:sp>
      <p:pic>
        <p:nvPicPr>
          <p:cNvPr id="715" name="Google Shape;715;p4" descr="Red lightning bolts on a black background&#10;&#10;Description automatically generated"/>
          <p:cNvPicPr preferRelativeResize="0"/>
          <p:nvPr/>
        </p:nvPicPr>
        <p:blipFill rotWithShape="1">
          <a:blip r:embed="rId4">
            <a:alphaModFix/>
          </a:blip>
          <a:srcRect l="14696" t="8407" r="16868" b="28885"/>
          <a:stretch/>
        </p:blipFill>
        <p:spPr>
          <a:xfrm rot="-6453027">
            <a:off x="6013647" y="5059693"/>
            <a:ext cx="1903647" cy="1477983"/>
          </a:xfrm>
          <a:prstGeom prst="rect">
            <a:avLst/>
          </a:prstGeom>
          <a:noFill/>
          <a:ln>
            <a:noFill/>
          </a:ln>
        </p:spPr>
      </p:pic>
      <p:sp>
        <p:nvSpPr>
          <p:cNvPr id="716" name="Google Shape;716;p4"/>
          <p:cNvSpPr txBox="1"/>
          <p:nvPr/>
        </p:nvSpPr>
        <p:spPr>
          <a:xfrm>
            <a:off x="7853402" y="4082210"/>
            <a:ext cx="4322376" cy="2246729"/>
          </a:xfrm>
          <a:prstGeom prst="rect">
            <a:avLst/>
          </a:prstGeom>
          <a:noFill/>
          <a:ln>
            <a:noFill/>
          </a:ln>
        </p:spPr>
        <p:txBody>
          <a:bodyPr spcFirstLastPara="1" wrap="square" lIns="91425" tIns="45700" rIns="91425" bIns="45700" anchor="t" anchorCtr="0">
            <a:spAutoFit/>
          </a:bodyPr>
          <a:lstStyle/>
          <a:p>
            <a:r>
              <a:rPr lang="en-US" sz="2000" dirty="0">
                <a:solidFill>
                  <a:schemeClr val="dk1"/>
                </a:solidFill>
                <a:latin typeface="Century Gothic" panose="020B0502020202020204" pitchFamily="34" charset="0"/>
                <a:ea typeface="Arial"/>
                <a:cs typeface="Arial"/>
                <a:sym typeface="Arial"/>
              </a:rPr>
              <a:t>Judgment in Clinical Settings</a:t>
            </a:r>
            <a:endParaRPr sz="2000" dirty="0">
              <a:solidFill>
                <a:srgbClr val="000000"/>
              </a:solidFill>
              <a:latin typeface="Century Gothic" panose="020B0502020202020204" pitchFamily="34" charset="0"/>
              <a:ea typeface="Arial"/>
              <a:cs typeface="Arial"/>
              <a:sym typeface="Arial"/>
            </a:endParaRPr>
          </a:p>
          <a:p>
            <a:pPr marL="285750" indent="-171450">
              <a:buClr>
                <a:srgbClr val="000000"/>
              </a:buClr>
              <a:buSzPts val="1800"/>
            </a:pPr>
            <a:endParaRPr sz="2000" dirty="0">
              <a:solidFill>
                <a:schemeClr val="dk1"/>
              </a:solidFill>
              <a:latin typeface="Century Gothic" panose="020B0502020202020204" pitchFamily="34" charset="0"/>
              <a:ea typeface="Arial"/>
              <a:cs typeface="Arial"/>
              <a:sym typeface="Arial"/>
            </a:endParaRPr>
          </a:p>
          <a:p>
            <a:r>
              <a:rPr lang="en-US" sz="2000" dirty="0">
                <a:solidFill>
                  <a:schemeClr val="dk1"/>
                </a:solidFill>
                <a:latin typeface="Century Gothic" panose="020B0502020202020204" pitchFamily="34" charset="0"/>
                <a:ea typeface="Arial"/>
                <a:cs typeface="Arial"/>
                <a:sym typeface="Arial"/>
              </a:rPr>
              <a:t>Reduced Access to Resources</a:t>
            </a:r>
            <a:endParaRPr sz="2000" dirty="0">
              <a:solidFill>
                <a:srgbClr val="000000"/>
              </a:solidFill>
              <a:latin typeface="Century Gothic" panose="020B0502020202020204" pitchFamily="34" charset="0"/>
              <a:ea typeface="Arial"/>
              <a:cs typeface="Arial"/>
              <a:sym typeface="Arial"/>
            </a:endParaRPr>
          </a:p>
          <a:p>
            <a:pPr marL="285750" indent="-171450">
              <a:buClr>
                <a:srgbClr val="000000"/>
              </a:buClr>
              <a:buSzPts val="1800"/>
            </a:pPr>
            <a:endParaRPr sz="2000" dirty="0">
              <a:solidFill>
                <a:schemeClr val="dk1"/>
              </a:solidFill>
              <a:latin typeface="Century Gothic" panose="020B0502020202020204" pitchFamily="34" charset="0"/>
              <a:ea typeface="Arial"/>
              <a:cs typeface="Arial"/>
              <a:sym typeface="Arial"/>
            </a:endParaRPr>
          </a:p>
          <a:p>
            <a:r>
              <a:rPr lang="en-US" sz="2000" dirty="0">
                <a:solidFill>
                  <a:schemeClr val="dk1"/>
                </a:solidFill>
                <a:latin typeface="Century Gothic" panose="020B0502020202020204" pitchFamily="34" charset="0"/>
                <a:ea typeface="Arial"/>
                <a:cs typeface="Arial"/>
                <a:sym typeface="Arial"/>
              </a:rPr>
              <a:t>Social Rejection in Sober Spaces</a:t>
            </a:r>
          </a:p>
          <a:p>
            <a:endParaRPr lang="en-US" sz="2000" dirty="0">
              <a:solidFill>
                <a:schemeClr val="dk1"/>
              </a:solidFill>
              <a:latin typeface="Century Gothic" panose="020B0502020202020204" pitchFamily="34" charset="0"/>
              <a:ea typeface="Arial"/>
              <a:cs typeface="Arial"/>
              <a:sym typeface="Arial"/>
            </a:endParaRPr>
          </a:p>
          <a:p>
            <a:r>
              <a:rPr lang="en-US" sz="2000" dirty="0">
                <a:solidFill>
                  <a:schemeClr val="dk1"/>
                </a:solidFill>
                <a:latin typeface="Century Gothic" panose="020B0502020202020204" pitchFamily="34" charset="0"/>
                <a:ea typeface="Arial"/>
                <a:cs typeface="Arial"/>
                <a:sym typeface="Arial"/>
              </a:rPr>
              <a:t>Increased Healthcare Costs</a:t>
            </a:r>
            <a:endParaRPr sz="2000" dirty="0">
              <a:solidFill>
                <a:schemeClr val="dk1"/>
              </a:solidFill>
              <a:latin typeface="Century Gothic" panose="020B0502020202020204" pitchFamily="34" charset="0"/>
              <a:ea typeface="Arial"/>
              <a:cs typeface="Arial"/>
              <a:sym typeface="Arial"/>
            </a:endParaRPr>
          </a:p>
        </p:txBody>
      </p:sp>
      <p:pic>
        <p:nvPicPr>
          <p:cNvPr id="717" name="Google Shape;717;p4" descr="Red lightning bolts on a black background&#10;&#10;Description automatically generated"/>
          <p:cNvPicPr preferRelativeResize="0"/>
          <p:nvPr/>
        </p:nvPicPr>
        <p:blipFill rotWithShape="1">
          <a:blip r:embed="rId4">
            <a:alphaModFix/>
          </a:blip>
          <a:srcRect l="14026" t="6531" r="15143" b="30612"/>
          <a:stretch/>
        </p:blipFill>
        <p:spPr>
          <a:xfrm>
            <a:off x="7896227" y="2594558"/>
            <a:ext cx="2118363" cy="13431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3"/>
                                        </p:tgtEl>
                                        <p:attrNameLst>
                                          <p:attrName>style.visibility</p:attrName>
                                        </p:attrNameLst>
                                      </p:cBhvr>
                                      <p:to>
                                        <p:strVal val="visible"/>
                                      </p:to>
                                    </p:set>
                                    <p:anim calcmode="lin" valueType="num">
                                      <p:cBhvr additive="base">
                                        <p:cTn id="7" dur="500" fill="hold"/>
                                        <p:tgtEl>
                                          <p:spTgt spid="713"/>
                                        </p:tgtEl>
                                        <p:attrNameLst>
                                          <p:attrName>ppt_x</p:attrName>
                                        </p:attrNameLst>
                                      </p:cBhvr>
                                      <p:tavLst>
                                        <p:tav tm="0">
                                          <p:val>
                                            <p:strVal val="#ppt_x"/>
                                          </p:val>
                                        </p:tav>
                                        <p:tav tm="100000">
                                          <p:val>
                                            <p:strVal val="#ppt_x"/>
                                          </p:val>
                                        </p:tav>
                                      </p:tavLst>
                                    </p:anim>
                                    <p:anim calcmode="lin" valueType="num">
                                      <p:cBhvr additive="base">
                                        <p:cTn id="8" dur="500" fill="hold"/>
                                        <p:tgtEl>
                                          <p:spTgt spid="7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2"/>
                                        </p:tgtEl>
                                        <p:attrNameLst>
                                          <p:attrName>style.visibility</p:attrName>
                                        </p:attrNameLst>
                                      </p:cBhvr>
                                      <p:to>
                                        <p:strVal val="visible"/>
                                      </p:to>
                                    </p:set>
                                    <p:anim calcmode="lin" valueType="num">
                                      <p:cBhvr additive="base">
                                        <p:cTn id="11" dur="500" fill="hold"/>
                                        <p:tgtEl>
                                          <p:spTgt spid="712"/>
                                        </p:tgtEl>
                                        <p:attrNameLst>
                                          <p:attrName>ppt_x</p:attrName>
                                        </p:attrNameLst>
                                      </p:cBhvr>
                                      <p:tavLst>
                                        <p:tav tm="0">
                                          <p:val>
                                            <p:strVal val="#ppt_x"/>
                                          </p:val>
                                        </p:tav>
                                        <p:tav tm="100000">
                                          <p:val>
                                            <p:strVal val="#ppt_x"/>
                                          </p:val>
                                        </p:tav>
                                      </p:tavLst>
                                    </p:anim>
                                    <p:anim calcmode="lin" valueType="num">
                                      <p:cBhvr additive="base">
                                        <p:cTn id="12" dur="500" fill="hold"/>
                                        <p:tgtEl>
                                          <p:spTgt spid="7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11"/>
                                        </p:tgtEl>
                                        <p:attrNameLst>
                                          <p:attrName>style.visibility</p:attrName>
                                        </p:attrNameLst>
                                      </p:cBhvr>
                                      <p:to>
                                        <p:strVal val="visible"/>
                                      </p:to>
                                    </p:set>
                                    <p:animEffect transition="in" filter="wheel(1)">
                                      <p:cBhvr>
                                        <p:cTn id="17" dur="2000"/>
                                        <p:tgtEl>
                                          <p:spTgt spid="711"/>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717"/>
                                        </p:tgtEl>
                                        <p:attrNameLst>
                                          <p:attrName>style.visibility</p:attrName>
                                        </p:attrNameLst>
                                      </p:cBhvr>
                                      <p:to>
                                        <p:strVal val="visible"/>
                                      </p:to>
                                    </p:set>
                                    <p:anim calcmode="lin" valueType="num">
                                      <p:cBhvr>
                                        <p:cTn id="22" dur="1000" fill="hold"/>
                                        <p:tgtEl>
                                          <p:spTgt spid="717"/>
                                        </p:tgtEl>
                                        <p:attrNameLst>
                                          <p:attrName>ppt_w</p:attrName>
                                        </p:attrNameLst>
                                      </p:cBhvr>
                                      <p:tavLst>
                                        <p:tav tm="0">
                                          <p:val>
                                            <p:strVal val="#ppt_w*0.70"/>
                                          </p:val>
                                        </p:tav>
                                        <p:tav tm="100000">
                                          <p:val>
                                            <p:strVal val="#ppt_w"/>
                                          </p:val>
                                        </p:tav>
                                      </p:tavLst>
                                    </p:anim>
                                    <p:anim calcmode="lin" valueType="num">
                                      <p:cBhvr>
                                        <p:cTn id="23" dur="1000" fill="hold"/>
                                        <p:tgtEl>
                                          <p:spTgt spid="717"/>
                                        </p:tgtEl>
                                        <p:attrNameLst>
                                          <p:attrName>ppt_h</p:attrName>
                                        </p:attrNameLst>
                                      </p:cBhvr>
                                      <p:tavLst>
                                        <p:tav tm="0">
                                          <p:val>
                                            <p:strVal val="#ppt_h"/>
                                          </p:val>
                                        </p:tav>
                                        <p:tav tm="100000">
                                          <p:val>
                                            <p:strVal val="#ppt_h"/>
                                          </p:val>
                                        </p:tav>
                                      </p:tavLst>
                                    </p:anim>
                                    <p:animEffect transition="in" filter="fade">
                                      <p:cBhvr>
                                        <p:cTn id="24" dur="1000"/>
                                        <p:tgtEl>
                                          <p:spTgt spid="717"/>
                                        </p:tgtEl>
                                      </p:cBhvr>
                                    </p:animEffect>
                                  </p:childTnLst>
                                </p:cTn>
                              </p:par>
                              <p:par>
                                <p:cTn id="25" presetID="55" presetClass="entr" presetSubtype="0" fill="hold" nodeType="withEffect">
                                  <p:stCondLst>
                                    <p:cond delay="0"/>
                                  </p:stCondLst>
                                  <p:childTnLst>
                                    <p:set>
                                      <p:cBhvr>
                                        <p:cTn id="26" dur="1" fill="hold">
                                          <p:stCondLst>
                                            <p:cond delay="0"/>
                                          </p:stCondLst>
                                        </p:cTn>
                                        <p:tgtEl>
                                          <p:spTgt spid="715"/>
                                        </p:tgtEl>
                                        <p:attrNameLst>
                                          <p:attrName>style.visibility</p:attrName>
                                        </p:attrNameLst>
                                      </p:cBhvr>
                                      <p:to>
                                        <p:strVal val="visible"/>
                                      </p:to>
                                    </p:set>
                                    <p:anim calcmode="lin" valueType="num">
                                      <p:cBhvr>
                                        <p:cTn id="27" dur="1000" fill="hold"/>
                                        <p:tgtEl>
                                          <p:spTgt spid="715"/>
                                        </p:tgtEl>
                                        <p:attrNameLst>
                                          <p:attrName>ppt_w</p:attrName>
                                        </p:attrNameLst>
                                      </p:cBhvr>
                                      <p:tavLst>
                                        <p:tav tm="0">
                                          <p:val>
                                            <p:strVal val="#ppt_w*0.70"/>
                                          </p:val>
                                        </p:tav>
                                        <p:tav tm="100000">
                                          <p:val>
                                            <p:strVal val="#ppt_w"/>
                                          </p:val>
                                        </p:tav>
                                      </p:tavLst>
                                    </p:anim>
                                    <p:anim calcmode="lin" valueType="num">
                                      <p:cBhvr>
                                        <p:cTn id="28" dur="1000" fill="hold"/>
                                        <p:tgtEl>
                                          <p:spTgt spid="715"/>
                                        </p:tgtEl>
                                        <p:attrNameLst>
                                          <p:attrName>ppt_h</p:attrName>
                                        </p:attrNameLst>
                                      </p:cBhvr>
                                      <p:tavLst>
                                        <p:tav tm="0">
                                          <p:val>
                                            <p:strVal val="#ppt_h"/>
                                          </p:val>
                                        </p:tav>
                                        <p:tav tm="100000">
                                          <p:val>
                                            <p:strVal val="#ppt_h"/>
                                          </p:val>
                                        </p:tav>
                                      </p:tavLst>
                                    </p:anim>
                                    <p:animEffect transition="in" filter="fade">
                                      <p:cBhvr>
                                        <p:cTn id="29" dur="1000"/>
                                        <p:tgtEl>
                                          <p:spTgt spid="7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 grpId="0" animBg="1"/>
      <p:bldP spid="713" grpId="0" animBg="1"/>
      <p:bldP spid="7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311412"/>
            <a:ext cx="10871200" cy="921413"/>
          </a:xfrm>
        </p:spPr>
        <p:txBody>
          <a:bodyPr>
            <a:normAutofit/>
          </a:bodyPr>
          <a:lstStyle/>
          <a:p>
            <a:r>
              <a:rPr lang="en-US" sz="4000" b="0" dirty="0">
                <a:latin typeface="Century Gothic" panose="020B0502020202020204" pitchFamily="34" charset="0"/>
              </a:rPr>
              <a:t>The Consequences of Stigma</a:t>
            </a:r>
          </a:p>
        </p:txBody>
      </p:sp>
      <p:graphicFrame>
        <p:nvGraphicFramePr>
          <p:cNvPr id="6" name="Content Placeholder 5">
            <a:extLst>
              <a:ext uri="{FF2B5EF4-FFF2-40B4-BE49-F238E27FC236}">
                <a16:creationId xmlns:a16="http://schemas.microsoft.com/office/drawing/2014/main" id="{9AC2831C-E069-9413-1E0E-0D4CCB3FE006}"/>
              </a:ext>
            </a:extLst>
          </p:cNvPr>
          <p:cNvGraphicFramePr>
            <a:graphicFrameLocks noGrp="1"/>
          </p:cNvGraphicFramePr>
          <p:nvPr>
            <p:ph idx="4294967295"/>
            <p:extLst>
              <p:ext uri="{D42A27DB-BD31-4B8C-83A1-F6EECF244321}">
                <p14:modId xmlns:p14="http://schemas.microsoft.com/office/powerpoint/2010/main" val="2228994263"/>
              </p:ext>
            </p:extLst>
          </p:nvPr>
        </p:nvGraphicFramePr>
        <p:xfrm>
          <a:off x="2139934" y="1671049"/>
          <a:ext cx="10515600" cy="4478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Lightning Bolt 8">
            <a:extLst>
              <a:ext uri="{FF2B5EF4-FFF2-40B4-BE49-F238E27FC236}">
                <a16:creationId xmlns:a16="http://schemas.microsoft.com/office/drawing/2014/main" id="{C7051DAB-6FAB-EDA3-92E7-FE3F2473771D}"/>
              </a:ext>
            </a:extLst>
          </p:cNvPr>
          <p:cNvSpPr/>
          <p:nvPr/>
        </p:nvSpPr>
        <p:spPr>
          <a:xfrm rot="1316294">
            <a:off x="32711" y="2339943"/>
            <a:ext cx="4214444" cy="3269536"/>
          </a:xfrm>
          <a:prstGeom prst="lightningBol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Century Gothic" panose="020B0502020202020204" pitchFamily="34" charset="0"/>
            </a:endParaRPr>
          </a:p>
        </p:txBody>
      </p:sp>
      <p:sp>
        <p:nvSpPr>
          <p:cNvPr id="11" name="TextBox 10">
            <a:extLst>
              <a:ext uri="{FF2B5EF4-FFF2-40B4-BE49-F238E27FC236}">
                <a16:creationId xmlns:a16="http://schemas.microsoft.com/office/drawing/2014/main" id="{82D2C7C9-1387-0B20-75CE-39FEF0922AD7}"/>
              </a:ext>
            </a:extLst>
          </p:cNvPr>
          <p:cNvSpPr txBox="1"/>
          <p:nvPr/>
        </p:nvSpPr>
        <p:spPr>
          <a:xfrm>
            <a:off x="589516" y="3433486"/>
            <a:ext cx="2693332" cy="954107"/>
          </a:xfrm>
          <a:prstGeom prst="rect">
            <a:avLst/>
          </a:prstGeom>
          <a:noFill/>
        </p:spPr>
        <p:txBody>
          <a:bodyPr wrap="square" rtlCol="0">
            <a:spAutoFit/>
          </a:bodyPr>
          <a:lstStyle/>
          <a:p>
            <a:pPr algn="ctr"/>
            <a:r>
              <a:rPr lang="en-US" sz="2800" b="1" i="1" dirty="0">
                <a:solidFill>
                  <a:srgbClr val="FF0000"/>
                </a:solidFill>
                <a:latin typeface="Century Gothic" panose="020B0502020202020204" pitchFamily="34" charset="0"/>
              </a:rPr>
              <a:t>Internalization of Stigma</a:t>
            </a:r>
          </a:p>
        </p:txBody>
      </p:sp>
      <p:sp>
        <p:nvSpPr>
          <p:cNvPr id="15" name="Left Brace 14">
            <a:extLst>
              <a:ext uri="{FF2B5EF4-FFF2-40B4-BE49-F238E27FC236}">
                <a16:creationId xmlns:a16="http://schemas.microsoft.com/office/drawing/2014/main" id="{F027ED78-AE7F-99D9-15B5-29E6C3BAD492}"/>
              </a:ext>
            </a:extLst>
          </p:cNvPr>
          <p:cNvSpPr/>
          <p:nvPr/>
        </p:nvSpPr>
        <p:spPr>
          <a:xfrm rot="20273851">
            <a:off x="3449867" y="1974600"/>
            <a:ext cx="872739" cy="42305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825488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8"/>
          <p:cNvSpPr/>
          <p:nvPr/>
        </p:nvSpPr>
        <p:spPr>
          <a:xfrm>
            <a:off x="6741846" y="5533108"/>
            <a:ext cx="5102495" cy="876857"/>
          </a:xfrm>
          <a:prstGeom prst="rect">
            <a:avLst/>
          </a:prstGeom>
          <a:noFill/>
          <a:ln>
            <a:noFill/>
          </a:ln>
        </p:spPr>
        <p:txBody>
          <a:bodyPr spcFirstLastPara="1" wrap="square" lIns="91425" tIns="45700" rIns="91425" bIns="45700" anchor="ctr" anchorCtr="0">
            <a:noAutofit/>
          </a:bodyPr>
          <a:lstStyle/>
          <a:p>
            <a:pPr algn="ctr">
              <a:buClr>
                <a:srgbClr val="000000"/>
              </a:buClr>
              <a:buSzPts val="1800"/>
            </a:pPr>
            <a:r>
              <a:rPr lang="en-US" sz="1600" dirty="0">
                <a:solidFill>
                  <a:schemeClr val="dk1"/>
                </a:solidFill>
                <a:latin typeface="Century Gothic" panose="020B0502020202020204" pitchFamily="34" charset="0"/>
                <a:ea typeface="Arial"/>
                <a:cs typeface="Arial"/>
                <a:sym typeface="Arial"/>
              </a:rPr>
              <a:t>Rates of opioid overdose increase </a:t>
            </a:r>
            <a:br>
              <a:rPr lang="en-US" sz="1600" dirty="0">
                <a:solidFill>
                  <a:schemeClr val="dk1"/>
                </a:solidFill>
                <a:latin typeface="Century Gothic" panose="020B0502020202020204" pitchFamily="34" charset="0"/>
                <a:ea typeface="Arial"/>
                <a:cs typeface="Arial"/>
                <a:sym typeface="Arial"/>
              </a:rPr>
            </a:br>
            <a:r>
              <a:rPr lang="en-US" sz="1600" dirty="0">
                <a:solidFill>
                  <a:schemeClr val="dk1"/>
                </a:solidFill>
                <a:latin typeface="Century Gothic" panose="020B0502020202020204" pitchFamily="34" charset="0"/>
                <a:ea typeface="Arial"/>
                <a:cs typeface="Arial"/>
                <a:sym typeface="Arial"/>
              </a:rPr>
              <a:t>when </a:t>
            </a:r>
            <a:r>
              <a:rPr lang="en-US" sz="1600" b="1" dirty="0">
                <a:solidFill>
                  <a:schemeClr val="dk1"/>
                </a:solidFill>
                <a:latin typeface="Century Gothic" panose="020B0502020202020204" pitchFamily="34" charset="0"/>
                <a:ea typeface="Arial"/>
                <a:cs typeface="Arial"/>
                <a:sym typeface="Arial"/>
              </a:rPr>
              <a:t>fear</a:t>
            </a:r>
            <a:r>
              <a:rPr lang="en-US" sz="1600" dirty="0">
                <a:solidFill>
                  <a:schemeClr val="dk1"/>
                </a:solidFill>
                <a:latin typeface="Century Gothic" panose="020B0502020202020204" pitchFamily="34" charset="0"/>
                <a:ea typeface="Arial"/>
                <a:cs typeface="Arial"/>
                <a:sym typeface="Arial"/>
              </a:rPr>
              <a:t> of police action </a:t>
            </a:r>
            <a:br>
              <a:rPr lang="en-US" sz="1600" dirty="0">
                <a:solidFill>
                  <a:schemeClr val="dk1"/>
                </a:solidFill>
                <a:latin typeface="Century Gothic" panose="020B0502020202020204" pitchFamily="34" charset="0"/>
                <a:ea typeface="Arial"/>
                <a:cs typeface="Arial"/>
                <a:sym typeface="Arial"/>
              </a:rPr>
            </a:br>
            <a:r>
              <a:rPr lang="en-US" sz="1600" b="1" dirty="0">
                <a:solidFill>
                  <a:schemeClr val="dk1"/>
                </a:solidFill>
                <a:latin typeface="Century Gothic" panose="020B0502020202020204" pitchFamily="34" charset="0"/>
                <a:ea typeface="Arial"/>
                <a:cs typeface="Arial"/>
                <a:sym typeface="Arial"/>
              </a:rPr>
              <a:t>delays calling for help.</a:t>
            </a:r>
            <a:endParaRPr sz="1600" b="1" dirty="0">
              <a:solidFill>
                <a:schemeClr val="dk1"/>
              </a:solidFill>
              <a:latin typeface="Century Gothic" panose="020B0502020202020204" pitchFamily="34" charset="0"/>
              <a:ea typeface="Arial"/>
              <a:cs typeface="Arial"/>
              <a:sym typeface="Arial"/>
            </a:endParaRPr>
          </a:p>
        </p:txBody>
      </p:sp>
      <p:sp>
        <p:nvSpPr>
          <p:cNvPr id="744" name="Google Shape;744;p18"/>
          <p:cNvSpPr txBox="1">
            <a:spLocks noGrp="1"/>
          </p:cNvSpPr>
          <p:nvPr>
            <p:ph type="title"/>
          </p:nvPr>
        </p:nvSpPr>
        <p:spPr>
          <a:xfrm>
            <a:off x="330067" y="104386"/>
            <a:ext cx="8153400" cy="754602"/>
          </a:xfrm>
          <a:prstGeom prst="rect">
            <a:avLst/>
          </a:prstGeom>
          <a:noFill/>
          <a:ln>
            <a:noFill/>
          </a:ln>
        </p:spPr>
        <p:txBody>
          <a:bodyPr spcFirstLastPara="1" vert="horz" wrap="square" lIns="91425" tIns="45700" rIns="91425" bIns="45700" rtlCol="0" anchor="ctr" anchorCtr="0">
            <a:normAutofit/>
          </a:bodyPr>
          <a:lstStyle/>
          <a:p>
            <a:pPr>
              <a:buSzPts val="2400"/>
            </a:pPr>
            <a:r>
              <a:rPr lang="en-US" sz="4000" b="0" dirty="0">
                <a:latin typeface="Century Gothic" panose="020B0502020202020204" pitchFamily="34" charset="0"/>
              </a:rPr>
              <a:t>Criminalization of OUD</a:t>
            </a:r>
            <a:endParaRPr sz="6600" b="0" dirty="0">
              <a:latin typeface="Century Gothic" panose="020B0502020202020204" pitchFamily="34" charset="0"/>
            </a:endParaRPr>
          </a:p>
        </p:txBody>
      </p:sp>
      <p:grpSp>
        <p:nvGrpSpPr>
          <p:cNvPr id="745" name="Google Shape;745;p18"/>
          <p:cNvGrpSpPr/>
          <p:nvPr/>
        </p:nvGrpSpPr>
        <p:grpSpPr>
          <a:xfrm>
            <a:off x="673979" y="670188"/>
            <a:ext cx="4062703" cy="2387502"/>
            <a:chOff x="0" y="-213953"/>
            <a:chExt cx="6411650" cy="5032542"/>
          </a:xfrm>
        </p:grpSpPr>
        <p:grpSp>
          <p:nvGrpSpPr>
            <p:cNvPr id="746" name="Google Shape;746;p18"/>
            <p:cNvGrpSpPr/>
            <p:nvPr/>
          </p:nvGrpSpPr>
          <p:grpSpPr>
            <a:xfrm>
              <a:off x="0" y="-213953"/>
              <a:ext cx="6411650" cy="5032542"/>
              <a:chOff x="0" y="-57150"/>
              <a:chExt cx="1712649" cy="1344268"/>
            </a:xfrm>
          </p:grpSpPr>
          <p:sp>
            <p:nvSpPr>
              <p:cNvPr id="747" name="Google Shape;747;p18"/>
              <p:cNvSpPr/>
              <p:nvPr/>
            </p:nvSpPr>
            <p:spPr>
              <a:xfrm>
                <a:off x="0" y="0"/>
                <a:ext cx="1712649" cy="1287118"/>
              </a:xfrm>
              <a:custGeom>
                <a:avLst/>
                <a:gdLst/>
                <a:ahLst/>
                <a:cxnLst/>
                <a:rect l="l" t="t" r="r" b="b"/>
                <a:pathLst>
                  <a:path w="1712649" h="1287118" extrusionOk="0">
                    <a:moveTo>
                      <a:pt x="141677" y="0"/>
                    </a:moveTo>
                    <a:lnTo>
                      <a:pt x="1570972" y="0"/>
                    </a:lnTo>
                    <a:cubicBezTo>
                      <a:pt x="1608547" y="0"/>
                      <a:pt x="1644583" y="14927"/>
                      <a:pt x="1671153" y="41496"/>
                    </a:cubicBezTo>
                    <a:cubicBezTo>
                      <a:pt x="1697722" y="68066"/>
                      <a:pt x="1712649" y="104102"/>
                      <a:pt x="1712649" y="141677"/>
                    </a:cubicBezTo>
                    <a:lnTo>
                      <a:pt x="1712649" y="1145441"/>
                    </a:lnTo>
                    <a:cubicBezTo>
                      <a:pt x="1712649" y="1183016"/>
                      <a:pt x="1697722" y="1219052"/>
                      <a:pt x="1671153" y="1245622"/>
                    </a:cubicBezTo>
                    <a:cubicBezTo>
                      <a:pt x="1644583" y="1272192"/>
                      <a:pt x="1608547" y="1287118"/>
                      <a:pt x="1570972" y="1287118"/>
                    </a:cubicBezTo>
                    <a:lnTo>
                      <a:pt x="141677" y="1287118"/>
                    </a:lnTo>
                    <a:cubicBezTo>
                      <a:pt x="104102" y="1287118"/>
                      <a:pt x="68066" y="1272192"/>
                      <a:pt x="41496" y="1245622"/>
                    </a:cubicBezTo>
                    <a:cubicBezTo>
                      <a:pt x="14927" y="1219052"/>
                      <a:pt x="0" y="1183016"/>
                      <a:pt x="0" y="1145441"/>
                    </a:cubicBezTo>
                    <a:lnTo>
                      <a:pt x="0" y="141677"/>
                    </a:lnTo>
                    <a:cubicBezTo>
                      <a:pt x="0" y="104102"/>
                      <a:pt x="14927" y="68066"/>
                      <a:pt x="41496" y="41496"/>
                    </a:cubicBezTo>
                    <a:cubicBezTo>
                      <a:pt x="68066" y="14927"/>
                      <a:pt x="104102" y="0"/>
                      <a:pt x="141677" y="0"/>
                    </a:cubicBezTo>
                    <a:close/>
                  </a:path>
                </a:pathLst>
              </a:custGeom>
              <a:solidFill>
                <a:srgbClr val="488C95"/>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48" name="Google Shape;748;p18"/>
              <p:cNvSpPr txBox="1"/>
              <p:nvPr/>
            </p:nvSpPr>
            <p:spPr>
              <a:xfrm>
                <a:off x="0" y="-57150"/>
                <a:ext cx="1712649" cy="1344268"/>
              </a:xfrm>
              <a:prstGeom prst="rect">
                <a:avLst/>
              </a:prstGeom>
              <a:noFill/>
              <a:ln>
                <a:noFill/>
              </a:ln>
            </p:spPr>
            <p:txBody>
              <a:bodyPr spcFirstLastPara="1" wrap="square" lIns="50800" tIns="50800" rIns="50800" bIns="50800"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cxnSp>
          <p:nvCxnSpPr>
            <p:cNvPr id="749" name="Google Shape;749;p18"/>
            <p:cNvCxnSpPr/>
            <p:nvPr/>
          </p:nvCxnSpPr>
          <p:spPr>
            <a:xfrm>
              <a:off x="30167" y="857859"/>
              <a:ext cx="6358189" cy="0"/>
            </a:xfrm>
            <a:prstGeom prst="straightConnector1">
              <a:avLst/>
            </a:prstGeom>
            <a:noFill/>
            <a:ln w="38100" cap="flat" cmpd="sng">
              <a:solidFill>
                <a:schemeClr val="lt1"/>
              </a:solidFill>
              <a:prstDash val="solid"/>
              <a:round/>
              <a:headEnd type="none" w="sm" len="sm"/>
              <a:tailEnd type="none" w="sm" len="sm"/>
            </a:ln>
          </p:spPr>
        </p:cxnSp>
        <p:grpSp>
          <p:nvGrpSpPr>
            <p:cNvPr id="750" name="Google Shape;750;p18"/>
            <p:cNvGrpSpPr/>
            <p:nvPr/>
          </p:nvGrpSpPr>
          <p:grpSpPr>
            <a:xfrm>
              <a:off x="1265321" y="322934"/>
              <a:ext cx="233182" cy="233182"/>
              <a:chOff x="0" y="0"/>
              <a:chExt cx="812800" cy="812800"/>
            </a:xfrm>
          </p:grpSpPr>
          <p:sp>
            <p:nvSpPr>
              <p:cNvPr id="751" name="Google Shape;751;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52" name="Google Shape;752;p18"/>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grpSp>
          <p:nvGrpSpPr>
            <p:cNvPr id="753" name="Google Shape;753;p18"/>
            <p:cNvGrpSpPr/>
            <p:nvPr/>
          </p:nvGrpSpPr>
          <p:grpSpPr>
            <a:xfrm>
              <a:off x="898066" y="322934"/>
              <a:ext cx="233182" cy="233182"/>
              <a:chOff x="0" y="0"/>
              <a:chExt cx="812800" cy="812800"/>
            </a:xfrm>
          </p:grpSpPr>
          <p:sp>
            <p:nvSpPr>
              <p:cNvPr id="754" name="Google Shape;754;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55" name="Google Shape;755;p18"/>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grpSp>
          <p:nvGrpSpPr>
            <p:cNvPr id="756" name="Google Shape;756;p18"/>
            <p:cNvGrpSpPr/>
            <p:nvPr/>
          </p:nvGrpSpPr>
          <p:grpSpPr>
            <a:xfrm>
              <a:off x="532046" y="322934"/>
              <a:ext cx="233182" cy="233182"/>
              <a:chOff x="0" y="0"/>
              <a:chExt cx="812800" cy="812800"/>
            </a:xfrm>
          </p:grpSpPr>
          <p:sp>
            <p:nvSpPr>
              <p:cNvPr id="757" name="Google Shape;757;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58" name="Google Shape;758;p18"/>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sp>
          <p:nvSpPr>
            <p:cNvPr id="759" name="Google Shape;759;p18"/>
            <p:cNvSpPr txBox="1"/>
            <p:nvPr/>
          </p:nvSpPr>
          <p:spPr>
            <a:xfrm>
              <a:off x="173623" y="916057"/>
              <a:ext cx="6021539" cy="999079"/>
            </a:xfrm>
            <a:prstGeom prst="rect">
              <a:avLst/>
            </a:prstGeom>
            <a:noFill/>
            <a:ln>
              <a:noFill/>
            </a:ln>
          </p:spPr>
          <p:txBody>
            <a:bodyPr spcFirstLastPara="1" wrap="square" lIns="0" tIns="0" rIns="0" bIns="0" anchor="t" anchorCtr="0">
              <a:spAutoFit/>
            </a:bodyPr>
            <a:lstStyle/>
            <a:p>
              <a:pPr algn="ctr">
                <a:lnSpc>
                  <a:spcPct val="154346"/>
                </a:lnSpc>
              </a:pPr>
              <a:r>
                <a:rPr lang="en-US" sz="2000" dirty="0">
                  <a:solidFill>
                    <a:srgbClr val="FFFFFF"/>
                  </a:solidFill>
                  <a:latin typeface="Century Gothic" panose="020B0502020202020204" pitchFamily="34" charset="0"/>
                  <a:ea typeface="Arial"/>
                  <a:cs typeface="Arial"/>
                  <a:sym typeface="Arial"/>
                </a:rPr>
                <a:t>Opioid Possession</a:t>
              </a:r>
              <a:endParaRPr sz="1400" dirty="0">
                <a:latin typeface="Century Gothic" panose="020B0502020202020204" pitchFamily="34" charset="0"/>
              </a:endParaRPr>
            </a:p>
          </p:txBody>
        </p:sp>
        <p:sp>
          <p:nvSpPr>
            <p:cNvPr id="760" name="Google Shape;760;p18"/>
            <p:cNvSpPr txBox="1"/>
            <p:nvPr/>
          </p:nvSpPr>
          <p:spPr>
            <a:xfrm>
              <a:off x="532048" y="1935916"/>
              <a:ext cx="5266713" cy="1557007"/>
            </a:xfrm>
            <a:prstGeom prst="rect">
              <a:avLst/>
            </a:prstGeom>
            <a:noFill/>
            <a:ln>
              <a:noFill/>
            </a:ln>
          </p:spPr>
          <p:txBody>
            <a:bodyPr spcFirstLastPara="1" wrap="square" lIns="0" tIns="0" rIns="0" bIns="0" anchor="t" anchorCtr="0">
              <a:spAutoFit/>
            </a:bodyPr>
            <a:lstStyle/>
            <a:p>
              <a:pPr algn="ctr"/>
              <a:r>
                <a:rPr lang="en-US" sz="1600" dirty="0">
                  <a:solidFill>
                    <a:srgbClr val="FFFFFF"/>
                  </a:solidFill>
                  <a:latin typeface="Century Gothic" panose="020B0502020202020204" pitchFamily="34" charset="0"/>
                  <a:ea typeface="Arial"/>
                  <a:cs typeface="Arial"/>
                  <a:sym typeface="Arial"/>
                </a:rPr>
                <a:t>arrests disproportionately higher in Black Communities than in white communities</a:t>
              </a:r>
              <a:endParaRPr sz="1400" dirty="0">
                <a:latin typeface="Century Gothic" panose="020B0502020202020204" pitchFamily="34" charset="0"/>
              </a:endParaRPr>
            </a:p>
          </p:txBody>
        </p:sp>
      </p:grpSp>
      <p:grpSp>
        <p:nvGrpSpPr>
          <p:cNvPr id="761" name="Google Shape;761;p18"/>
          <p:cNvGrpSpPr/>
          <p:nvPr/>
        </p:nvGrpSpPr>
        <p:grpSpPr>
          <a:xfrm>
            <a:off x="7172674" y="608855"/>
            <a:ext cx="4269383" cy="2387502"/>
            <a:chOff x="0" y="-213953"/>
            <a:chExt cx="6411650" cy="5032542"/>
          </a:xfrm>
        </p:grpSpPr>
        <p:grpSp>
          <p:nvGrpSpPr>
            <p:cNvPr id="762" name="Google Shape;762;p18"/>
            <p:cNvGrpSpPr/>
            <p:nvPr/>
          </p:nvGrpSpPr>
          <p:grpSpPr>
            <a:xfrm>
              <a:off x="0" y="-213953"/>
              <a:ext cx="6411650" cy="5032542"/>
              <a:chOff x="0" y="-57150"/>
              <a:chExt cx="1712649" cy="1344268"/>
            </a:xfrm>
          </p:grpSpPr>
          <p:sp>
            <p:nvSpPr>
              <p:cNvPr id="763" name="Google Shape;763;p18"/>
              <p:cNvSpPr/>
              <p:nvPr/>
            </p:nvSpPr>
            <p:spPr>
              <a:xfrm>
                <a:off x="0" y="0"/>
                <a:ext cx="1712649" cy="1287118"/>
              </a:xfrm>
              <a:custGeom>
                <a:avLst/>
                <a:gdLst/>
                <a:ahLst/>
                <a:cxnLst/>
                <a:rect l="l" t="t" r="r" b="b"/>
                <a:pathLst>
                  <a:path w="1712649" h="1287118" extrusionOk="0">
                    <a:moveTo>
                      <a:pt x="141677" y="0"/>
                    </a:moveTo>
                    <a:lnTo>
                      <a:pt x="1570972" y="0"/>
                    </a:lnTo>
                    <a:cubicBezTo>
                      <a:pt x="1608547" y="0"/>
                      <a:pt x="1644583" y="14927"/>
                      <a:pt x="1671153" y="41496"/>
                    </a:cubicBezTo>
                    <a:cubicBezTo>
                      <a:pt x="1697722" y="68066"/>
                      <a:pt x="1712649" y="104102"/>
                      <a:pt x="1712649" y="141677"/>
                    </a:cubicBezTo>
                    <a:lnTo>
                      <a:pt x="1712649" y="1145441"/>
                    </a:lnTo>
                    <a:cubicBezTo>
                      <a:pt x="1712649" y="1183016"/>
                      <a:pt x="1697722" y="1219052"/>
                      <a:pt x="1671153" y="1245622"/>
                    </a:cubicBezTo>
                    <a:cubicBezTo>
                      <a:pt x="1644583" y="1272192"/>
                      <a:pt x="1608547" y="1287118"/>
                      <a:pt x="1570972" y="1287118"/>
                    </a:cubicBezTo>
                    <a:lnTo>
                      <a:pt x="141677" y="1287118"/>
                    </a:lnTo>
                    <a:cubicBezTo>
                      <a:pt x="104102" y="1287118"/>
                      <a:pt x="68066" y="1272192"/>
                      <a:pt x="41496" y="1245622"/>
                    </a:cubicBezTo>
                    <a:cubicBezTo>
                      <a:pt x="14927" y="1219052"/>
                      <a:pt x="0" y="1183016"/>
                      <a:pt x="0" y="1145441"/>
                    </a:cubicBezTo>
                    <a:lnTo>
                      <a:pt x="0" y="141677"/>
                    </a:lnTo>
                    <a:cubicBezTo>
                      <a:pt x="0" y="104102"/>
                      <a:pt x="14927" y="68066"/>
                      <a:pt x="41496" y="41496"/>
                    </a:cubicBezTo>
                    <a:cubicBezTo>
                      <a:pt x="68066" y="14927"/>
                      <a:pt x="104102" y="0"/>
                      <a:pt x="141677" y="0"/>
                    </a:cubicBezTo>
                    <a:close/>
                  </a:path>
                </a:pathLst>
              </a:custGeom>
              <a:solidFill>
                <a:srgbClr val="836480"/>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64" name="Google Shape;764;p18"/>
              <p:cNvSpPr txBox="1"/>
              <p:nvPr/>
            </p:nvSpPr>
            <p:spPr>
              <a:xfrm>
                <a:off x="0" y="-57150"/>
                <a:ext cx="1712649" cy="1344268"/>
              </a:xfrm>
              <a:prstGeom prst="rect">
                <a:avLst/>
              </a:prstGeom>
              <a:noFill/>
              <a:ln>
                <a:noFill/>
              </a:ln>
            </p:spPr>
            <p:txBody>
              <a:bodyPr spcFirstLastPara="1" wrap="square" lIns="50800" tIns="50800" rIns="50800" bIns="50800"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cxnSp>
          <p:nvCxnSpPr>
            <p:cNvPr id="765" name="Google Shape;765;p18"/>
            <p:cNvCxnSpPr/>
            <p:nvPr/>
          </p:nvCxnSpPr>
          <p:spPr>
            <a:xfrm>
              <a:off x="30167" y="857859"/>
              <a:ext cx="6358189" cy="0"/>
            </a:xfrm>
            <a:prstGeom prst="straightConnector1">
              <a:avLst/>
            </a:prstGeom>
            <a:noFill/>
            <a:ln w="38100" cap="flat" cmpd="sng">
              <a:solidFill>
                <a:schemeClr val="lt1"/>
              </a:solidFill>
              <a:prstDash val="solid"/>
              <a:round/>
              <a:headEnd type="none" w="sm" len="sm"/>
              <a:tailEnd type="none" w="sm" len="sm"/>
            </a:ln>
          </p:spPr>
        </p:cxnSp>
        <p:grpSp>
          <p:nvGrpSpPr>
            <p:cNvPr id="766" name="Google Shape;766;p18"/>
            <p:cNvGrpSpPr/>
            <p:nvPr/>
          </p:nvGrpSpPr>
          <p:grpSpPr>
            <a:xfrm>
              <a:off x="1265321" y="322934"/>
              <a:ext cx="233182" cy="233182"/>
              <a:chOff x="0" y="0"/>
              <a:chExt cx="812800" cy="812800"/>
            </a:xfrm>
          </p:grpSpPr>
          <p:sp>
            <p:nvSpPr>
              <p:cNvPr id="767" name="Google Shape;767;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68" name="Google Shape;768;p18"/>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grpSp>
          <p:nvGrpSpPr>
            <p:cNvPr id="769" name="Google Shape;769;p18"/>
            <p:cNvGrpSpPr/>
            <p:nvPr/>
          </p:nvGrpSpPr>
          <p:grpSpPr>
            <a:xfrm>
              <a:off x="898066" y="322934"/>
              <a:ext cx="233182" cy="233182"/>
              <a:chOff x="0" y="0"/>
              <a:chExt cx="812800" cy="812800"/>
            </a:xfrm>
          </p:grpSpPr>
          <p:sp>
            <p:nvSpPr>
              <p:cNvPr id="770" name="Google Shape;770;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71" name="Google Shape;771;p18"/>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grpSp>
          <p:nvGrpSpPr>
            <p:cNvPr id="772" name="Google Shape;772;p18"/>
            <p:cNvGrpSpPr/>
            <p:nvPr/>
          </p:nvGrpSpPr>
          <p:grpSpPr>
            <a:xfrm>
              <a:off x="532046" y="322934"/>
              <a:ext cx="233182" cy="233182"/>
              <a:chOff x="0" y="0"/>
              <a:chExt cx="812800" cy="812800"/>
            </a:xfrm>
          </p:grpSpPr>
          <p:sp>
            <p:nvSpPr>
              <p:cNvPr id="773" name="Google Shape;773;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74" name="Google Shape;774;p18"/>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sp>
          <p:nvSpPr>
            <p:cNvPr id="775" name="Google Shape;775;p18"/>
            <p:cNvSpPr txBox="1"/>
            <p:nvPr/>
          </p:nvSpPr>
          <p:spPr>
            <a:xfrm>
              <a:off x="173623" y="917069"/>
              <a:ext cx="6021538" cy="999079"/>
            </a:xfrm>
            <a:prstGeom prst="rect">
              <a:avLst/>
            </a:prstGeom>
            <a:noFill/>
            <a:ln>
              <a:noFill/>
            </a:ln>
          </p:spPr>
          <p:txBody>
            <a:bodyPr spcFirstLastPara="1" wrap="square" lIns="0" tIns="0" rIns="0" bIns="0" anchor="t" anchorCtr="0">
              <a:spAutoFit/>
            </a:bodyPr>
            <a:lstStyle/>
            <a:p>
              <a:pPr algn="ctr">
                <a:lnSpc>
                  <a:spcPct val="154346"/>
                </a:lnSpc>
              </a:pPr>
              <a:r>
                <a:rPr lang="en-US" sz="2000">
                  <a:solidFill>
                    <a:srgbClr val="FFFFFF"/>
                  </a:solidFill>
                  <a:latin typeface="Century Gothic" panose="020B0502020202020204" pitchFamily="34" charset="0"/>
                  <a:ea typeface="Arial"/>
                  <a:cs typeface="Arial"/>
                  <a:sym typeface="Arial"/>
                </a:rPr>
                <a:t>Opioid Possession</a:t>
              </a:r>
              <a:endParaRPr sz="1400">
                <a:latin typeface="Century Gothic" panose="020B0502020202020204" pitchFamily="34" charset="0"/>
              </a:endParaRPr>
            </a:p>
          </p:txBody>
        </p:sp>
        <p:sp>
          <p:nvSpPr>
            <p:cNvPr id="776" name="Google Shape;776;p18"/>
            <p:cNvSpPr txBox="1"/>
            <p:nvPr/>
          </p:nvSpPr>
          <p:spPr>
            <a:xfrm>
              <a:off x="407056" y="1913433"/>
              <a:ext cx="5559000" cy="2076009"/>
            </a:xfrm>
            <a:prstGeom prst="rect">
              <a:avLst/>
            </a:prstGeom>
            <a:noFill/>
            <a:ln>
              <a:noFill/>
            </a:ln>
          </p:spPr>
          <p:txBody>
            <a:bodyPr spcFirstLastPara="1" wrap="square" lIns="0" tIns="0" rIns="0" bIns="0" anchor="t" anchorCtr="0">
              <a:spAutoFit/>
            </a:bodyPr>
            <a:lstStyle/>
            <a:p>
              <a:pPr algn="ctr"/>
              <a:r>
                <a:rPr lang="en-US" sz="1600" dirty="0">
                  <a:solidFill>
                    <a:srgbClr val="FFFFFF"/>
                  </a:solidFill>
                  <a:latin typeface="Century Gothic" panose="020B0502020202020204" pitchFamily="34" charset="0"/>
                  <a:ea typeface="Arial"/>
                  <a:cs typeface="Arial"/>
                  <a:sym typeface="Arial"/>
                </a:rPr>
                <a:t>arrests disproportionately higher in lower SES* Communities than in high SES communities</a:t>
              </a:r>
              <a:endParaRPr sz="1400" dirty="0">
                <a:latin typeface="Century Gothic" panose="020B0502020202020204" pitchFamily="34" charset="0"/>
              </a:endParaRPr>
            </a:p>
          </p:txBody>
        </p:sp>
      </p:grpSp>
      <p:grpSp>
        <p:nvGrpSpPr>
          <p:cNvPr id="777" name="Google Shape;777;p18"/>
          <p:cNvGrpSpPr/>
          <p:nvPr/>
        </p:nvGrpSpPr>
        <p:grpSpPr>
          <a:xfrm>
            <a:off x="749943" y="3168380"/>
            <a:ext cx="4066503" cy="2286000"/>
            <a:chOff x="0" y="-213953"/>
            <a:chExt cx="6411650" cy="5032542"/>
          </a:xfrm>
        </p:grpSpPr>
        <p:grpSp>
          <p:nvGrpSpPr>
            <p:cNvPr id="778" name="Google Shape;778;p18"/>
            <p:cNvGrpSpPr/>
            <p:nvPr/>
          </p:nvGrpSpPr>
          <p:grpSpPr>
            <a:xfrm>
              <a:off x="0" y="-213953"/>
              <a:ext cx="6411650" cy="5032542"/>
              <a:chOff x="0" y="-57150"/>
              <a:chExt cx="1712649" cy="1344268"/>
            </a:xfrm>
          </p:grpSpPr>
          <p:sp>
            <p:nvSpPr>
              <p:cNvPr id="779" name="Google Shape;779;p18"/>
              <p:cNvSpPr/>
              <p:nvPr/>
            </p:nvSpPr>
            <p:spPr>
              <a:xfrm>
                <a:off x="0" y="0"/>
                <a:ext cx="1712649" cy="1287118"/>
              </a:xfrm>
              <a:custGeom>
                <a:avLst/>
                <a:gdLst/>
                <a:ahLst/>
                <a:cxnLst/>
                <a:rect l="l" t="t" r="r" b="b"/>
                <a:pathLst>
                  <a:path w="1712649" h="1287118" extrusionOk="0">
                    <a:moveTo>
                      <a:pt x="141677" y="0"/>
                    </a:moveTo>
                    <a:lnTo>
                      <a:pt x="1570972" y="0"/>
                    </a:lnTo>
                    <a:cubicBezTo>
                      <a:pt x="1608547" y="0"/>
                      <a:pt x="1644583" y="14927"/>
                      <a:pt x="1671153" y="41496"/>
                    </a:cubicBezTo>
                    <a:cubicBezTo>
                      <a:pt x="1697722" y="68066"/>
                      <a:pt x="1712649" y="104102"/>
                      <a:pt x="1712649" y="141677"/>
                    </a:cubicBezTo>
                    <a:lnTo>
                      <a:pt x="1712649" y="1145441"/>
                    </a:lnTo>
                    <a:cubicBezTo>
                      <a:pt x="1712649" y="1183016"/>
                      <a:pt x="1697722" y="1219052"/>
                      <a:pt x="1671153" y="1245622"/>
                    </a:cubicBezTo>
                    <a:cubicBezTo>
                      <a:pt x="1644583" y="1272192"/>
                      <a:pt x="1608547" y="1287118"/>
                      <a:pt x="1570972" y="1287118"/>
                    </a:cubicBezTo>
                    <a:lnTo>
                      <a:pt x="141677" y="1287118"/>
                    </a:lnTo>
                    <a:cubicBezTo>
                      <a:pt x="104102" y="1287118"/>
                      <a:pt x="68066" y="1272192"/>
                      <a:pt x="41496" y="1245622"/>
                    </a:cubicBezTo>
                    <a:cubicBezTo>
                      <a:pt x="14927" y="1219052"/>
                      <a:pt x="0" y="1183016"/>
                      <a:pt x="0" y="1145441"/>
                    </a:cubicBezTo>
                    <a:lnTo>
                      <a:pt x="0" y="141677"/>
                    </a:lnTo>
                    <a:cubicBezTo>
                      <a:pt x="0" y="104102"/>
                      <a:pt x="14927" y="68066"/>
                      <a:pt x="41496" y="41496"/>
                    </a:cubicBezTo>
                    <a:cubicBezTo>
                      <a:pt x="68066" y="14927"/>
                      <a:pt x="104102" y="0"/>
                      <a:pt x="141677" y="0"/>
                    </a:cubicBezTo>
                    <a:close/>
                  </a:path>
                </a:pathLst>
              </a:custGeom>
              <a:solidFill>
                <a:srgbClr val="92A15F"/>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80" name="Google Shape;780;p18"/>
              <p:cNvSpPr txBox="1"/>
              <p:nvPr/>
            </p:nvSpPr>
            <p:spPr>
              <a:xfrm>
                <a:off x="0" y="-57150"/>
                <a:ext cx="1712649" cy="1200670"/>
              </a:xfrm>
              <a:prstGeom prst="rect">
                <a:avLst/>
              </a:prstGeom>
              <a:noFill/>
              <a:ln>
                <a:noFill/>
              </a:ln>
            </p:spPr>
            <p:txBody>
              <a:bodyPr spcFirstLastPara="1" wrap="square" lIns="50800" tIns="50800" rIns="50800" bIns="50800"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cxnSp>
          <p:nvCxnSpPr>
            <p:cNvPr id="781" name="Google Shape;781;p18"/>
            <p:cNvCxnSpPr/>
            <p:nvPr/>
          </p:nvCxnSpPr>
          <p:spPr>
            <a:xfrm>
              <a:off x="30167" y="857859"/>
              <a:ext cx="6358189" cy="0"/>
            </a:xfrm>
            <a:prstGeom prst="straightConnector1">
              <a:avLst/>
            </a:prstGeom>
            <a:noFill/>
            <a:ln w="38100" cap="flat" cmpd="sng">
              <a:solidFill>
                <a:schemeClr val="lt1"/>
              </a:solidFill>
              <a:prstDash val="solid"/>
              <a:round/>
              <a:headEnd type="none" w="sm" len="sm"/>
              <a:tailEnd type="none" w="sm" len="sm"/>
            </a:ln>
          </p:spPr>
        </p:cxnSp>
        <p:grpSp>
          <p:nvGrpSpPr>
            <p:cNvPr id="782" name="Google Shape;782;p18"/>
            <p:cNvGrpSpPr/>
            <p:nvPr/>
          </p:nvGrpSpPr>
          <p:grpSpPr>
            <a:xfrm>
              <a:off x="1265321" y="322934"/>
              <a:ext cx="233182" cy="233182"/>
              <a:chOff x="0" y="0"/>
              <a:chExt cx="812800" cy="812800"/>
            </a:xfrm>
          </p:grpSpPr>
          <p:sp>
            <p:nvSpPr>
              <p:cNvPr id="783" name="Google Shape;783;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84" name="Google Shape;784;p18"/>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sp>
          <p:nvSpPr>
            <p:cNvPr id="785" name="Google Shape;785;p18"/>
            <p:cNvSpPr/>
            <p:nvPr/>
          </p:nvSpPr>
          <p:spPr>
            <a:xfrm>
              <a:off x="898065" y="322933"/>
              <a:ext cx="233182" cy="233181"/>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grpSp>
          <p:nvGrpSpPr>
            <p:cNvPr id="786" name="Google Shape;786;p18"/>
            <p:cNvGrpSpPr/>
            <p:nvPr/>
          </p:nvGrpSpPr>
          <p:grpSpPr>
            <a:xfrm>
              <a:off x="532046" y="322934"/>
              <a:ext cx="233182" cy="233182"/>
              <a:chOff x="0" y="0"/>
              <a:chExt cx="812800" cy="812800"/>
            </a:xfrm>
          </p:grpSpPr>
          <p:sp>
            <p:nvSpPr>
              <p:cNvPr id="787" name="Google Shape;787;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88" name="Google Shape;788;p18"/>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sp>
          <p:nvSpPr>
            <p:cNvPr id="789" name="Google Shape;789;p18"/>
            <p:cNvSpPr txBox="1"/>
            <p:nvPr/>
          </p:nvSpPr>
          <p:spPr>
            <a:xfrm>
              <a:off x="173623" y="917072"/>
              <a:ext cx="6021538" cy="1043440"/>
            </a:xfrm>
            <a:prstGeom prst="rect">
              <a:avLst/>
            </a:prstGeom>
            <a:noFill/>
            <a:ln>
              <a:noFill/>
            </a:ln>
          </p:spPr>
          <p:txBody>
            <a:bodyPr spcFirstLastPara="1" wrap="square" lIns="0" tIns="0" rIns="0" bIns="0" anchor="t" anchorCtr="0">
              <a:spAutoFit/>
            </a:bodyPr>
            <a:lstStyle/>
            <a:p>
              <a:pPr algn="ctr">
                <a:lnSpc>
                  <a:spcPct val="154346"/>
                </a:lnSpc>
              </a:pPr>
              <a:r>
                <a:rPr lang="en-US" sz="2000">
                  <a:solidFill>
                    <a:srgbClr val="FFFFFF"/>
                  </a:solidFill>
                  <a:latin typeface="Century Gothic" panose="020B0502020202020204" pitchFamily="34" charset="0"/>
                  <a:ea typeface="Arial"/>
                  <a:cs typeface="Arial"/>
                  <a:sym typeface="Arial"/>
                </a:rPr>
                <a:t>Pregnant Women</a:t>
              </a:r>
              <a:endParaRPr sz="1400">
                <a:latin typeface="Century Gothic" panose="020B0502020202020204" pitchFamily="34" charset="0"/>
              </a:endParaRPr>
            </a:p>
          </p:txBody>
        </p:sp>
        <p:sp>
          <p:nvSpPr>
            <p:cNvPr id="790" name="Google Shape;790;p18"/>
            <p:cNvSpPr txBox="1"/>
            <p:nvPr/>
          </p:nvSpPr>
          <p:spPr>
            <a:xfrm>
              <a:off x="654757" y="2015142"/>
              <a:ext cx="5119678" cy="2168187"/>
            </a:xfrm>
            <a:prstGeom prst="rect">
              <a:avLst/>
            </a:prstGeom>
            <a:noFill/>
            <a:ln>
              <a:noFill/>
            </a:ln>
          </p:spPr>
          <p:txBody>
            <a:bodyPr spcFirstLastPara="1" wrap="square" lIns="0" tIns="0" rIns="0" bIns="0" anchor="t" anchorCtr="0">
              <a:spAutoFit/>
            </a:bodyPr>
            <a:lstStyle/>
            <a:p>
              <a:pPr algn="ctr"/>
              <a:r>
                <a:rPr lang="en-US" sz="1600" dirty="0">
                  <a:solidFill>
                    <a:srgbClr val="FFFFFF"/>
                  </a:solidFill>
                  <a:latin typeface="Century Gothic" panose="020B0502020202020204" pitchFamily="34" charset="0"/>
                  <a:ea typeface="Arial"/>
                  <a:cs typeface="Arial"/>
                  <a:sym typeface="Arial"/>
                </a:rPr>
                <a:t>with OUD avoid medical care if they believe legal action will be taken against them</a:t>
              </a:r>
              <a:endParaRPr sz="1400" dirty="0">
                <a:latin typeface="Century Gothic" panose="020B0502020202020204" pitchFamily="34" charset="0"/>
              </a:endParaRPr>
            </a:p>
          </p:txBody>
        </p:sp>
      </p:grpSp>
      <p:grpSp>
        <p:nvGrpSpPr>
          <p:cNvPr id="791" name="Google Shape;791;p18"/>
          <p:cNvGrpSpPr/>
          <p:nvPr/>
        </p:nvGrpSpPr>
        <p:grpSpPr>
          <a:xfrm>
            <a:off x="7172674" y="3029910"/>
            <a:ext cx="4269383" cy="2387502"/>
            <a:chOff x="0" y="-213953"/>
            <a:chExt cx="6411650" cy="5032541"/>
          </a:xfrm>
        </p:grpSpPr>
        <p:grpSp>
          <p:nvGrpSpPr>
            <p:cNvPr id="792" name="Google Shape;792;p18"/>
            <p:cNvGrpSpPr/>
            <p:nvPr/>
          </p:nvGrpSpPr>
          <p:grpSpPr>
            <a:xfrm>
              <a:off x="0" y="-213953"/>
              <a:ext cx="6411650" cy="5032541"/>
              <a:chOff x="0" y="-57150"/>
              <a:chExt cx="1712649" cy="1344268"/>
            </a:xfrm>
          </p:grpSpPr>
          <p:sp>
            <p:nvSpPr>
              <p:cNvPr id="793" name="Google Shape;793;p18"/>
              <p:cNvSpPr/>
              <p:nvPr/>
            </p:nvSpPr>
            <p:spPr>
              <a:xfrm>
                <a:off x="0" y="0"/>
                <a:ext cx="1712649" cy="1287118"/>
              </a:xfrm>
              <a:custGeom>
                <a:avLst/>
                <a:gdLst/>
                <a:ahLst/>
                <a:cxnLst/>
                <a:rect l="l" t="t" r="r" b="b"/>
                <a:pathLst>
                  <a:path w="1712649" h="1287118" extrusionOk="0">
                    <a:moveTo>
                      <a:pt x="141677" y="0"/>
                    </a:moveTo>
                    <a:lnTo>
                      <a:pt x="1570972" y="0"/>
                    </a:lnTo>
                    <a:cubicBezTo>
                      <a:pt x="1608547" y="0"/>
                      <a:pt x="1644583" y="14927"/>
                      <a:pt x="1671153" y="41496"/>
                    </a:cubicBezTo>
                    <a:cubicBezTo>
                      <a:pt x="1697722" y="68066"/>
                      <a:pt x="1712649" y="104102"/>
                      <a:pt x="1712649" y="141677"/>
                    </a:cubicBezTo>
                    <a:lnTo>
                      <a:pt x="1712649" y="1145441"/>
                    </a:lnTo>
                    <a:cubicBezTo>
                      <a:pt x="1712649" y="1183016"/>
                      <a:pt x="1697722" y="1219052"/>
                      <a:pt x="1671153" y="1245622"/>
                    </a:cubicBezTo>
                    <a:cubicBezTo>
                      <a:pt x="1644583" y="1272192"/>
                      <a:pt x="1608547" y="1287118"/>
                      <a:pt x="1570972" y="1287118"/>
                    </a:cubicBezTo>
                    <a:lnTo>
                      <a:pt x="141677" y="1287118"/>
                    </a:lnTo>
                    <a:cubicBezTo>
                      <a:pt x="104102" y="1287118"/>
                      <a:pt x="68066" y="1272192"/>
                      <a:pt x="41496" y="1245622"/>
                    </a:cubicBezTo>
                    <a:cubicBezTo>
                      <a:pt x="14927" y="1219052"/>
                      <a:pt x="0" y="1183016"/>
                      <a:pt x="0" y="1145441"/>
                    </a:cubicBezTo>
                    <a:lnTo>
                      <a:pt x="0" y="141677"/>
                    </a:lnTo>
                    <a:cubicBezTo>
                      <a:pt x="0" y="104102"/>
                      <a:pt x="14927" y="68066"/>
                      <a:pt x="41496" y="41496"/>
                    </a:cubicBezTo>
                    <a:cubicBezTo>
                      <a:pt x="68066" y="14927"/>
                      <a:pt x="104102" y="0"/>
                      <a:pt x="141677" y="0"/>
                    </a:cubicBezTo>
                    <a:close/>
                  </a:path>
                </a:pathLst>
              </a:custGeom>
              <a:solidFill>
                <a:srgbClr val="5B657B"/>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94" name="Google Shape;794;p18"/>
              <p:cNvSpPr txBox="1"/>
              <p:nvPr/>
            </p:nvSpPr>
            <p:spPr>
              <a:xfrm>
                <a:off x="0" y="-57150"/>
                <a:ext cx="1712649" cy="1344268"/>
              </a:xfrm>
              <a:prstGeom prst="rect">
                <a:avLst/>
              </a:prstGeom>
              <a:noFill/>
              <a:ln>
                <a:noFill/>
              </a:ln>
            </p:spPr>
            <p:txBody>
              <a:bodyPr spcFirstLastPara="1" wrap="square" lIns="50800" tIns="50800" rIns="50800" bIns="50800"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cxnSp>
          <p:nvCxnSpPr>
            <p:cNvPr id="795" name="Google Shape;795;p18"/>
            <p:cNvCxnSpPr/>
            <p:nvPr/>
          </p:nvCxnSpPr>
          <p:spPr>
            <a:xfrm>
              <a:off x="30167" y="857859"/>
              <a:ext cx="6358189" cy="0"/>
            </a:xfrm>
            <a:prstGeom prst="straightConnector1">
              <a:avLst/>
            </a:prstGeom>
            <a:noFill/>
            <a:ln w="38100" cap="flat" cmpd="sng">
              <a:solidFill>
                <a:schemeClr val="lt1"/>
              </a:solidFill>
              <a:prstDash val="solid"/>
              <a:round/>
              <a:headEnd type="none" w="sm" len="sm"/>
              <a:tailEnd type="none" w="sm" len="sm"/>
            </a:ln>
          </p:spPr>
        </p:cxnSp>
        <p:grpSp>
          <p:nvGrpSpPr>
            <p:cNvPr id="796" name="Google Shape;796;p18"/>
            <p:cNvGrpSpPr/>
            <p:nvPr/>
          </p:nvGrpSpPr>
          <p:grpSpPr>
            <a:xfrm>
              <a:off x="1265321" y="322934"/>
              <a:ext cx="233182" cy="233182"/>
              <a:chOff x="0" y="0"/>
              <a:chExt cx="812800" cy="812800"/>
            </a:xfrm>
          </p:grpSpPr>
          <p:sp>
            <p:nvSpPr>
              <p:cNvPr id="797" name="Google Shape;797;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798" name="Google Shape;798;p18"/>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grpSp>
          <p:nvGrpSpPr>
            <p:cNvPr id="799" name="Google Shape;799;p18"/>
            <p:cNvGrpSpPr/>
            <p:nvPr/>
          </p:nvGrpSpPr>
          <p:grpSpPr>
            <a:xfrm>
              <a:off x="898066" y="322934"/>
              <a:ext cx="233182" cy="233182"/>
              <a:chOff x="0" y="0"/>
              <a:chExt cx="812800" cy="812800"/>
            </a:xfrm>
          </p:grpSpPr>
          <p:sp>
            <p:nvSpPr>
              <p:cNvPr id="800" name="Google Shape;800;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801" name="Google Shape;801;p18"/>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grpSp>
          <p:nvGrpSpPr>
            <p:cNvPr id="802" name="Google Shape;802;p18"/>
            <p:cNvGrpSpPr/>
            <p:nvPr/>
          </p:nvGrpSpPr>
          <p:grpSpPr>
            <a:xfrm>
              <a:off x="532046" y="322934"/>
              <a:ext cx="233182" cy="233182"/>
              <a:chOff x="0" y="0"/>
              <a:chExt cx="812800" cy="812800"/>
            </a:xfrm>
          </p:grpSpPr>
          <p:sp>
            <p:nvSpPr>
              <p:cNvPr id="803" name="Google Shape;803;p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804" name="Google Shape;804;p18"/>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100">
                  <a:solidFill>
                    <a:srgbClr val="000000"/>
                  </a:solidFill>
                  <a:latin typeface="Century Gothic" panose="020B0502020202020204" pitchFamily="34" charset="0"/>
                  <a:ea typeface="Arial"/>
                  <a:cs typeface="Arial"/>
                  <a:sym typeface="Arial"/>
                </a:endParaRPr>
              </a:p>
            </p:txBody>
          </p:sp>
        </p:grpSp>
        <p:sp>
          <p:nvSpPr>
            <p:cNvPr id="805" name="Google Shape;805;p18"/>
            <p:cNvSpPr txBox="1"/>
            <p:nvPr/>
          </p:nvSpPr>
          <p:spPr>
            <a:xfrm>
              <a:off x="173623" y="869757"/>
              <a:ext cx="6021538" cy="999079"/>
            </a:xfrm>
            <a:prstGeom prst="rect">
              <a:avLst/>
            </a:prstGeom>
            <a:noFill/>
            <a:ln>
              <a:noFill/>
            </a:ln>
          </p:spPr>
          <p:txBody>
            <a:bodyPr spcFirstLastPara="1" wrap="square" lIns="0" tIns="0" rIns="0" bIns="0" anchor="t" anchorCtr="0">
              <a:spAutoFit/>
            </a:bodyPr>
            <a:lstStyle/>
            <a:p>
              <a:pPr algn="ctr">
                <a:lnSpc>
                  <a:spcPct val="154346"/>
                </a:lnSpc>
              </a:pPr>
              <a:r>
                <a:rPr lang="en-US" sz="2000" b="1">
                  <a:solidFill>
                    <a:srgbClr val="FFFFFF"/>
                  </a:solidFill>
                  <a:latin typeface="Century Gothic" panose="020B0502020202020204" pitchFamily="34" charset="0"/>
                  <a:ea typeface="Arial"/>
                  <a:cs typeface="Arial"/>
                  <a:sym typeface="Arial"/>
                </a:rPr>
                <a:t>Low SES Mothers</a:t>
              </a:r>
              <a:endParaRPr sz="1400">
                <a:latin typeface="Century Gothic" panose="020B0502020202020204" pitchFamily="34" charset="0"/>
              </a:endParaRPr>
            </a:p>
          </p:txBody>
        </p:sp>
        <p:sp>
          <p:nvSpPr>
            <p:cNvPr id="806" name="Google Shape;806;p18"/>
            <p:cNvSpPr txBox="1"/>
            <p:nvPr/>
          </p:nvSpPr>
          <p:spPr>
            <a:xfrm>
              <a:off x="553909" y="1866119"/>
              <a:ext cx="5344240" cy="2076008"/>
            </a:xfrm>
            <a:prstGeom prst="rect">
              <a:avLst/>
            </a:prstGeom>
            <a:noFill/>
            <a:ln>
              <a:noFill/>
            </a:ln>
          </p:spPr>
          <p:txBody>
            <a:bodyPr spcFirstLastPara="1" wrap="square" lIns="0" tIns="0" rIns="0" bIns="0" anchor="t" anchorCtr="0">
              <a:spAutoFit/>
            </a:bodyPr>
            <a:lstStyle/>
            <a:p>
              <a:pPr algn="ctr"/>
              <a:r>
                <a:rPr lang="en-US" sz="1600">
                  <a:solidFill>
                    <a:srgbClr val="FFFFFF"/>
                  </a:solidFill>
                  <a:latin typeface="Century Gothic" panose="020B0502020202020204" pitchFamily="34" charset="0"/>
                  <a:ea typeface="Arial"/>
                  <a:cs typeface="Arial"/>
                  <a:sym typeface="Arial"/>
                </a:rPr>
                <a:t>with OUD who lose custody of their children face barriers accessing legal &amp; medical resources</a:t>
              </a:r>
              <a:endParaRPr sz="1400">
                <a:latin typeface="Century Gothic" panose="020B0502020202020204" pitchFamily="34" charset="0"/>
              </a:endParaRPr>
            </a:p>
          </p:txBody>
        </p:sp>
      </p:grpSp>
      <p:sp>
        <p:nvSpPr>
          <p:cNvPr id="808" name="Google Shape;808;p18"/>
          <p:cNvSpPr/>
          <p:nvPr/>
        </p:nvSpPr>
        <p:spPr>
          <a:xfrm>
            <a:off x="6741846" y="5603483"/>
            <a:ext cx="700181" cy="800774"/>
          </a:xfrm>
          <a:custGeom>
            <a:avLst/>
            <a:gdLst/>
            <a:ahLst/>
            <a:cxnLst/>
            <a:rect l="l" t="t" r="r" b="b"/>
            <a:pathLst>
              <a:path w="2173492" h="2544387" extrusionOk="0">
                <a:moveTo>
                  <a:pt x="0" y="0"/>
                </a:moveTo>
                <a:lnTo>
                  <a:pt x="2173493" y="0"/>
                </a:lnTo>
                <a:lnTo>
                  <a:pt x="2173493" y="2544387"/>
                </a:lnTo>
                <a:lnTo>
                  <a:pt x="0" y="254438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endParaRPr sz="1100">
              <a:solidFill>
                <a:srgbClr val="000000"/>
              </a:solidFill>
              <a:latin typeface="Century Gothic" panose="020B0502020202020204" pitchFamily="34" charset="0"/>
              <a:ea typeface="Arial"/>
              <a:cs typeface="Arial"/>
              <a:sym typeface="Arial"/>
            </a:endParaRPr>
          </a:p>
        </p:txBody>
      </p:sp>
      <p:sp>
        <p:nvSpPr>
          <p:cNvPr id="809" name="Google Shape;809;p18"/>
          <p:cNvSpPr/>
          <p:nvPr/>
        </p:nvSpPr>
        <p:spPr>
          <a:xfrm>
            <a:off x="6741846" y="6328593"/>
            <a:ext cx="4568883" cy="525570"/>
          </a:xfrm>
          <a:prstGeom prst="rect">
            <a:avLst/>
          </a:prstGeom>
          <a:noFill/>
          <a:ln>
            <a:noFill/>
          </a:ln>
        </p:spPr>
        <p:txBody>
          <a:bodyPr spcFirstLastPara="1" wrap="square" lIns="91425" tIns="45700" rIns="91425" bIns="45700" anchor="ctr" anchorCtr="0">
            <a:noAutofit/>
          </a:bodyPr>
          <a:lstStyle/>
          <a:p>
            <a:pPr>
              <a:buClr>
                <a:srgbClr val="000000"/>
              </a:buClr>
              <a:buSzPts val="1800"/>
            </a:pPr>
            <a:r>
              <a:rPr lang="en-US" sz="1400" dirty="0">
                <a:solidFill>
                  <a:schemeClr val="dk1"/>
                </a:solidFill>
                <a:latin typeface="Century Gothic" panose="020B0502020202020204" pitchFamily="34" charset="0"/>
                <a:ea typeface="Arial"/>
                <a:cs typeface="Arial"/>
                <a:sym typeface="Arial"/>
              </a:rPr>
              <a:t>SES=Socioeconomic status.</a:t>
            </a:r>
          </a:p>
        </p:txBody>
      </p:sp>
      <p:sp>
        <p:nvSpPr>
          <p:cNvPr id="2" name="Google Shape;827;p78">
            <a:extLst>
              <a:ext uri="{FF2B5EF4-FFF2-40B4-BE49-F238E27FC236}">
                <a16:creationId xmlns:a16="http://schemas.microsoft.com/office/drawing/2014/main" id="{75474E22-BAFB-E424-5281-B763BDE5C4AB}"/>
              </a:ext>
            </a:extLst>
          </p:cNvPr>
          <p:cNvSpPr txBox="1"/>
          <p:nvPr/>
        </p:nvSpPr>
        <p:spPr>
          <a:xfrm>
            <a:off x="159027" y="5588907"/>
            <a:ext cx="5749120" cy="1169511"/>
          </a:xfrm>
          <a:prstGeom prst="rect">
            <a:avLst/>
          </a:prstGeom>
          <a:solidFill>
            <a:schemeClr val="lt1"/>
          </a:solidFill>
          <a:ln>
            <a:noFill/>
          </a:ln>
        </p:spPr>
        <p:txBody>
          <a:bodyPr spcFirstLastPara="1" wrap="square" lIns="91425" tIns="45700" rIns="91425" bIns="45700" anchor="t" anchorCtr="0">
            <a:spAutoFit/>
          </a:bodyPr>
          <a:lstStyle/>
          <a:p>
            <a:pPr>
              <a:buSzPts val="1400"/>
            </a:pPr>
            <a:r>
              <a:rPr lang="en-US" sz="1400" dirty="0">
                <a:latin typeface="Century Gothic" panose="020B0502020202020204" pitchFamily="34" charset="0"/>
              </a:rPr>
              <a:t>Donnelly et al, 2021, </a:t>
            </a:r>
            <a:r>
              <a:rPr lang="en-US" sz="1400" i="1" dirty="0">
                <a:latin typeface="Century Gothic" panose="020B0502020202020204" pitchFamily="34" charset="0"/>
              </a:rPr>
              <a:t>Criminal Justice Policy Review</a:t>
            </a:r>
            <a:r>
              <a:rPr lang="en-US" sz="1400" dirty="0">
                <a:latin typeface="Century Gothic" panose="020B0502020202020204" pitchFamily="34" charset="0"/>
              </a:rPr>
              <a:t>, 32(3), 219–244. Darlington, Compton, &amp; Hutson, 2021, </a:t>
            </a:r>
            <a:r>
              <a:rPr lang="en-US" sz="1400" i="1" dirty="0">
                <a:latin typeface="Century Gothic" panose="020B0502020202020204" pitchFamily="34" charset="0"/>
              </a:rPr>
              <a:t>Policy, Politics, &amp; Nursing Practice</a:t>
            </a:r>
            <a:r>
              <a:rPr lang="en-US" sz="1400" dirty="0">
                <a:latin typeface="Century Gothic" panose="020B0502020202020204" pitchFamily="34" charset="0"/>
              </a:rPr>
              <a:t>, 22(2),  93-104. Lamonica &amp; Boeri, 2020, </a:t>
            </a:r>
            <a:r>
              <a:rPr lang="en-US" sz="1400" i="1" dirty="0">
                <a:latin typeface="Century Gothic" panose="020B0502020202020204" pitchFamily="34" charset="0"/>
              </a:rPr>
              <a:t>Journal of ethnographic and qualitative research</a:t>
            </a:r>
            <a:r>
              <a:rPr lang="en-US" sz="1400" dirty="0">
                <a:latin typeface="Century Gothic" panose="020B0502020202020204" pitchFamily="34" charset="0"/>
              </a:rPr>
              <a:t>, 15(1), 63–81. Park et al, 2020, </a:t>
            </a:r>
            <a:r>
              <a:rPr lang="nb-NO" sz="1400" dirty="0">
                <a:latin typeface="Century Gothic" panose="020B0502020202020204" pitchFamily="34" charset="0"/>
              </a:rPr>
              <a:t>Milbank Q 2020 Spt;98(3):700-746.</a:t>
            </a:r>
            <a:endParaRPr lang="en-US" sz="1400" dirty="0">
              <a:latin typeface="Century Gothic" panose="020B0502020202020204" pitchFamily="34" charset="0"/>
            </a:endParaRPr>
          </a:p>
        </p:txBody>
      </p:sp>
      <p:pic>
        <p:nvPicPr>
          <p:cNvPr id="4" name="Picture 3" descr="A graphic of a stack of books and scales of justice&#10;&#10;Description automatically generated">
            <a:extLst>
              <a:ext uri="{FF2B5EF4-FFF2-40B4-BE49-F238E27FC236}">
                <a16:creationId xmlns:a16="http://schemas.microsoft.com/office/drawing/2014/main" id="{7F5B0403-E6E1-4377-4EED-36613BF2456A}"/>
              </a:ext>
            </a:extLst>
          </p:cNvPr>
          <p:cNvPicPr>
            <a:picLocks noChangeAspect="1"/>
          </p:cNvPicPr>
          <p:nvPr/>
        </p:nvPicPr>
        <p:blipFill rotWithShape="1">
          <a:blip r:embed="rId4"/>
          <a:srcRect l="22116" t="14834" r="29277" b="10774"/>
          <a:stretch/>
        </p:blipFill>
        <p:spPr>
          <a:xfrm>
            <a:off x="4255391" y="1570413"/>
            <a:ext cx="3417366" cy="261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5"/>
                                        </p:tgtEl>
                                        <p:attrNameLst>
                                          <p:attrName>style.visibility</p:attrName>
                                        </p:attrNameLst>
                                      </p:cBhvr>
                                      <p:to>
                                        <p:strVal val="visible"/>
                                      </p:to>
                                    </p:set>
                                    <p:animEffect transition="in" filter="fade">
                                      <p:cBhvr>
                                        <p:cTn id="7" dur="500"/>
                                        <p:tgtEl>
                                          <p:spTgt spid="7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1"/>
                                        </p:tgtEl>
                                        <p:attrNameLst>
                                          <p:attrName>style.visibility</p:attrName>
                                        </p:attrNameLst>
                                      </p:cBhvr>
                                      <p:to>
                                        <p:strVal val="visible"/>
                                      </p:to>
                                    </p:set>
                                    <p:animEffect transition="in" filter="fade">
                                      <p:cBhvr>
                                        <p:cTn id="12" dur="500"/>
                                        <p:tgtEl>
                                          <p:spTgt spid="76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09"/>
                                        </p:tgtEl>
                                        <p:attrNameLst>
                                          <p:attrName>style.visibility</p:attrName>
                                        </p:attrNameLst>
                                      </p:cBhvr>
                                      <p:to>
                                        <p:strVal val="visible"/>
                                      </p:to>
                                    </p:set>
                                    <p:animEffect transition="in" filter="fade">
                                      <p:cBhvr>
                                        <p:cTn id="15" dur="500"/>
                                        <p:tgtEl>
                                          <p:spTgt spid="8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77"/>
                                        </p:tgtEl>
                                        <p:attrNameLst>
                                          <p:attrName>style.visibility</p:attrName>
                                        </p:attrNameLst>
                                      </p:cBhvr>
                                      <p:to>
                                        <p:strVal val="visible"/>
                                      </p:to>
                                    </p:set>
                                    <p:animEffect transition="in" filter="fade">
                                      <p:cBhvr>
                                        <p:cTn id="20" dur="500"/>
                                        <p:tgtEl>
                                          <p:spTgt spid="77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91"/>
                                        </p:tgtEl>
                                        <p:attrNameLst>
                                          <p:attrName>style.visibility</p:attrName>
                                        </p:attrNameLst>
                                      </p:cBhvr>
                                      <p:to>
                                        <p:strVal val="visible"/>
                                      </p:to>
                                    </p:set>
                                    <p:animEffect transition="in" filter="fade">
                                      <p:cBhvr>
                                        <p:cTn id="25" dur="500"/>
                                        <p:tgtEl>
                                          <p:spTgt spid="791"/>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808"/>
                                        </p:tgtEl>
                                        <p:attrNameLst>
                                          <p:attrName>style.visibility</p:attrName>
                                        </p:attrNameLst>
                                      </p:cBhvr>
                                      <p:to>
                                        <p:strVal val="visible"/>
                                      </p:to>
                                    </p:set>
                                    <p:animEffect transition="in" filter="fade">
                                      <p:cBhvr>
                                        <p:cTn id="28" dur="1000"/>
                                        <p:tgtEl>
                                          <p:spTgt spid="808"/>
                                        </p:tgtEl>
                                      </p:cBhvr>
                                    </p:animEffect>
                                    <p:anim calcmode="lin" valueType="num">
                                      <p:cBhvr>
                                        <p:cTn id="29" dur="1000" fill="hold"/>
                                        <p:tgtEl>
                                          <p:spTgt spid="808"/>
                                        </p:tgtEl>
                                        <p:attrNameLst>
                                          <p:attrName>ppt_x</p:attrName>
                                        </p:attrNameLst>
                                      </p:cBhvr>
                                      <p:tavLst>
                                        <p:tav tm="0">
                                          <p:val>
                                            <p:strVal val="#ppt_x"/>
                                          </p:val>
                                        </p:tav>
                                        <p:tav tm="100000">
                                          <p:val>
                                            <p:strVal val="#ppt_x"/>
                                          </p:val>
                                        </p:tav>
                                      </p:tavLst>
                                    </p:anim>
                                    <p:anim calcmode="lin" valueType="num">
                                      <p:cBhvr>
                                        <p:cTn id="30" dur="1000" fill="hold"/>
                                        <p:tgtEl>
                                          <p:spTgt spid="80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43"/>
                                        </p:tgtEl>
                                        <p:attrNameLst>
                                          <p:attrName>style.visibility</p:attrName>
                                        </p:attrNameLst>
                                      </p:cBhvr>
                                      <p:to>
                                        <p:strVal val="visible"/>
                                      </p:to>
                                    </p:set>
                                    <p:animEffect transition="in" filter="fade">
                                      <p:cBhvr>
                                        <p:cTn id="33" dur="1000"/>
                                        <p:tgtEl>
                                          <p:spTgt spid="743"/>
                                        </p:tgtEl>
                                      </p:cBhvr>
                                    </p:animEffect>
                                    <p:anim calcmode="lin" valueType="num">
                                      <p:cBhvr>
                                        <p:cTn id="34" dur="1000" fill="hold"/>
                                        <p:tgtEl>
                                          <p:spTgt spid="743"/>
                                        </p:tgtEl>
                                        <p:attrNameLst>
                                          <p:attrName>ppt_x</p:attrName>
                                        </p:attrNameLst>
                                      </p:cBhvr>
                                      <p:tavLst>
                                        <p:tav tm="0">
                                          <p:val>
                                            <p:strVal val="#ppt_x"/>
                                          </p:val>
                                        </p:tav>
                                        <p:tav tm="100000">
                                          <p:val>
                                            <p:strVal val="#ppt_x"/>
                                          </p:val>
                                        </p:tav>
                                      </p:tavLst>
                                    </p:anim>
                                    <p:anim calcmode="lin" valueType="num">
                                      <p:cBhvr>
                                        <p:cTn id="35" dur="1000" fill="hold"/>
                                        <p:tgtEl>
                                          <p:spTgt spid="7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p:bldP spid="808" grpId="0" animBg="1"/>
      <p:bldP spid="8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BB4FD81-E270-040C-2556-A710C1176F89}"/>
              </a:ext>
            </a:extLst>
          </p:cNvPr>
          <p:cNvSpPr>
            <a:spLocks noGrp="1"/>
          </p:cNvSpPr>
          <p:nvPr>
            <p:ph type="title"/>
          </p:nvPr>
        </p:nvSpPr>
        <p:spPr>
          <a:xfrm>
            <a:off x="1466982" y="1766674"/>
            <a:ext cx="9625389" cy="3324652"/>
          </a:xfrm>
        </p:spPr>
        <p:txBody>
          <a:bodyPr vert="horz" lIns="91440" tIns="45720" rIns="91440" bIns="45720" rtlCol="0" anchor="b">
            <a:noAutofit/>
          </a:bodyPr>
          <a:lstStyle/>
          <a:p>
            <a:pPr algn="ctr"/>
            <a:r>
              <a:rPr lang="en-US" sz="5400" b="1" i="1" dirty="0">
                <a:solidFill>
                  <a:srgbClr val="1A4C74"/>
                </a:solidFill>
                <a:latin typeface="Century Gothic" panose="020B0502020202020204" pitchFamily="34" charset="0"/>
              </a:rPr>
              <a:t>Part 4:</a:t>
            </a:r>
            <a:br>
              <a:rPr lang="en-US" sz="5400" b="1" i="1" dirty="0">
                <a:solidFill>
                  <a:srgbClr val="1A4C74"/>
                </a:solidFill>
                <a:latin typeface="Century Gothic" panose="020B0502020202020204" pitchFamily="34" charset="0"/>
              </a:rPr>
            </a:br>
            <a:br>
              <a:rPr lang="en-US" sz="5400" b="1" dirty="0">
                <a:solidFill>
                  <a:srgbClr val="1A4C74"/>
                </a:solidFill>
              </a:rPr>
            </a:br>
            <a:r>
              <a:rPr lang="en-US" sz="5400" b="1" dirty="0">
                <a:solidFill>
                  <a:srgbClr val="1A4C74"/>
                </a:solidFill>
              </a:rPr>
              <a:t>Best Practices for Overcoming Stigma</a:t>
            </a:r>
            <a:endParaRPr lang="en-US" sz="5400" i="1" dirty="0">
              <a:solidFill>
                <a:srgbClr val="1A4C74"/>
              </a:solidFill>
            </a:endParaRPr>
          </a:p>
        </p:txBody>
      </p:sp>
    </p:spTree>
    <p:extLst>
      <p:ext uri="{BB962C8B-B14F-4D97-AF65-F5344CB8AC3E}">
        <p14:creationId xmlns:p14="http://schemas.microsoft.com/office/powerpoint/2010/main" val="4126699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D4A697-83AA-76CC-BF7F-F365164AC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372397-27CB-078F-D81D-5414FE62D972}"/>
              </a:ext>
            </a:extLst>
          </p:cNvPr>
          <p:cNvSpPr>
            <a:spLocks noGrp="1"/>
          </p:cNvSpPr>
          <p:nvPr>
            <p:ph type="title" idx="4294967295"/>
          </p:nvPr>
        </p:nvSpPr>
        <p:spPr>
          <a:xfrm>
            <a:off x="635000" y="611187"/>
            <a:ext cx="9702800" cy="1033463"/>
          </a:xfrm>
        </p:spPr>
        <p:txBody>
          <a:bodyPr>
            <a:normAutofit/>
          </a:bodyPr>
          <a:lstStyle/>
          <a:p>
            <a:r>
              <a:rPr lang="en-US" sz="4000" dirty="0">
                <a:latin typeface="Century Gothic" panose="020B0502020202020204" pitchFamily="34" charset="0"/>
              </a:rPr>
              <a:t>Strategies for De-Stigmatization</a:t>
            </a:r>
          </a:p>
        </p:txBody>
      </p:sp>
      <p:sp>
        <p:nvSpPr>
          <p:cNvPr id="3" name="Content Placeholder 2">
            <a:extLst>
              <a:ext uri="{FF2B5EF4-FFF2-40B4-BE49-F238E27FC236}">
                <a16:creationId xmlns:a16="http://schemas.microsoft.com/office/drawing/2014/main" id="{93479C2B-0BA5-33A2-15CA-3B92FAE46D2A}"/>
              </a:ext>
            </a:extLst>
          </p:cNvPr>
          <p:cNvSpPr>
            <a:spLocks noGrp="1"/>
          </p:cNvSpPr>
          <p:nvPr>
            <p:ph idx="4294967295"/>
          </p:nvPr>
        </p:nvSpPr>
        <p:spPr>
          <a:xfrm>
            <a:off x="0" y="2193925"/>
            <a:ext cx="6991350" cy="4052888"/>
          </a:xfrm>
        </p:spPr>
        <p:txBody>
          <a:bodyPr anchor="ctr">
            <a:normAutofit/>
          </a:bodyPr>
          <a:lstStyle/>
          <a:p>
            <a:pPr marL="971550" lvl="1" indent="-514350">
              <a:lnSpc>
                <a:spcPct val="120000"/>
              </a:lnSpc>
              <a:buFont typeface="+mj-lt"/>
              <a:buAutoNum type="arabicPeriod"/>
            </a:pPr>
            <a:r>
              <a:rPr lang="en-US" sz="2800" b="1" dirty="0">
                <a:latin typeface="Century Gothic" panose="020B0502020202020204" pitchFamily="34" charset="0"/>
              </a:rPr>
              <a:t>ACKNOWLEDGE</a:t>
            </a:r>
            <a:r>
              <a:rPr lang="en-US" sz="2800" dirty="0">
                <a:latin typeface="Century Gothic" panose="020B0502020202020204" pitchFamily="34" charset="0"/>
              </a:rPr>
              <a:t> that no one is immune from implicit bias. Commit to raising awareness and confronting your own attitudes and judgments</a:t>
            </a:r>
          </a:p>
          <a:p>
            <a:pPr marL="457200" lvl="1" indent="0">
              <a:lnSpc>
                <a:spcPct val="120000"/>
              </a:lnSpc>
              <a:buNone/>
            </a:pPr>
            <a:endParaRPr lang="en-US" sz="2600" dirty="0">
              <a:latin typeface="Century Gothic" panose="020B0502020202020204" pitchFamily="34" charset="0"/>
            </a:endParaRPr>
          </a:p>
        </p:txBody>
      </p:sp>
      <p:pic>
        <p:nvPicPr>
          <p:cNvPr id="4" name="Picture 8" descr="Unveiling Implicit Bias | DC Hours">
            <a:extLst>
              <a:ext uri="{FF2B5EF4-FFF2-40B4-BE49-F238E27FC236}">
                <a16:creationId xmlns:a16="http://schemas.microsoft.com/office/drawing/2014/main" id="{BC60B7A3-AF12-F0EB-D9C8-E78F1D2A6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435"/>
          <a:stretch/>
        </p:blipFill>
        <p:spPr bwMode="auto">
          <a:xfrm>
            <a:off x="7540053" y="1880804"/>
            <a:ext cx="4297662" cy="4424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92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3"/>
          <p:cNvSpPr/>
          <p:nvPr/>
        </p:nvSpPr>
        <p:spPr>
          <a:xfrm>
            <a:off x="6202975" y="1518965"/>
            <a:ext cx="4795450" cy="3631800"/>
          </a:xfrm>
          <a:prstGeom prst="wedgeRoundRectCallout">
            <a:avLst>
              <a:gd name="adj1" fmla="val -20833"/>
              <a:gd name="adj2" fmla="val 62500"/>
              <a:gd name="adj3" fmla="val 0"/>
            </a:avLst>
          </a:prstGeom>
          <a:solidFill>
            <a:schemeClr val="accent1"/>
          </a:solidFill>
          <a:ln>
            <a:noFill/>
          </a:ln>
        </p:spPr>
        <p:txBody>
          <a:bodyPr spcFirstLastPara="1" wrap="square" lIns="91425" tIns="45700" rIns="91425" bIns="45700" anchor="ctr" anchorCtr="0">
            <a:noAutofit/>
          </a:bodyPr>
          <a:lstStyle/>
          <a:p>
            <a:pPr algn="ctr">
              <a:buClr>
                <a:srgbClr val="000000"/>
              </a:buClr>
              <a:buSzPts val="2400"/>
            </a:pPr>
            <a:r>
              <a:rPr lang="en-US" sz="2400" dirty="0">
                <a:solidFill>
                  <a:schemeClr val="lt1"/>
                </a:solidFill>
                <a:latin typeface="Century Gothic" panose="020B0502020202020204" pitchFamily="34" charset="0"/>
                <a:ea typeface="Arial"/>
                <a:cs typeface="Arial"/>
                <a:sym typeface="Arial"/>
              </a:rPr>
              <a:t>"Implicit bias, also known as implicit prejudice or implicit attitude, is a negative attitude, of which one is not consciously aware, against a specific social group."</a:t>
            </a:r>
            <a:endParaRPr sz="1600" dirty="0">
              <a:solidFill>
                <a:schemeClr val="lt1"/>
              </a:solidFill>
              <a:latin typeface="Century Gothic" panose="020B0502020202020204" pitchFamily="34" charset="0"/>
              <a:ea typeface="Arial"/>
              <a:cs typeface="Arial"/>
              <a:sym typeface="Arial"/>
            </a:endParaRPr>
          </a:p>
          <a:p>
            <a:pPr algn="r">
              <a:buClr>
                <a:srgbClr val="000000"/>
              </a:buClr>
              <a:buSzPts val="2400"/>
            </a:pPr>
            <a:r>
              <a:rPr lang="en-US" sz="2400" dirty="0">
                <a:solidFill>
                  <a:schemeClr val="lt1"/>
                </a:solidFill>
                <a:latin typeface="Century Gothic" panose="020B0502020202020204" pitchFamily="34" charset="0"/>
                <a:ea typeface="Arial"/>
                <a:cs typeface="Arial"/>
                <a:sym typeface="Arial"/>
              </a:rPr>
              <a:t> </a:t>
            </a:r>
            <a:r>
              <a:rPr lang="en-US" sz="1600" dirty="0">
                <a:solidFill>
                  <a:schemeClr val="lt1"/>
                </a:solidFill>
                <a:latin typeface="Century Gothic" panose="020B0502020202020204" pitchFamily="34" charset="0"/>
                <a:ea typeface="Arial"/>
                <a:cs typeface="Arial"/>
                <a:sym typeface="Arial"/>
              </a:rPr>
              <a:t>-The American Psychological </a:t>
            </a:r>
            <a:endParaRPr sz="1400" dirty="0">
              <a:solidFill>
                <a:srgbClr val="000000"/>
              </a:solidFill>
              <a:latin typeface="Century Gothic" panose="020B0502020202020204" pitchFamily="34" charset="0"/>
              <a:ea typeface="Arial"/>
              <a:cs typeface="Arial"/>
              <a:sym typeface="Arial"/>
            </a:endParaRPr>
          </a:p>
          <a:p>
            <a:pPr algn="r">
              <a:buClr>
                <a:srgbClr val="000000"/>
              </a:buClr>
              <a:buSzPts val="1600"/>
            </a:pPr>
            <a:r>
              <a:rPr lang="en-US" sz="1600" dirty="0">
                <a:solidFill>
                  <a:schemeClr val="lt1"/>
                </a:solidFill>
                <a:latin typeface="Century Gothic" panose="020B0502020202020204" pitchFamily="34" charset="0"/>
                <a:ea typeface="Arial"/>
                <a:cs typeface="Arial"/>
                <a:sym typeface="Arial"/>
              </a:rPr>
              <a:t>Association</a:t>
            </a:r>
            <a:endParaRPr sz="1600" dirty="0">
              <a:solidFill>
                <a:schemeClr val="lt1"/>
              </a:solidFill>
              <a:latin typeface="Century Gothic" panose="020B0502020202020204" pitchFamily="34" charset="0"/>
              <a:ea typeface="Arial"/>
              <a:cs typeface="Arial"/>
              <a:sym typeface="Arial"/>
            </a:endParaRPr>
          </a:p>
        </p:txBody>
      </p:sp>
      <p:sp>
        <p:nvSpPr>
          <p:cNvPr id="816" name="Google Shape;816;p13"/>
          <p:cNvSpPr/>
          <p:nvPr/>
        </p:nvSpPr>
        <p:spPr>
          <a:xfrm>
            <a:off x="1143000" y="1525839"/>
            <a:ext cx="4795451" cy="3631800"/>
          </a:xfrm>
          <a:prstGeom prst="wedgeRoundRectCallout">
            <a:avLst>
              <a:gd name="adj1" fmla="val -20833"/>
              <a:gd name="adj2" fmla="val 62500"/>
              <a:gd name="adj3" fmla="val 0"/>
            </a:avLst>
          </a:prstGeom>
          <a:solidFill>
            <a:schemeClr val="accent1"/>
          </a:solidFill>
          <a:ln>
            <a:noFill/>
          </a:ln>
        </p:spPr>
        <p:txBody>
          <a:bodyPr spcFirstLastPara="1" wrap="square" lIns="91425" tIns="45700" rIns="91425" bIns="45700" anchor="ctr" anchorCtr="0">
            <a:noAutofit/>
          </a:bodyPr>
          <a:lstStyle/>
          <a:p>
            <a:pPr algn="ctr">
              <a:buClr>
                <a:srgbClr val="000000"/>
              </a:buClr>
              <a:buSzPts val="2400"/>
            </a:pPr>
            <a:r>
              <a:rPr lang="en-US" sz="2400" dirty="0">
                <a:solidFill>
                  <a:schemeClr val="lt1"/>
                </a:solidFill>
                <a:latin typeface="Century Gothic" panose="020B0502020202020204" pitchFamily="34" charset="0"/>
                <a:ea typeface="Arial"/>
                <a:cs typeface="Arial"/>
                <a:sym typeface="Arial"/>
              </a:rPr>
              <a:t>"Implicit bias is an automatic reaction we have towards other people. These attitudes and stereotypes can negatively impact our understanding, actions, and decision-making."</a:t>
            </a:r>
            <a:endParaRPr sz="1600" dirty="0">
              <a:solidFill>
                <a:schemeClr val="lt1"/>
              </a:solidFill>
              <a:latin typeface="Century Gothic" panose="020B0502020202020204" pitchFamily="34" charset="0"/>
              <a:ea typeface="Arial"/>
              <a:cs typeface="Arial"/>
              <a:sym typeface="Arial"/>
            </a:endParaRPr>
          </a:p>
          <a:p>
            <a:pPr algn="r">
              <a:buClr>
                <a:srgbClr val="000000"/>
              </a:buClr>
              <a:buSzPts val="2400"/>
            </a:pPr>
            <a:r>
              <a:rPr lang="en-US" sz="2400" dirty="0">
                <a:solidFill>
                  <a:schemeClr val="lt1"/>
                </a:solidFill>
                <a:latin typeface="Century Gothic" panose="020B0502020202020204" pitchFamily="34" charset="0"/>
                <a:ea typeface="Arial"/>
                <a:cs typeface="Arial"/>
                <a:sym typeface="Arial"/>
              </a:rPr>
              <a:t> </a:t>
            </a:r>
            <a:r>
              <a:rPr lang="en-US" sz="1600" dirty="0">
                <a:solidFill>
                  <a:schemeClr val="lt1"/>
                </a:solidFill>
                <a:latin typeface="Century Gothic" panose="020B0502020202020204" pitchFamily="34" charset="0"/>
                <a:ea typeface="Arial"/>
                <a:cs typeface="Arial"/>
                <a:sym typeface="Arial"/>
              </a:rPr>
              <a:t>-Project Implicit</a:t>
            </a:r>
            <a:endParaRPr sz="1600" dirty="0">
              <a:solidFill>
                <a:schemeClr val="lt1"/>
              </a:solidFill>
              <a:latin typeface="Century Gothic" panose="020B0502020202020204" pitchFamily="34" charset="0"/>
              <a:ea typeface="Arial"/>
              <a:cs typeface="Arial"/>
              <a:sym typeface="Arial"/>
            </a:endParaRPr>
          </a:p>
        </p:txBody>
      </p:sp>
      <p:sp>
        <p:nvSpPr>
          <p:cNvPr id="817" name="Google Shape;817;p13"/>
          <p:cNvSpPr txBox="1">
            <a:spLocks noGrp="1"/>
          </p:cNvSpPr>
          <p:nvPr>
            <p:ph type="title"/>
          </p:nvPr>
        </p:nvSpPr>
        <p:spPr>
          <a:xfrm>
            <a:off x="2057400" y="350524"/>
            <a:ext cx="8153400" cy="824394"/>
          </a:xfrm>
          <a:prstGeom prst="rect">
            <a:avLst/>
          </a:prstGeom>
          <a:noFill/>
          <a:ln>
            <a:noFill/>
          </a:ln>
        </p:spPr>
        <p:txBody>
          <a:bodyPr spcFirstLastPara="1" vert="horz" wrap="square" lIns="91425" tIns="45700" rIns="91425" bIns="45700" rtlCol="0" anchor="ctr" anchorCtr="0">
            <a:noAutofit/>
          </a:bodyPr>
          <a:lstStyle/>
          <a:p>
            <a:pPr algn="ctr">
              <a:buSzPts val="2400"/>
            </a:pPr>
            <a:r>
              <a:rPr lang="en-US" sz="4000" b="0" dirty="0">
                <a:latin typeface="Century Gothic" panose="020B0502020202020204" pitchFamily="34" charset="0"/>
              </a:rPr>
              <a:t>Addressing Your Implicit Biases</a:t>
            </a:r>
          </a:p>
        </p:txBody>
      </p:sp>
      <p:pic>
        <p:nvPicPr>
          <p:cNvPr id="818" name="Google Shape;818;p13"/>
          <p:cNvPicPr preferRelativeResize="0"/>
          <p:nvPr/>
        </p:nvPicPr>
        <p:blipFill rotWithShape="1">
          <a:blip r:embed="rId3">
            <a:alphaModFix/>
          </a:blip>
          <a:srcRect/>
          <a:stretch/>
        </p:blipFill>
        <p:spPr>
          <a:xfrm>
            <a:off x="3676100" y="5588473"/>
            <a:ext cx="923925" cy="952500"/>
          </a:xfrm>
          <a:prstGeom prst="rect">
            <a:avLst/>
          </a:prstGeom>
          <a:noFill/>
          <a:ln>
            <a:noFill/>
          </a:ln>
        </p:spPr>
      </p:pic>
      <p:sp>
        <p:nvSpPr>
          <p:cNvPr id="819" name="Google Shape;819;p13"/>
          <p:cNvSpPr txBox="1"/>
          <p:nvPr/>
        </p:nvSpPr>
        <p:spPr>
          <a:xfrm>
            <a:off x="4564976" y="5897257"/>
            <a:ext cx="3038181" cy="338514"/>
          </a:xfrm>
          <a:prstGeom prst="rect">
            <a:avLst/>
          </a:prstGeom>
          <a:noFill/>
          <a:ln>
            <a:noFill/>
          </a:ln>
        </p:spPr>
        <p:txBody>
          <a:bodyPr spcFirstLastPara="1" wrap="square" lIns="91425" tIns="45700" rIns="91425" bIns="45700" anchor="t" anchorCtr="0">
            <a:spAutoFit/>
          </a:bodyPr>
          <a:lstStyle/>
          <a:p>
            <a:pPr>
              <a:buClr>
                <a:srgbClr val="000000"/>
              </a:buClr>
              <a:buSzPts val="1600"/>
            </a:pPr>
            <a:r>
              <a:rPr lang="en-US" sz="1600">
                <a:solidFill>
                  <a:srgbClr val="000000"/>
                </a:solidFill>
                <a:latin typeface="Century Gothic" panose="020B0502020202020204" pitchFamily="34" charset="0"/>
                <a:ea typeface="Arial"/>
                <a:cs typeface="Arial"/>
                <a:sym typeface="Arial"/>
              </a:rPr>
              <a:t>Scan to view Project Implicit</a:t>
            </a:r>
            <a:endParaRPr sz="1400">
              <a:solidFill>
                <a:srgbClr val="000000"/>
              </a:solidFill>
              <a:latin typeface="Century Gothic" panose="020B0502020202020204" pitchFamily="34" charset="0"/>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6"/>
                                        </p:tgtEl>
                                        <p:attrNameLst>
                                          <p:attrName>style.visibility</p:attrName>
                                        </p:attrNameLst>
                                      </p:cBhvr>
                                      <p:to>
                                        <p:strVal val="visible"/>
                                      </p:to>
                                    </p:set>
                                    <p:animEffect transition="in" filter="fade">
                                      <p:cBhvr>
                                        <p:cTn id="7" dur="500"/>
                                        <p:tgtEl>
                                          <p:spTgt spid="8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5"/>
                                        </p:tgtEl>
                                        <p:attrNameLst>
                                          <p:attrName>style.visibility</p:attrName>
                                        </p:attrNameLst>
                                      </p:cBhvr>
                                      <p:to>
                                        <p:strVal val="visible"/>
                                      </p:to>
                                    </p:set>
                                    <p:animEffect transition="in" filter="fade">
                                      <p:cBhvr>
                                        <p:cTn id="12" dur="500"/>
                                        <p:tgtEl>
                                          <p:spTgt spid="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2D3090-BA48-ED08-EC01-A1FFCFDFE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BDEFB-57B1-CB85-8E56-EA85F5F019CE}"/>
              </a:ext>
            </a:extLst>
          </p:cNvPr>
          <p:cNvSpPr>
            <a:spLocks noGrp="1"/>
          </p:cNvSpPr>
          <p:nvPr>
            <p:ph type="title"/>
          </p:nvPr>
        </p:nvSpPr>
        <p:spPr/>
        <p:txBody>
          <a:bodyPr>
            <a:normAutofit/>
          </a:bodyPr>
          <a:lstStyle/>
          <a:p>
            <a:r>
              <a:rPr lang="en-US" sz="4000" dirty="0">
                <a:latin typeface="Century Gothic" panose="020B0502020202020204" pitchFamily="34" charset="0"/>
              </a:rPr>
              <a:t>more</a:t>
            </a:r>
            <a:br>
              <a:rPr lang="en-US" sz="4000" dirty="0">
                <a:latin typeface="Century Gothic" panose="020B0502020202020204" pitchFamily="34" charset="0"/>
              </a:rPr>
            </a:br>
            <a:r>
              <a:rPr lang="en-US" sz="4000" dirty="0">
                <a:latin typeface="Century Gothic" panose="020B0502020202020204" pitchFamily="34" charset="0"/>
              </a:rPr>
              <a:t>Strategies for De-Stigmatization</a:t>
            </a:r>
          </a:p>
        </p:txBody>
      </p:sp>
      <p:sp>
        <p:nvSpPr>
          <p:cNvPr id="3" name="Content Placeholder 2">
            <a:extLst>
              <a:ext uri="{FF2B5EF4-FFF2-40B4-BE49-F238E27FC236}">
                <a16:creationId xmlns:a16="http://schemas.microsoft.com/office/drawing/2014/main" id="{9ED81672-3A07-D848-E3AA-23ED48871481}"/>
              </a:ext>
            </a:extLst>
          </p:cNvPr>
          <p:cNvSpPr>
            <a:spLocks noGrp="1"/>
          </p:cNvSpPr>
          <p:nvPr>
            <p:ph idx="4294967295"/>
          </p:nvPr>
        </p:nvSpPr>
        <p:spPr>
          <a:xfrm>
            <a:off x="741082" y="2278063"/>
            <a:ext cx="6991350" cy="4052887"/>
          </a:xfrm>
        </p:spPr>
        <p:txBody>
          <a:bodyPr anchor="ctr">
            <a:normAutofit fontScale="85000" lnSpcReduction="10000"/>
          </a:bodyPr>
          <a:lstStyle/>
          <a:p>
            <a:pPr marL="914400" lvl="1" indent="-457200">
              <a:lnSpc>
                <a:spcPct val="110000"/>
              </a:lnSpc>
              <a:buFont typeface="+mj-lt"/>
              <a:buAutoNum type="arabicPeriod" startAt="2"/>
            </a:pPr>
            <a:r>
              <a:rPr lang="en-US" sz="2800" b="1" dirty="0">
                <a:latin typeface="Century Gothic" panose="020B0502020202020204" pitchFamily="34" charset="0"/>
              </a:rPr>
              <a:t>SEEK ACCURATE INFORMATION </a:t>
            </a:r>
            <a:r>
              <a:rPr lang="en-US" sz="2800" dirty="0">
                <a:latin typeface="Century Gothic" panose="020B0502020202020204" pitchFamily="34" charset="0"/>
              </a:rPr>
              <a:t>and amplify voices of those with lived experience and those doing the work</a:t>
            </a:r>
          </a:p>
          <a:p>
            <a:pPr marL="914400" lvl="1" indent="-457200">
              <a:lnSpc>
                <a:spcPct val="110000"/>
              </a:lnSpc>
              <a:buFont typeface="+mj-lt"/>
              <a:buAutoNum type="arabicPeriod" startAt="2"/>
            </a:pPr>
            <a:endParaRPr lang="en-US" sz="2800" dirty="0">
              <a:latin typeface="Century Gothic" panose="020B0502020202020204" pitchFamily="34" charset="0"/>
            </a:endParaRPr>
          </a:p>
          <a:p>
            <a:pPr marL="914400" lvl="1" indent="-457200">
              <a:lnSpc>
                <a:spcPct val="110000"/>
              </a:lnSpc>
              <a:buFont typeface="+mj-lt"/>
              <a:buAutoNum type="arabicPeriod" startAt="2"/>
            </a:pPr>
            <a:r>
              <a:rPr lang="en-US" sz="2800" b="1" dirty="0">
                <a:latin typeface="Century Gothic" panose="020B0502020202020204" pitchFamily="34" charset="0"/>
              </a:rPr>
              <a:t>PRACTICE PERSPECTIVE-TAKING</a:t>
            </a:r>
            <a:r>
              <a:rPr lang="en-US" sz="2800" dirty="0">
                <a:latin typeface="Century Gothic" panose="020B0502020202020204" pitchFamily="34" charset="0"/>
              </a:rPr>
              <a:t>: try to “walk in the shoes” of a person facing stigma</a:t>
            </a:r>
          </a:p>
          <a:p>
            <a:pPr marL="914400" lvl="1" indent="-457200">
              <a:lnSpc>
                <a:spcPct val="110000"/>
              </a:lnSpc>
              <a:buFont typeface="+mj-lt"/>
              <a:buAutoNum type="arabicPeriod" startAt="2"/>
            </a:pPr>
            <a:endParaRPr lang="en-US" sz="2800" dirty="0">
              <a:latin typeface="Century Gothic" panose="020B0502020202020204" pitchFamily="34" charset="0"/>
            </a:endParaRPr>
          </a:p>
          <a:p>
            <a:pPr marL="914400" lvl="1" indent="-457200">
              <a:lnSpc>
                <a:spcPct val="110000"/>
              </a:lnSpc>
              <a:buFont typeface="+mj-lt"/>
              <a:buAutoNum type="arabicPeriod" startAt="2"/>
            </a:pPr>
            <a:r>
              <a:rPr lang="en-US" sz="2800" b="1" dirty="0">
                <a:latin typeface="Century Gothic" panose="020B0502020202020204" pitchFamily="34" charset="0"/>
              </a:rPr>
              <a:t>MONITOR MEDIA </a:t>
            </a:r>
            <a:r>
              <a:rPr lang="en-US" sz="2800" dirty="0">
                <a:latin typeface="Century Gothic" panose="020B0502020202020204" pitchFamily="34" charset="0"/>
              </a:rPr>
              <a:t>and openly critique stigmatizing material</a:t>
            </a:r>
          </a:p>
          <a:p>
            <a:pPr marL="457200" lvl="1" indent="0">
              <a:lnSpc>
                <a:spcPct val="120000"/>
              </a:lnSpc>
              <a:buNone/>
            </a:pPr>
            <a:endParaRPr lang="en-US" sz="2600" dirty="0">
              <a:latin typeface="Century Gothic" panose="020B0502020202020204" pitchFamily="34" charset="0"/>
            </a:endParaRPr>
          </a:p>
        </p:txBody>
      </p:sp>
      <p:pic>
        <p:nvPicPr>
          <p:cNvPr id="5" name="Picture 6" descr="Daydreaming Man Cartoon Royalty-Free Images, Stock Photos &amp; Pictures |  Shutterstock">
            <a:extLst>
              <a:ext uri="{FF2B5EF4-FFF2-40B4-BE49-F238E27FC236}">
                <a16:creationId xmlns:a16="http://schemas.microsoft.com/office/drawing/2014/main" id="{7B5472CF-8EE8-A817-EB59-52ACFD856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44" y="1807891"/>
            <a:ext cx="4158194" cy="415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21323"/>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FAEAA7-D318-D615-9D66-3FEC5D953C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39CF9-7722-5E33-E71C-E68497F4790C}"/>
              </a:ext>
            </a:extLst>
          </p:cNvPr>
          <p:cNvSpPr>
            <a:spLocks noGrp="1"/>
          </p:cNvSpPr>
          <p:nvPr>
            <p:ph type="title"/>
          </p:nvPr>
        </p:nvSpPr>
        <p:spPr/>
        <p:txBody>
          <a:bodyPr>
            <a:normAutofit/>
          </a:bodyPr>
          <a:lstStyle/>
          <a:p>
            <a:r>
              <a:rPr lang="en-US" sz="4000" dirty="0">
                <a:latin typeface="Century Gothic" panose="020B0502020202020204" pitchFamily="34" charset="0"/>
              </a:rPr>
              <a:t>more</a:t>
            </a:r>
            <a:br>
              <a:rPr lang="en-US" sz="4000" dirty="0">
                <a:latin typeface="Century Gothic" panose="020B0502020202020204" pitchFamily="34" charset="0"/>
              </a:rPr>
            </a:br>
            <a:r>
              <a:rPr lang="en-US" sz="4000" dirty="0">
                <a:latin typeface="Century Gothic" panose="020B0502020202020204" pitchFamily="34" charset="0"/>
              </a:rPr>
              <a:t>Strategies for De-Stigmatization</a:t>
            </a:r>
          </a:p>
        </p:txBody>
      </p:sp>
      <p:sp>
        <p:nvSpPr>
          <p:cNvPr id="3" name="Content Placeholder 2">
            <a:extLst>
              <a:ext uri="{FF2B5EF4-FFF2-40B4-BE49-F238E27FC236}">
                <a16:creationId xmlns:a16="http://schemas.microsoft.com/office/drawing/2014/main" id="{24D3AE8A-0FCB-CEA8-A53B-9DBFBEEBEB4C}"/>
              </a:ext>
            </a:extLst>
          </p:cNvPr>
          <p:cNvSpPr>
            <a:spLocks noGrp="1"/>
          </p:cNvSpPr>
          <p:nvPr>
            <p:ph idx="4294967295"/>
          </p:nvPr>
        </p:nvSpPr>
        <p:spPr>
          <a:xfrm>
            <a:off x="581024" y="1844675"/>
            <a:ext cx="6991350" cy="4511675"/>
          </a:xfrm>
        </p:spPr>
        <p:txBody>
          <a:bodyPr anchor="ctr">
            <a:normAutofit fontScale="85000" lnSpcReduction="10000"/>
          </a:bodyPr>
          <a:lstStyle/>
          <a:p>
            <a:pPr marL="914400" lvl="1" indent="-457200">
              <a:buFont typeface="+mj-lt"/>
              <a:buAutoNum type="arabicPeriod" startAt="5"/>
            </a:pPr>
            <a:r>
              <a:rPr lang="en-US" sz="2800" b="1" dirty="0">
                <a:latin typeface="Century Gothic" panose="020B0502020202020204" pitchFamily="34" charset="0"/>
              </a:rPr>
              <a:t>RESPOND</a:t>
            </a:r>
            <a:r>
              <a:rPr lang="en-US" sz="2800" dirty="0">
                <a:latin typeface="Century Gothic" panose="020B0502020202020204" pitchFamily="34" charset="0"/>
              </a:rPr>
              <a:t> directly to stigmatizing material: in the moment, with the person directly, with a letter to the editor</a:t>
            </a:r>
          </a:p>
          <a:p>
            <a:pPr marL="914400" lvl="1" indent="-457200">
              <a:buFont typeface="+mj-lt"/>
              <a:buAutoNum type="arabicPeriod" startAt="5"/>
            </a:pPr>
            <a:endParaRPr lang="en-US" sz="2800" dirty="0">
              <a:latin typeface="Century Gothic" panose="020B0502020202020204" pitchFamily="34" charset="0"/>
            </a:endParaRPr>
          </a:p>
          <a:p>
            <a:pPr marL="914400" lvl="1" indent="-457200">
              <a:buFont typeface="+mj-lt"/>
              <a:buAutoNum type="arabicPeriod" startAt="5"/>
            </a:pPr>
            <a:r>
              <a:rPr lang="en-US" sz="2800" b="1" dirty="0">
                <a:latin typeface="Century Gothic" panose="020B0502020202020204" pitchFamily="34" charset="0"/>
              </a:rPr>
              <a:t>SPEAK UP </a:t>
            </a:r>
            <a:r>
              <a:rPr lang="en-US" sz="2800" dirty="0">
                <a:latin typeface="Century Gothic" panose="020B0502020202020204" pitchFamily="34" charset="0"/>
              </a:rPr>
              <a:t>about stigma to friends, family, and colleagues </a:t>
            </a:r>
          </a:p>
          <a:p>
            <a:pPr marL="914400" lvl="1" indent="-457200">
              <a:buFont typeface="+mj-lt"/>
              <a:buAutoNum type="arabicPeriod" startAt="5"/>
            </a:pPr>
            <a:endParaRPr lang="en-US" sz="2800" dirty="0">
              <a:latin typeface="Century Gothic" panose="020B0502020202020204" pitchFamily="34" charset="0"/>
            </a:endParaRPr>
          </a:p>
          <a:p>
            <a:pPr marL="914400" lvl="1" indent="-457200">
              <a:buFont typeface="+mj-lt"/>
              <a:buAutoNum type="arabicPeriod" startAt="5"/>
            </a:pPr>
            <a:r>
              <a:rPr lang="en-US" sz="2800" b="1" dirty="0">
                <a:latin typeface="Century Gothic" panose="020B0502020202020204" pitchFamily="34" charset="0"/>
              </a:rPr>
              <a:t>PROVIDE SUPPORT </a:t>
            </a:r>
            <a:r>
              <a:rPr lang="en-US" sz="2800" dirty="0">
                <a:latin typeface="Century Gothic" panose="020B0502020202020204" pitchFamily="34" charset="0"/>
              </a:rPr>
              <a:t>(advocacy, time, finances) for organizations, legislation, programs, that fight stigma</a:t>
            </a:r>
          </a:p>
          <a:p>
            <a:pPr marL="914400" lvl="1" indent="-457200">
              <a:buFont typeface="+mj-lt"/>
              <a:buAutoNum type="arabicPeriod" startAt="5"/>
            </a:pPr>
            <a:endParaRPr lang="en-US" sz="2800" dirty="0">
              <a:latin typeface="Century Gothic" panose="020B0502020202020204" pitchFamily="34" charset="0"/>
            </a:endParaRPr>
          </a:p>
          <a:p>
            <a:pPr marL="914400" lvl="1" indent="-457200">
              <a:buFont typeface="+mj-lt"/>
              <a:buAutoNum type="arabicPeriod" startAt="5"/>
            </a:pPr>
            <a:r>
              <a:rPr lang="en-US" sz="2800" dirty="0">
                <a:latin typeface="Century Gothic" panose="020B0502020202020204" pitchFamily="34" charset="0"/>
              </a:rPr>
              <a:t>Consider and adjust your </a:t>
            </a:r>
            <a:r>
              <a:rPr lang="en-US" sz="2800" b="1" dirty="0">
                <a:latin typeface="Century Gothic" panose="020B0502020202020204" pitchFamily="34" charset="0"/>
              </a:rPr>
              <a:t>LANGUAGE</a:t>
            </a:r>
          </a:p>
        </p:txBody>
      </p:sp>
      <p:pic>
        <p:nvPicPr>
          <p:cNvPr id="4" name="Picture 3" descr="Empowerment Stock Illustrations – 30,196 Empowerment Stock Illustrations,  Vectors &amp; Clipart - Dreamstime">
            <a:extLst>
              <a:ext uri="{FF2B5EF4-FFF2-40B4-BE49-F238E27FC236}">
                <a16:creationId xmlns:a16="http://schemas.microsoft.com/office/drawing/2014/main" id="{D7022EF5-C369-258A-40C2-4085C3D2B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299" y="1737394"/>
            <a:ext cx="3835684" cy="35613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407FFD-2E4E-22D4-D771-1B25E146EDC4}"/>
              </a:ext>
            </a:extLst>
          </p:cNvPr>
          <p:cNvSpPr txBox="1"/>
          <p:nvPr/>
        </p:nvSpPr>
        <p:spPr>
          <a:xfrm>
            <a:off x="8115302" y="5438753"/>
            <a:ext cx="4076698" cy="1569660"/>
          </a:xfrm>
          <a:prstGeom prst="rect">
            <a:avLst/>
          </a:prstGeom>
          <a:noFill/>
        </p:spPr>
        <p:txBody>
          <a:bodyPr wrap="square" rtlCol="0">
            <a:spAutoFit/>
          </a:bodyPr>
          <a:lstStyle/>
          <a:p>
            <a:pPr marL="228600" lvl="2" indent="-228600">
              <a:buFont typeface="Arial" panose="020B0604020202020204" pitchFamily="34" charset="0"/>
              <a:buChar char="•"/>
            </a:pPr>
            <a:r>
              <a:rPr lang="en-US" sz="1200" dirty="0"/>
              <a:t>Polyvagal Neural Response, https://www.ncbi.nlm.nih.gov/pmc/articles/PMC3108032</a:t>
            </a:r>
          </a:p>
          <a:p>
            <a:pPr marL="228600" lvl="2" indent="-228600">
              <a:buFont typeface="Arial" panose="020B0604020202020204" pitchFamily="34" charset="0"/>
              <a:buChar char="•"/>
            </a:pPr>
            <a:r>
              <a:rPr lang="en-US" sz="1200" b="0" i="0" kern="1200" dirty="0">
                <a:solidFill>
                  <a:schemeClr val="tx1"/>
                </a:solidFill>
                <a:effectLst/>
                <a:latin typeface="+mn-lt"/>
                <a:ea typeface="+mn-ea"/>
                <a:cs typeface="+mn-cs"/>
              </a:rPr>
              <a:t>Porges SW. Polyvagal Theory: A Science of Safety. Front </a:t>
            </a:r>
            <a:r>
              <a:rPr lang="en-US" sz="1200" b="0" i="0" kern="1200" dirty="0" err="1">
                <a:solidFill>
                  <a:schemeClr val="tx1"/>
                </a:solidFill>
                <a:effectLst/>
                <a:latin typeface="+mn-lt"/>
                <a:ea typeface="+mn-ea"/>
                <a:cs typeface="+mn-cs"/>
              </a:rPr>
              <a:t>Integr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Neurosci</a:t>
            </a:r>
            <a:r>
              <a:rPr lang="en-US" sz="1200" b="0" i="0" kern="1200" dirty="0">
                <a:solidFill>
                  <a:schemeClr val="tx1"/>
                </a:solidFill>
                <a:effectLst/>
                <a:latin typeface="+mn-lt"/>
                <a:ea typeface="+mn-ea"/>
                <a:cs typeface="+mn-cs"/>
              </a:rPr>
              <a:t>. 2022 May 10;16:871227</a:t>
            </a:r>
          </a:p>
          <a:p>
            <a:pPr marL="228600" lvl="2" indent="-228600">
              <a:buFont typeface="Arial" panose="020B0604020202020204" pitchFamily="34" charset="0"/>
              <a:buChar char="•"/>
            </a:pPr>
            <a:r>
              <a:rPr lang="en-US" sz="1200" b="0" i="0" kern="1200" dirty="0">
                <a:solidFill>
                  <a:schemeClr val="tx1"/>
                </a:solidFill>
                <a:effectLst/>
                <a:latin typeface="+mn-lt"/>
                <a:ea typeface="+mn-ea"/>
                <a:cs typeface="+mn-cs"/>
              </a:rPr>
              <a:t>Porges SW. The polyvagal theory: new insights into adaptive reactions of the autonomic nervous system. Cleve Clin J Med. 2009 Apr;76 Suppl 2(Suppl 2):S86-90.</a:t>
            </a:r>
            <a:endParaRPr lang="en-US" sz="1200" dirty="0"/>
          </a:p>
          <a:p>
            <a:endParaRPr lang="en-US" sz="1200" dirty="0"/>
          </a:p>
        </p:txBody>
      </p:sp>
    </p:spTree>
    <p:extLst>
      <p:ext uri="{BB962C8B-B14F-4D97-AF65-F5344CB8AC3E}">
        <p14:creationId xmlns:p14="http://schemas.microsoft.com/office/powerpoint/2010/main" val="1810052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e real stigma of substance use disorders - Recovery Research Institute"/>
          <p:cNvPicPr>
            <a:picLocks noChangeAspect="1" noChangeArrowheads="1"/>
          </p:cNvPicPr>
          <p:nvPr/>
        </p:nvPicPr>
        <p:blipFill rotWithShape="1">
          <a:blip r:embed="rId4">
            <a:extLst>
              <a:ext uri="{28A0092B-C50C-407E-A947-70E740481C1C}">
                <a14:useLocalDpi xmlns:a14="http://schemas.microsoft.com/office/drawing/2010/main" val="0"/>
              </a:ext>
            </a:extLst>
          </a:blip>
          <a:srcRect t="8878"/>
          <a:stretch/>
        </p:blipFill>
        <p:spPr bwMode="auto">
          <a:xfrm>
            <a:off x="1215452" y="863600"/>
            <a:ext cx="9761095" cy="56846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937F76-FE8F-7D0C-33E2-0223B20C9D22}"/>
              </a:ext>
            </a:extLst>
          </p:cNvPr>
          <p:cNvSpPr txBox="1"/>
          <p:nvPr/>
        </p:nvSpPr>
        <p:spPr>
          <a:xfrm>
            <a:off x="4485736" y="6609494"/>
            <a:ext cx="8285670" cy="276999"/>
          </a:xfrm>
          <a:prstGeom prst="rect">
            <a:avLst/>
          </a:prstGeom>
          <a:noFill/>
        </p:spPr>
        <p:txBody>
          <a:bodyPr wrap="square">
            <a:spAutoFit/>
          </a:bodyPr>
          <a:lstStyle/>
          <a:p>
            <a:r>
              <a:rPr lang="en-US" sz="1200" dirty="0"/>
              <a:t>Recovery Research Institute, https://www.recoveryanswers.org/research-post/the-real-stigma-of-substance-use-disorders</a:t>
            </a:r>
          </a:p>
        </p:txBody>
      </p:sp>
      <p:sp>
        <p:nvSpPr>
          <p:cNvPr id="3" name="Title 2">
            <a:extLst>
              <a:ext uri="{FF2B5EF4-FFF2-40B4-BE49-F238E27FC236}">
                <a16:creationId xmlns:a16="http://schemas.microsoft.com/office/drawing/2014/main" id="{2B70A2B2-5F68-3054-DB1D-94CFB7EDD604}"/>
              </a:ext>
            </a:extLst>
          </p:cNvPr>
          <p:cNvSpPr>
            <a:spLocks noGrp="1"/>
          </p:cNvSpPr>
          <p:nvPr>
            <p:ph type="title"/>
          </p:nvPr>
        </p:nvSpPr>
        <p:spPr>
          <a:xfrm>
            <a:off x="838200" y="365125"/>
            <a:ext cx="10515600" cy="498475"/>
          </a:xfrm>
        </p:spPr>
        <p:txBody>
          <a:bodyPr>
            <a:normAutofit fontScale="90000"/>
          </a:bodyPr>
          <a:lstStyle/>
          <a:p>
            <a:pPr algn="ctr"/>
            <a:r>
              <a:rPr lang="en-US" dirty="0"/>
              <a:t>The Real Stigma of Substance Use Disorders</a:t>
            </a:r>
          </a:p>
        </p:txBody>
      </p:sp>
    </p:spTree>
    <p:extLst>
      <p:ext uri="{BB962C8B-B14F-4D97-AF65-F5344CB8AC3E}">
        <p14:creationId xmlns:p14="http://schemas.microsoft.com/office/powerpoint/2010/main" val="860106424"/>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79"/>
          <p:cNvSpPr txBox="1">
            <a:spLocks noGrp="1"/>
          </p:cNvSpPr>
          <p:nvPr>
            <p:ph type="title"/>
          </p:nvPr>
        </p:nvSpPr>
        <p:spPr>
          <a:xfrm>
            <a:off x="1870262" y="164893"/>
            <a:ext cx="8153400" cy="921413"/>
          </a:xfrm>
          <a:prstGeom prst="rect">
            <a:avLst/>
          </a:prstGeom>
          <a:noFill/>
          <a:ln>
            <a:noFill/>
          </a:ln>
        </p:spPr>
        <p:txBody>
          <a:bodyPr spcFirstLastPara="1" vert="horz" wrap="square" lIns="91425" tIns="45700" rIns="91425" bIns="45700" rtlCol="0" anchor="ctr" anchorCtr="0">
            <a:noAutofit/>
          </a:bodyPr>
          <a:lstStyle/>
          <a:p>
            <a:pPr algn="ctr">
              <a:buSzPts val="2400"/>
            </a:pPr>
            <a:r>
              <a:rPr lang="en-US" sz="4000" b="0" dirty="0">
                <a:latin typeface="Century Gothic" panose="020B0502020202020204" pitchFamily="34" charset="0"/>
              </a:rPr>
              <a:t>Destigmatizing Our Language</a:t>
            </a:r>
            <a:endParaRPr lang="en-US" sz="6600" b="0" dirty="0">
              <a:latin typeface="Century Gothic" panose="020B0502020202020204" pitchFamily="34" charset="0"/>
            </a:endParaRPr>
          </a:p>
        </p:txBody>
      </p:sp>
      <p:graphicFrame>
        <p:nvGraphicFramePr>
          <p:cNvPr id="834" name="Google Shape;834;p79"/>
          <p:cNvGraphicFramePr/>
          <p:nvPr>
            <p:extLst>
              <p:ext uri="{D42A27DB-BD31-4B8C-83A1-F6EECF244321}">
                <p14:modId xmlns:p14="http://schemas.microsoft.com/office/powerpoint/2010/main" val="1044594262"/>
              </p:ext>
            </p:extLst>
          </p:nvPr>
        </p:nvGraphicFramePr>
        <p:xfrm>
          <a:off x="1173481" y="1356643"/>
          <a:ext cx="9845040" cy="5017975"/>
        </p:xfrm>
        <a:graphic>
          <a:graphicData uri="http://schemas.openxmlformats.org/drawingml/2006/table">
            <a:tbl>
              <a:tblPr firstRow="1" bandRow="1">
                <a:noFill/>
              </a:tblPr>
              <a:tblGrid>
                <a:gridCol w="4952999">
                  <a:extLst>
                    <a:ext uri="{9D8B030D-6E8A-4147-A177-3AD203B41FA5}">
                      <a16:colId xmlns:a16="http://schemas.microsoft.com/office/drawing/2014/main" val="20000"/>
                    </a:ext>
                  </a:extLst>
                </a:gridCol>
                <a:gridCol w="4892041">
                  <a:extLst>
                    <a:ext uri="{9D8B030D-6E8A-4147-A177-3AD203B41FA5}">
                      <a16:colId xmlns:a16="http://schemas.microsoft.com/office/drawing/2014/main" val="20001"/>
                    </a:ext>
                  </a:extLst>
                </a:gridCol>
              </a:tblGrid>
              <a:tr h="439175">
                <a:tc>
                  <a:txBody>
                    <a:bodyPr/>
                    <a:lstStyle/>
                    <a:p>
                      <a:pPr marL="0" marR="0" lvl="0" indent="0" algn="ctr" rtl="0">
                        <a:lnSpc>
                          <a:spcPct val="100000"/>
                        </a:lnSpc>
                        <a:spcBef>
                          <a:spcPts val="0"/>
                        </a:spcBef>
                        <a:spcAft>
                          <a:spcPts val="0"/>
                        </a:spcAft>
                        <a:buClr>
                          <a:srgbClr val="000000"/>
                        </a:buClr>
                        <a:buSzPts val="1800"/>
                        <a:buFont typeface="Arial"/>
                        <a:buNone/>
                      </a:pPr>
                      <a:r>
                        <a:rPr lang="en-US" sz="2000" i="1" u="none" strike="noStrike" cap="none" dirty="0">
                          <a:solidFill>
                            <a:srgbClr val="C00000"/>
                          </a:solidFill>
                          <a:latin typeface="Century Gothic" panose="020B0502020202020204" pitchFamily="34" charset="0"/>
                          <a:ea typeface="Arial"/>
                          <a:cs typeface="Arial"/>
                          <a:sym typeface="Arial"/>
                        </a:rPr>
                        <a:t>TERMS TO AVOID</a:t>
                      </a:r>
                      <a:endParaRPr sz="2000" u="none" strike="noStrike" cap="none" dirty="0">
                        <a:solidFill>
                          <a:srgbClr val="C00000"/>
                        </a:solidFill>
                        <a:latin typeface="Century Gothic" panose="020B0502020202020204" pitchFamily="34" charset="0"/>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dirty="0">
                          <a:latin typeface="Century Gothic" panose="020B0502020202020204" pitchFamily="34" charset="0"/>
                          <a:ea typeface="Arial"/>
                          <a:cs typeface="Arial"/>
                          <a:sym typeface="Arial"/>
                        </a:rPr>
                        <a:t>PREFERRED TERM</a:t>
                      </a:r>
                      <a:endParaRPr sz="2000" u="none" strike="noStrike" cap="none" dirty="0">
                        <a:latin typeface="Century Gothic" panose="020B0502020202020204" pitchFamily="34" charset="0"/>
                        <a:ea typeface="Arial"/>
                        <a:cs typeface="Arial"/>
                        <a:sym typeface="Arial"/>
                      </a:endParaRPr>
                    </a:p>
                  </a:txBody>
                  <a:tcPr marL="91450" marR="91450" marT="45725" marB="45725" anchor="ctr"/>
                </a:tc>
                <a:extLst>
                  <a:ext uri="{0D108BD9-81ED-4DB2-BD59-A6C34878D82A}">
                    <a16:rowId xmlns:a16="http://schemas.microsoft.com/office/drawing/2014/main" val="10000"/>
                  </a:ext>
                </a:extLst>
              </a:tr>
              <a:tr h="584075">
                <a:tc>
                  <a:txBody>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dirty="0">
                          <a:latin typeface="Century Gothic" panose="020B0502020202020204" pitchFamily="34" charset="0"/>
                          <a:ea typeface="Arial"/>
                          <a:cs typeface="Arial"/>
                          <a:sym typeface="Arial"/>
                        </a:rPr>
                        <a:t>Narcotics </a:t>
                      </a:r>
                      <a:endParaRPr sz="1600" u="none" strike="noStrike" cap="none" dirty="0">
                        <a:latin typeface="Century Gothic" panose="020B0502020202020204" pitchFamily="34"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dirty="0">
                          <a:solidFill>
                            <a:schemeClr val="accent6">
                              <a:lumMod val="50000"/>
                            </a:schemeClr>
                          </a:solidFill>
                          <a:latin typeface="Century Gothic" panose="020B0502020202020204" pitchFamily="34" charset="0"/>
                          <a:ea typeface="Arial"/>
                          <a:cs typeface="Arial"/>
                          <a:sym typeface="Arial"/>
                        </a:rPr>
                        <a:t>Opioids</a:t>
                      </a:r>
                      <a:endParaRPr sz="1600" u="none" strike="noStrike" cap="none" dirty="0">
                        <a:solidFill>
                          <a:schemeClr val="accent6">
                            <a:lumMod val="50000"/>
                          </a:schemeClr>
                        </a:solidFill>
                        <a:latin typeface="Century Gothic" panose="020B0502020202020204" pitchFamily="34" charset="0"/>
                      </a:endParaRPr>
                    </a:p>
                  </a:txBody>
                  <a:tcPr marL="91450" marR="91450" marT="45725" marB="45725" anchor="ctr"/>
                </a:tc>
                <a:extLst>
                  <a:ext uri="{0D108BD9-81ED-4DB2-BD59-A6C34878D82A}">
                    <a16:rowId xmlns:a16="http://schemas.microsoft.com/office/drawing/2014/main" val="10001"/>
                  </a:ext>
                </a:extLst>
              </a:tr>
              <a:tr h="522525">
                <a:tc>
                  <a:txBody>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dirty="0">
                          <a:latin typeface="Century Gothic" panose="020B0502020202020204" pitchFamily="34" charset="0"/>
                          <a:ea typeface="Arial"/>
                          <a:cs typeface="Arial"/>
                          <a:sym typeface="Arial"/>
                        </a:rPr>
                        <a:t>Drug/Drinking Problem/Habit</a:t>
                      </a:r>
                      <a:endParaRPr sz="1600" u="none" strike="noStrike" cap="none" dirty="0">
                        <a:latin typeface="Century Gothic" panose="020B0502020202020204" pitchFamily="34"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dirty="0">
                          <a:solidFill>
                            <a:schemeClr val="accent6">
                              <a:lumMod val="50000"/>
                            </a:schemeClr>
                          </a:solidFill>
                          <a:latin typeface="Century Gothic" panose="020B0502020202020204" pitchFamily="34" charset="0"/>
                          <a:ea typeface="Arial"/>
                          <a:cs typeface="Arial"/>
                          <a:sym typeface="Arial"/>
                        </a:rPr>
                        <a:t>Substance Use Disorder</a:t>
                      </a:r>
                      <a:endParaRPr sz="1600" u="none" strike="noStrike" cap="none" dirty="0">
                        <a:solidFill>
                          <a:schemeClr val="accent6">
                            <a:lumMod val="50000"/>
                          </a:schemeClr>
                        </a:solidFill>
                        <a:latin typeface="Century Gothic" panose="020B0502020202020204" pitchFamily="34" charset="0"/>
                      </a:endParaRPr>
                    </a:p>
                  </a:txBody>
                  <a:tcPr marL="91450" marR="91450" marT="45725" marB="45725" anchor="ctr"/>
                </a:tc>
                <a:extLst>
                  <a:ext uri="{0D108BD9-81ED-4DB2-BD59-A6C34878D82A}">
                    <a16:rowId xmlns:a16="http://schemas.microsoft.com/office/drawing/2014/main" val="10002"/>
                  </a:ext>
                </a:extLst>
              </a:tr>
              <a:tr h="574775">
                <a:tc>
                  <a:txBody>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dirty="0">
                          <a:latin typeface="Century Gothic" panose="020B0502020202020204" pitchFamily="34" charset="0"/>
                          <a:ea typeface="Arial"/>
                          <a:cs typeface="Arial"/>
                          <a:sym typeface="Arial"/>
                        </a:rPr>
                        <a:t>Addict/Drug Abuser</a:t>
                      </a:r>
                      <a:endParaRPr sz="1600" u="none" strike="noStrike" cap="none" dirty="0">
                        <a:latin typeface="Century Gothic" panose="020B0502020202020204" pitchFamily="34"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dirty="0">
                          <a:solidFill>
                            <a:schemeClr val="accent6">
                              <a:lumMod val="50000"/>
                            </a:schemeClr>
                          </a:solidFill>
                          <a:latin typeface="Century Gothic" panose="020B0502020202020204" pitchFamily="34" charset="0"/>
                          <a:ea typeface="Arial"/>
                          <a:cs typeface="Arial"/>
                          <a:sym typeface="Arial"/>
                        </a:rPr>
                        <a:t>Person with SUD</a:t>
                      </a:r>
                      <a:endParaRPr sz="1600" u="none" strike="noStrike" cap="none" dirty="0">
                        <a:solidFill>
                          <a:schemeClr val="accent6">
                            <a:lumMod val="50000"/>
                          </a:schemeClr>
                        </a:solidFill>
                        <a:latin typeface="Century Gothic" panose="020B0502020202020204" pitchFamily="34" charset="0"/>
                      </a:endParaRPr>
                    </a:p>
                  </a:txBody>
                  <a:tcPr marL="91450" marR="91450" marT="45725" marB="45725" anchor="ctr"/>
                </a:tc>
                <a:extLst>
                  <a:ext uri="{0D108BD9-81ED-4DB2-BD59-A6C34878D82A}">
                    <a16:rowId xmlns:a16="http://schemas.microsoft.com/office/drawing/2014/main" val="10003"/>
                  </a:ext>
                </a:extLst>
              </a:tr>
              <a:tr h="556500">
                <a:tc>
                  <a:txBody>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dirty="0">
                          <a:latin typeface="Century Gothic" panose="020B0502020202020204" pitchFamily="34" charset="0"/>
                          <a:ea typeface="Arial"/>
                          <a:cs typeface="Arial"/>
                          <a:sym typeface="Arial"/>
                        </a:rPr>
                        <a:t>Opioid Replacement Therapy</a:t>
                      </a:r>
                      <a:endParaRPr sz="1600" u="none" strike="noStrike" cap="none" dirty="0">
                        <a:latin typeface="Century Gothic" panose="020B0502020202020204" pitchFamily="34"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dirty="0">
                          <a:solidFill>
                            <a:schemeClr val="accent6">
                              <a:lumMod val="50000"/>
                            </a:schemeClr>
                          </a:solidFill>
                          <a:latin typeface="Century Gothic" panose="020B0502020202020204" pitchFamily="34" charset="0"/>
                          <a:ea typeface="Arial"/>
                          <a:cs typeface="Arial"/>
                          <a:sym typeface="Arial"/>
                        </a:rPr>
                        <a:t>Medication for OUD</a:t>
                      </a:r>
                      <a:endParaRPr sz="1600" u="none" strike="noStrike" cap="none" dirty="0">
                        <a:solidFill>
                          <a:schemeClr val="accent6">
                            <a:lumMod val="50000"/>
                          </a:schemeClr>
                        </a:solidFill>
                        <a:latin typeface="Century Gothic" panose="020B0502020202020204" pitchFamily="34" charset="0"/>
                      </a:endParaRPr>
                    </a:p>
                  </a:txBody>
                  <a:tcPr marL="91450" marR="91450" marT="45725" marB="45725" anchor="ctr"/>
                </a:tc>
                <a:extLst>
                  <a:ext uri="{0D108BD9-81ED-4DB2-BD59-A6C34878D82A}">
                    <a16:rowId xmlns:a16="http://schemas.microsoft.com/office/drawing/2014/main" val="10004"/>
                  </a:ext>
                </a:extLst>
              </a:tr>
              <a:tr h="606150">
                <a:tc>
                  <a:txBody>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dirty="0">
                          <a:latin typeface="Century Gothic" panose="020B0502020202020204" pitchFamily="34" charset="0"/>
                          <a:ea typeface="Arial"/>
                          <a:cs typeface="Arial"/>
                          <a:sym typeface="Arial"/>
                        </a:rPr>
                        <a:t>Clean</a:t>
                      </a:r>
                      <a:endParaRPr sz="1600" u="none" strike="noStrike" cap="none" dirty="0">
                        <a:latin typeface="Century Gothic" panose="020B0502020202020204" pitchFamily="34"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dirty="0">
                          <a:solidFill>
                            <a:schemeClr val="accent6">
                              <a:lumMod val="50000"/>
                            </a:schemeClr>
                          </a:solidFill>
                          <a:latin typeface="Century Gothic" panose="020B0502020202020204" pitchFamily="34" charset="0"/>
                          <a:ea typeface="Arial"/>
                          <a:cs typeface="Arial"/>
                          <a:sym typeface="Arial"/>
                        </a:rPr>
                        <a:t>Person in Remission/Recovery</a:t>
                      </a:r>
                      <a:endParaRPr sz="1600" u="none" strike="noStrike" cap="none" dirty="0">
                        <a:solidFill>
                          <a:schemeClr val="accent6">
                            <a:lumMod val="50000"/>
                          </a:schemeClr>
                        </a:solidFill>
                        <a:latin typeface="Century Gothic" panose="020B0502020202020204" pitchFamily="34" charset="0"/>
                      </a:endParaRPr>
                    </a:p>
                  </a:txBody>
                  <a:tcPr marL="91450" marR="91450" marT="45725" marB="45725" anchor="ctr"/>
                </a:tc>
                <a:extLst>
                  <a:ext uri="{0D108BD9-81ED-4DB2-BD59-A6C34878D82A}">
                    <a16:rowId xmlns:a16="http://schemas.microsoft.com/office/drawing/2014/main" val="10005"/>
                  </a:ext>
                </a:extLst>
              </a:tr>
              <a:tr h="553850">
                <a:tc>
                  <a:txBody>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dirty="0">
                          <a:latin typeface="Century Gothic" panose="020B0502020202020204" pitchFamily="34" charset="0"/>
                          <a:ea typeface="Arial"/>
                          <a:cs typeface="Arial"/>
                          <a:sym typeface="Arial"/>
                        </a:rPr>
                        <a:t>Chemical Coping or </a:t>
                      </a:r>
                      <a:r>
                        <a:rPr lang="en-US" sz="2000" i="0" u="none" strike="noStrike" cap="none" dirty="0" err="1">
                          <a:latin typeface="Century Gothic" panose="020B0502020202020204" pitchFamily="34" charset="0"/>
                          <a:ea typeface="Arial"/>
                          <a:cs typeface="Arial"/>
                          <a:sym typeface="Arial"/>
                        </a:rPr>
                        <a:t>Pseudoaddiction</a:t>
                      </a:r>
                      <a:endParaRPr sz="2000" i="0" u="none" strike="noStrike" cap="none" dirty="0">
                        <a:latin typeface="Century Gothic" panose="020B0502020202020204" pitchFamily="34" charset="0"/>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dirty="0">
                          <a:solidFill>
                            <a:schemeClr val="accent6">
                              <a:lumMod val="50000"/>
                            </a:schemeClr>
                          </a:solidFill>
                          <a:latin typeface="Century Gothic" panose="020B0502020202020204" pitchFamily="34" charset="0"/>
                          <a:ea typeface="Arial"/>
                          <a:cs typeface="Arial"/>
                          <a:sym typeface="Arial"/>
                        </a:rPr>
                        <a:t>Undertreated Pain or Risky Opioid Use</a:t>
                      </a:r>
                      <a:endParaRPr sz="1600" u="none" strike="noStrike" cap="none" dirty="0">
                        <a:solidFill>
                          <a:schemeClr val="accent6">
                            <a:lumMod val="50000"/>
                          </a:schemeClr>
                        </a:solidFill>
                        <a:latin typeface="Century Gothic" panose="020B0502020202020204" pitchFamily="34" charset="0"/>
                      </a:endParaRPr>
                    </a:p>
                  </a:txBody>
                  <a:tcPr marL="91450" marR="91450" marT="45725" marB="45725" anchor="ctr"/>
                </a:tc>
                <a:extLst>
                  <a:ext uri="{0D108BD9-81ED-4DB2-BD59-A6C34878D82A}">
                    <a16:rowId xmlns:a16="http://schemas.microsoft.com/office/drawing/2014/main" val="10006"/>
                  </a:ext>
                </a:extLst>
              </a:tr>
              <a:tr h="574775">
                <a:tc>
                  <a:txBody>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dirty="0">
                          <a:latin typeface="Century Gothic" panose="020B0502020202020204" pitchFamily="34" charset="0"/>
                          <a:ea typeface="Arial"/>
                          <a:cs typeface="Arial"/>
                          <a:sym typeface="Arial"/>
                        </a:rPr>
                        <a:t>Leaving AMA</a:t>
                      </a:r>
                      <a:endParaRPr sz="1600" u="none" strike="noStrike" cap="none" dirty="0">
                        <a:latin typeface="Century Gothic" panose="020B0502020202020204" pitchFamily="34"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dirty="0">
                          <a:solidFill>
                            <a:schemeClr val="accent6">
                              <a:lumMod val="50000"/>
                            </a:schemeClr>
                          </a:solidFill>
                          <a:latin typeface="Century Gothic" panose="020B0502020202020204" pitchFamily="34" charset="0"/>
                          <a:ea typeface="Arial"/>
                          <a:cs typeface="Arial"/>
                          <a:sym typeface="Arial"/>
                        </a:rPr>
                        <a:t>Patient Directed Discharge</a:t>
                      </a:r>
                      <a:endParaRPr sz="1600" u="none" strike="noStrike" cap="none" dirty="0">
                        <a:solidFill>
                          <a:schemeClr val="accent6">
                            <a:lumMod val="50000"/>
                          </a:schemeClr>
                        </a:solidFill>
                        <a:latin typeface="Century Gothic" panose="020B0502020202020204" pitchFamily="34" charset="0"/>
                      </a:endParaRPr>
                    </a:p>
                  </a:txBody>
                  <a:tcPr marL="91450" marR="91450" marT="45725" marB="45725" anchor="ctr"/>
                </a:tc>
                <a:extLst>
                  <a:ext uri="{0D108BD9-81ED-4DB2-BD59-A6C34878D82A}">
                    <a16:rowId xmlns:a16="http://schemas.microsoft.com/office/drawing/2014/main" val="10007"/>
                  </a:ext>
                </a:extLst>
              </a:tr>
              <a:tr h="606150">
                <a:tc>
                  <a:txBody>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dirty="0">
                          <a:latin typeface="Century Gothic" panose="020B0502020202020204" pitchFamily="34" charset="0"/>
                          <a:ea typeface="Arial"/>
                          <a:cs typeface="Arial"/>
                          <a:sym typeface="Arial"/>
                        </a:rPr>
                        <a:t>Medication Noncompliance</a:t>
                      </a:r>
                      <a:endParaRPr sz="1600" u="none" strike="noStrike" cap="none" dirty="0">
                        <a:latin typeface="Century Gothic" panose="020B0502020202020204" pitchFamily="34"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dirty="0">
                          <a:solidFill>
                            <a:schemeClr val="accent6">
                              <a:lumMod val="50000"/>
                            </a:schemeClr>
                          </a:solidFill>
                          <a:latin typeface="Century Gothic" panose="020B0502020202020204" pitchFamily="34" charset="0"/>
                          <a:ea typeface="Arial"/>
                          <a:cs typeface="Arial"/>
                          <a:sym typeface="Arial"/>
                        </a:rPr>
                        <a:t>Medication Nonadherence</a:t>
                      </a:r>
                      <a:endParaRPr sz="1600" u="none" strike="noStrike" cap="none" dirty="0">
                        <a:solidFill>
                          <a:schemeClr val="accent6">
                            <a:lumMod val="50000"/>
                          </a:schemeClr>
                        </a:solidFill>
                        <a:latin typeface="Century Gothic" panose="020B0502020202020204" pitchFamily="34" charset="0"/>
                      </a:endParaRPr>
                    </a:p>
                  </a:txBody>
                  <a:tcPr marL="91450" marR="91450" marT="45725" marB="45725" anchor="ctr"/>
                </a:tc>
                <a:extLst>
                  <a:ext uri="{0D108BD9-81ED-4DB2-BD59-A6C34878D82A}">
                    <a16:rowId xmlns:a16="http://schemas.microsoft.com/office/drawing/2014/main" val="10008"/>
                  </a:ext>
                </a:extLst>
              </a:tr>
            </a:tbl>
          </a:graphicData>
        </a:graphic>
      </p:graphicFrame>
      <p:pic>
        <p:nvPicPr>
          <p:cNvPr id="13316" name="Picture 4" descr="Thumbs Up and Thumbs Down - 2 Pack Circle Stickers 3 Inch | eBay">
            <a:extLst>
              <a:ext uri="{FF2B5EF4-FFF2-40B4-BE49-F238E27FC236}">
                <a16:creationId xmlns:a16="http://schemas.microsoft.com/office/drawing/2014/main" id="{5E5E8B5D-FE23-10D4-7CBC-4CF2F12329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000"/>
          <a:stretch/>
        </p:blipFill>
        <p:spPr bwMode="auto">
          <a:xfrm>
            <a:off x="10194974" y="164893"/>
            <a:ext cx="1184137" cy="118598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Thumbs Up and Thumbs Down - 2 Pack Circle Stickers 3 Inch | eBay">
            <a:extLst>
              <a:ext uri="{FF2B5EF4-FFF2-40B4-BE49-F238E27FC236}">
                <a16:creationId xmlns:a16="http://schemas.microsoft.com/office/drawing/2014/main" id="{5608541A-D0CB-C702-CBD7-627F38B2F85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a:stretch/>
        </p:blipFill>
        <p:spPr bwMode="auto">
          <a:xfrm>
            <a:off x="812889" y="170656"/>
            <a:ext cx="1184137" cy="1185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0AF69CEC-26BE-8718-AB88-B2F3B7D5CAEB}"/>
              </a:ext>
            </a:extLst>
          </p:cNvPr>
          <p:cNvSpPr>
            <a:spLocks noGrp="1"/>
          </p:cNvSpPr>
          <p:nvPr>
            <p:ph type="title"/>
          </p:nvPr>
        </p:nvSpPr>
        <p:spPr>
          <a:xfrm>
            <a:off x="1331088" y="565739"/>
            <a:ext cx="9745883" cy="1124949"/>
          </a:xfrm>
        </p:spPr>
        <p:txBody>
          <a:bodyPr>
            <a:normAutofit/>
          </a:bodyPr>
          <a:lstStyle/>
          <a:p>
            <a:r>
              <a:rPr lang="en-US" sz="4000" dirty="0">
                <a:solidFill>
                  <a:srgbClr val="002060"/>
                </a:solidFill>
                <a:latin typeface="Century Gothic" panose="020B0502020202020204" pitchFamily="34" charset="0"/>
              </a:rPr>
              <a:t>Learning Objectives</a:t>
            </a:r>
          </a:p>
        </p:txBody>
      </p:sp>
      <p:graphicFrame>
        <p:nvGraphicFramePr>
          <p:cNvPr id="3" name="Content Placeholder 2">
            <a:extLst>
              <a:ext uri="{FF2B5EF4-FFF2-40B4-BE49-F238E27FC236}">
                <a16:creationId xmlns:a16="http://schemas.microsoft.com/office/drawing/2014/main" id="{3A2DB08A-F70D-91EC-9CCB-9377A8AFFEA5}"/>
              </a:ext>
            </a:extLst>
          </p:cNvPr>
          <p:cNvGraphicFramePr>
            <a:graphicFrameLocks noGrp="1"/>
          </p:cNvGraphicFramePr>
          <p:nvPr>
            <p:ph idx="1"/>
            <p:extLst>
              <p:ext uri="{D42A27DB-BD31-4B8C-83A1-F6EECF244321}">
                <p14:modId xmlns:p14="http://schemas.microsoft.com/office/powerpoint/2010/main" val="1301653197"/>
              </p:ext>
            </p:extLst>
          </p:nvPr>
        </p:nvGraphicFramePr>
        <p:xfrm>
          <a:off x="1093694" y="2425605"/>
          <a:ext cx="10260106" cy="33715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454848"/>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05963E-D6B8-19A8-187B-74E372539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37866-1CD2-6973-D794-90FB465EEE01}"/>
              </a:ext>
            </a:extLst>
          </p:cNvPr>
          <p:cNvSpPr>
            <a:spLocks noGrp="1"/>
          </p:cNvSpPr>
          <p:nvPr>
            <p:ph type="title"/>
          </p:nvPr>
        </p:nvSpPr>
        <p:spPr/>
        <p:txBody>
          <a:bodyPr>
            <a:normAutofit/>
          </a:bodyPr>
          <a:lstStyle/>
          <a:p>
            <a:r>
              <a:rPr lang="en-US" sz="4000" dirty="0">
                <a:solidFill>
                  <a:srgbClr val="FFFFFF"/>
                </a:solidFill>
                <a:latin typeface="Century Gothic" panose="020B0502020202020204" pitchFamily="34" charset="0"/>
              </a:rPr>
              <a:t>more</a:t>
            </a:r>
            <a:br>
              <a:rPr lang="en-US" sz="4000" dirty="0">
                <a:solidFill>
                  <a:srgbClr val="FFFFFF"/>
                </a:solidFill>
                <a:latin typeface="Century Gothic" panose="020B0502020202020204" pitchFamily="34" charset="0"/>
              </a:rPr>
            </a:br>
            <a:r>
              <a:rPr lang="en-US" sz="4000" dirty="0">
                <a:solidFill>
                  <a:srgbClr val="FFFFFF"/>
                </a:solidFill>
                <a:latin typeface="Century Gothic" panose="020B0502020202020204" pitchFamily="34" charset="0"/>
              </a:rPr>
              <a:t>Strategies for De-Stigmatization</a:t>
            </a:r>
          </a:p>
        </p:txBody>
      </p:sp>
      <p:sp>
        <p:nvSpPr>
          <p:cNvPr id="3" name="Content Placeholder 2">
            <a:extLst>
              <a:ext uri="{FF2B5EF4-FFF2-40B4-BE49-F238E27FC236}">
                <a16:creationId xmlns:a16="http://schemas.microsoft.com/office/drawing/2014/main" id="{EC368A43-7926-AC6E-15FC-D9D94C49DA0F}"/>
              </a:ext>
            </a:extLst>
          </p:cNvPr>
          <p:cNvSpPr>
            <a:spLocks noGrp="1"/>
          </p:cNvSpPr>
          <p:nvPr>
            <p:ph idx="4294967295"/>
          </p:nvPr>
        </p:nvSpPr>
        <p:spPr>
          <a:xfrm>
            <a:off x="459350" y="1981200"/>
            <a:ext cx="6991350" cy="4511675"/>
          </a:xfrm>
        </p:spPr>
        <p:txBody>
          <a:bodyPr anchor="ctr">
            <a:normAutofit/>
          </a:bodyPr>
          <a:lstStyle/>
          <a:p>
            <a:pPr marL="914400" lvl="1" indent="-457200">
              <a:buFont typeface="+mj-lt"/>
              <a:buAutoNum type="arabicPeriod" startAt="9"/>
            </a:pPr>
            <a:r>
              <a:rPr lang="en-US" sz="2800" b="1" dirty="0">
                <a:latin typeface="Century Gothic" panose="020B0502020202020204" pitchFamily="34" charset="0"/>
              </a:rPr>
              <a:t>SCREEN</a:t>
            </a:r>
            <a:r>
              <a:rPr lang="en-US" sz="2800" dirty="0">
                <a:latin typeface="Century Gothic" panose="020B0502020202020204" pitchFamily="34" charset="0"/>
              </a:rPr>
              <a:t>  for SDOH and SUD</a:t>
            </a:r>
          </a:p>
          <a:p>
            <a:pPr marL="914400" lvl="1" indent="-457200">
              <a:buFont typeface="+mj-lt"/>
              <a:buAutoNum type="arabicPeriod" startAt="9"/>
            </a:pPr>
            <a:endParaRPr lang="en-US" sz="2800" dirty="0">
              <a:latin typeface="Century Gothic" panose="020B0502020202020204" pitchFamily="34" charset="0"/>
            </a:endParaRPr>
          </a:p>
          <a:p>
            <a:pPr marL="914400" lvl="1" indent="-457200">
              <a:buFont typeface="+mj-lt"/>
              <a:buAutoNum type="arabicPeriod" startAt="9"/>
            </a:pPr>
            <a:r>
              <a:rPr lang="en-US" sz="2800" b="1" dirty="0">
                <a:latin typeface="Century Gothic" panose="020B0502020202020204" pitchFamily="34" charset="0"/>
              </a:rPr>
              <a:t>COLLECT</a:t>
            </a:r>
            <a:r>
              <a:rPr lang="en-US" sz="2800" dirty="0">
                <a:latin typeface="Century Gothic" panose="020B0502020202020204" pitchFamily="34" charset="0"/>
              </a:rPr>
              <a:t>  ongoing data to inform health impact assessments, and support evidence-driven decision-making</a:t>
            </a:r>
          </a:p>
          <a:p>
            <a:pPr marL="914400" lvl="1" indent="-457200">
              <a:buFont typeface="+mj-lt"/>
              <a:buAutoNum type="arabicPeriod" startAt="9"/>
            </a:pPr>
            <a:endParaRPr lang="en-US" sz="2800" dirty="0">
              <a:latin typeface="Century Gothic" panose="020B0502020202020204" pitchFamily="34" charset="0"/>
            </a:endParaRPr>
          </a:p>
          <a:p>
            <a:pPr marL="914400" lvl="1" indent="-457200">
              <a:buFont typeface="+mj-lt"/>
              <a:buAutoNum type="arabicPeriod" startAt="9"/>
            </a:pPr>
            <a:r>
              <a:rPr lang="en-US" sz="2800" b="1" dirty="0">
                <a:latin typeface="Century Gothic" panose="020B0502020202020204" pitchFamily="34" charset="0"/>
              </a:rPr>
              <a:t>FAMILIARIZE</a:t>
            </a:r>
            <a:r>
              <a:rPr lang="en-US" sz="2800" dirty="0">
                <a:latin typeface="Century Gothic" panose="020B0502020202020204" pitchFamily="34" charset="0"/>
              </a:rPr>
              <a:t>  yourself with community resources and harm reduction strategies</a:t>
            </a:r>
          </a:p>
        </p:txBody>
      </p:sp>
      <p:pic>
        <p:nvPicPr>
          <p:cNvPr id="4" name="Picture 3" descr="Empowerment Stock Illustrations – 30,196 Empowerment Stock Illustrations,  Vectors &amp; Clipart - Dreamstime">
            <a:extLst>
              <a:ext uri="{FF2B5EF4-FFF2-40B4-BE49-F238E27FC236}">
                <a16:creationId xmlns:a16="http://schemas.microsoft.com/office/drawing/2014/main" id="{04ACDA16-AA25-F5A9-7DB1-3120ECCF0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431" y="2058683"/>
            <a:ext cx="4283219" cy="39769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D1C3726-06EA-F1A1-3708-D2D6F94F488B}"/>
              </a:ext>
            </a:extLst>
          </p:cNvPr>
          <p:cNvSpPr txBox="1">
            <a:spLocks/>
          </p:cNvSpPr>
          <p:nvPr/>
        </p:nvSpPr>
        <p:spPr>
          <a:xfrm>
            <a:off x="838200" y="4716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entury Gothic" panose="020B0502020202020204" pitchFamily="34" charset="0"/>
              </a:rPr>
              <a:t>more</a:t>
            </a:r>
            <a:br>
              <a:rPr lang="en-US" sz="4000" dirty="0">
                <a:latin typeface="Century Gothic" panose="020B0502020202020204" pitchFamily="34" charset="0"/>
              </a:rPr>
            </a:br>
            <a:r>
              <a:rPr lang="en-US" sz="4000" dirty="0">
                <a:latin typeface="Century Gothic" panose="020B0502020202020204" pitchFamily="34" charset="0"/>
              </a:rPr>
              <a:t>Strategies for De-Stigmatization</a:t>
            </a:r>
          </a:p>
        </p:txBody>
      </p:sp>
    </p:spTree>
    <p:extLst>
      <p:ext uri="{BB962C8B-B14F-4D97-AF65-F5344CB8AC3E}">
        <p14:creationId xmlns:p14="http://schemas.microsoft.com/office/powerpoint/2010/main" val="4730755"/>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24"/>
          <p:cNvSpPr/>
          <p:nvPr/>
        </p:nvSpPr>
        <p:spPr>
          <a:xfrm>
            <a:off x="1795239" y="5105269"/>
            <a:ext cx="8639859" cy="770987"/>
          </a:xfrm>
          <a:prstGeom prst="rect">
            <a:avLst/>
          </a:prstGeom>
          <a:noFill/>
          <a:ln>
            <a:noFill/>
          </a:ln>
        </p:spPr>
        <p:txBody>
          <a:bodyPr spcFirstLastPara="1" wrap="square" lIns="91425" tIns="45700" rIns="91425" bIns="45700" anchor="ctr" anchorCtr="0">
            <a:noAutofit/>
          </a:bodyPr>
          <a:lstStyle/>
          <a:p>
            <a:pPr algn="ctr">
              <a:buClr>
                <a:srgbClr val="000000"/>
              </a:buClr>
              <a:buSzPts val="1800"/>
            </a:pPr>
            <a:r>
              <a:rPr lang="en-US" sz="2400" dirty="0">
                <a:solidFill>
                  <a:schemeClr val="dk1"/>
                </a:solidFill>
                <a:latin typeface="Century Gothic" panose="020B0502020202020204" pitchFamily="34" charset="0"/>
                <a:cs typeface="Arial" panose="020B0604020202020204" pitchFamily="34" charset="0"/>
              </a:rPr>
              <a:t>Remember every community is different, </a:t>
            </a:r>
            <a:br>
              <a:rPr lang="en-US" sz="2400" dirty="0">
                <a:solidFill>
                  <a:schemeClr val="dk1"/>
                </a:solidFill>
                <a:latin typeface="Century Gothic" panose="020B0502020202020204" pitchFamily="34" charset="0"/>
                <a:cs typeface="Arial" panose="020B0604020202020204" pitchFamily="34" charset="0"/>
              </a:rPr>
            </a:br>
            <a:r>
              <a:rPr lang="en-US" sz="2400" dirty="0">
                <a:solidFill>
                  <a:schemeClr val="dk1"/>
                </a:solidFill>
                <a:latin typeface="Century Gothic" panose="020B0502020202020204" pitchFamily="34" charset="0"/>
                <a:cs typeface="Arial" panose="020B0604020202020204" pitchFamily="34" charset="0"/>
              </a:rPr>
              <a:t>consistency of available services </a:t>
            </a:r>
            <a:br>
              <a:rPr lang="en-US" sz="2400" dirty="0">
                <a:solidFill>
                  <a:schemeClr val="dk1"/>
                </a:solidFill>
                <a:latin typeface="Century Gothic" panose="020B0502020202020204" pitchFamily="34" charset="0"/>
                <a:cs typeface="Arial" panose="020B0604020202020204" pitchFamily="34" charset="0"/>
              </a:rPr>
            </a:br>
            <a:r>
              <a:rPr lang="en-US" sz="2400" dirty="0">
                <a:solidFill>
                  <a:schemeClr val="dk1"/>
                </a:solidFill>
                <a:latin typeface="Century Gothic" panose="020B0502020202020204" pitchFamily="34" charset="0"/>
                <a:cs typeface="Arial" panose="020B0604020202020204" pitchFamily="34" charset="0"/>
              </a:rPr>
              <a:t>along with individualization of care is key! </a:t>
            </a:r>
            <a:endParaRPr sz="2400" dirty="0">
              <a:solidFill>
                <a:schemeClr val="dk1"/>
              </a:solidFill>
              <a:latin typeface="Century Gothic" panose="020B0502020202020204" pitchFamily="34" charset="0"/>
              <a:cs typeface="Arial" panose="020B0604020202020204" pitchFamily="34" charset="0"/>
            </a:endParaRPr>
          </a:p>
        </p:txBody>
      </p:sp>
      <p:sp>
        <p:nvSpPr>
          <p:cNvPr id="841" name="Google Shape;841;p24"/>
          <p:cNvSpPr txBox="1">
            <a:spLocks noGrp="1"/>
          </p:cNvSpPr>
          <p:nvPr>
            <p:ph type="title"/>
          </p:nvPr>
        </p:nvSpPr>
        <p:spPr>
          <a:xfrm>
            <a:off x="323556" y="228602"/>
            <a:ext cx="9435548" cy="754602"/>
          </a:xfrm>
          <a:prstGeom prst="rect">
            <a:avLst/>
          </a:prstGeom>
          <a:noFill/>
          <a:ln>
            <a:noFill/>
          </a:ln>
        </p:spPr>
        <p:txBody>
          <a:bodyPr spcFirstLastPara="1" vert="horz" wrap="square" lIns="91425" tIns="45700" rIns="91425" bIns="45700" rtlCol="0" anchor="ctr" anchorCtr="0">
            <a:normAutofit/>
          </a:bodyPr>
          <a:lstStyle/>
          <a:p>
            <a:pPr>
              <a:buSzPts val="2400"/>
            </a:pPr>
            <a:r>
              <a:rPr lang="en-US" sz="4000" b="0" dirty="0">
                <a:latin typeface="Century Gothic" panose="020B0502020202020204" pitchFamily="34" charset="0"/>
              </a:rPr>
              <a:t>Interventions</a:t>
            </a:r>
            <a:endParaRPr sz="4000" b="0" dirty="0">
              <a:latin typeface="Century Gothic" panose="020B0502020202020204" pitchFamily="34" charset="0"/>
            </a:endParaRPr>
          </a:p>
        </p:txBody>
      </p:sp>
      <p:grpSp>
        <p:nvGrpSpPr>
          <p:cNvPr id="842" name="Google Shape;842;p24"/>
          <p:cNvGrpSpPr/>
          <p:nvPr/>
        </p:nvGrpSpPr>
        <p:grpSpPr>
          <a:xfrm>
            <a:off x="624050" y="1988205"/>
            <a:ext cx="4072622" cy="2881590"/>
            <a:chOff x="0" y="-213953"/>
            <a:chExt cx="6411650" cy="5270618"/>
          </a:xfrm>
        </p:grpSpPr>
        <p:grpSp>
          <p:nvGrpSpPr>
            <p:cNvPr id="843" name="Google Shape;843;p24"/>
            <p:cNvGrpSpPr/>
            <p:nvPr/>
          </p:nvGrpSpPr>
          <p:grpSpPr>
            <a:xfrm>
              <a:off x="0" y="-213953"/>
              <a:ext cx="6411650" cy="5032542"/>
              <a:chOff x="0" y="-57150"/>
              <a:chExt cx="1712649" cy="1344268"/>
            </a:xfrm>
          </p:grpSpPr>
          <p:sp>
            <p:nvSpPr>
              <p:cNvPr id="844" name="Google Shape;844;p24"/>
              <p:cNvSpPr/>
              <p:nvPr/>
            </p:nvSpPr>
            <p:spPr>
              <a:xfrm>
                <a:off x="0" y="0"/>
                <a:ext cx="1712649" cy="1287118"/>
              </a:xfrm>
              <a:custGeom>
                <a:avLst/>
                <a:gdLst/>
                <a:ahLst/>
                <a:cxnLst/>
                <a:rect l="l" t="t" r="r" b="b"/>
                <a:pathLst>
                  <a:path w="1712649" h="1287118" extrusionOk="0">
                    <a:moveTo>
                      <a:pt x="141677" y="0"/>
                    </a:moveTo>
                    <a:lnTo>
                      <a:pt x="1570972" y="0"/>
                    </a:lnTo>
                    <a:cubicBezTo>
                      <a:pt x="1608547" y="0"/>
                      <a:pt x="1644583" y="14927"/>
                      <a:pt x="1671153" y="41496"/>
                    </a:cubicBezTo>
                    <a:cubicBezTo>
                      <a:pt x="1697722" y="68066"/>
                      <a:pt x="1712649" y="104102"/>
                      <a:pt x="1712649" y="141677"/>
                    </a:cubicBezTo>
                    <a:lnTo>
                      <a:pt x="1712649" y="1145441"/>
                    </a:lnTo>
                    <a:cubicBezTo>
                      <a:pt x="1712649" y="1183016"/>
                      <a:pt x="1697722" y="1219052"/>
                      <a:pt x="1671153" y="1245622"/>
                    </a:cubicBezTo>
                    <a:cubicBezTo>
                      <a:pt x="1644583" y="1272192"/>
                      <a:pt x="1608547" y="1287118"/>
                      <a:pt x="1570972" y="1287118"/>
                    </a:cubicBezTo>
                    <a:lnTo>
                      <a:pt x="141677" y="1287118"/>
                    </a:lnTo>
                    <a:cubicBezTo>
                      <a:pt x="104102" y="1287118"/>
                      <a:pt x="68066" y="1272192"/>
                      <a:pt x="41496" y="1245622"/>
                    </a:cubicBezTo>
                    <a:cubicBezTo>
                      <a:pt x="14927" y="1219052"/>
                      <a:pt x="0" y="1183016"/>
                      <a:pt x="0" y="1145441"/>
                    </a:cubicBezTo>
                    <a:lnTo>
                      <a:pt x="0" y="141677"/>
                    </a:lnTo>
                    <a:cubicBezTo>
                      <a:pt x="0" y="104102"/>
                      <a:pt x="14927" y="68066"/>
                      <a:pt x="41496" y="41496"/>
                    </a:cubicBezTo>
                    <a:cubicBezTo>
                      <a:pt x="68066" y="14927"/>
                      <a:pt x="104102" y="0"/>
                      <a:pt x="141677" y="0"/>
                    </a:cubicBezTo>
                    <a:close/>
                  </a:path>
                </a:pathLst>
              </a:custGeom>
              <a:solidFill>
                <a:srgbClr val="488C95"/>
              </a:solidFill>
              <a:ln>
                <a:noFill/>
              </a:ln>
            </p:spPr>
            <p:txBody>
              <a:bodyPr spcFirstLastPara="1" wrap="square" lIns="91425" tIns="45700" rIns="91425" bIns="45700" anchor="t" anchorCtr="0">
                <a:noAutofit/>
              </a:bodyPr>
              <a:lstStyle/>
              <a:p>
                <a:endParaRPr sz="1400">
                  <a:solidFill>
                    <a:srgbClr val="000000"/>
                  </a:solidFill>
                  <a:latin typeface="Century Gothic" panose="020B0502020202020204" pitchFamily="34" charset="0"/>
                  <a:ea typeface="Arial"/>
                  <a:cs typeface="Arial"/>
                  <a:sym typeface="Arial"/>
                </a:endParaRPr>
              </a:p>
            </p:txBody>
          </p:sp>
          <p:sp>
            <p:nvSpPr>
              <p:cNvPr id="845" name="Google Shape;845;p24"/>
              <p:cNvSpPr txBox="1"/>
              <p:nvPr/>
            </p:nvSpPr>
            <p:spPr>
              <a:xfrm>
                <a:off x="0" y="-57150"/>
                <a:ext cx="1712649" cy="1344268"/>
              </a:xfrm>
              <a:prstGeom prst="rect">
                <a:avLst/>
              </a:prstGeom>
              <a:noFill/>
              <a:ln>
                <a:noFill/>
              </a:ln>
            </p:spPr>
            <p:txBody>
              <a:bodyPr spcFirstLastPara="1" wrap="square" lIns="50800" tIns="50800" rIns="50800" bIns="50800" anchor="ctr" anchorCtr="0">
                <a:noAutofit/>
              </a:bodyPr>
              <a:lstStyle/>
              <a:p>
                <a:pPr algn="ctr">
                  <a:lnSpc>
                    <a:spcPct val="189928"/>
                  </a:lnSpc>
                </a:pPr>
                <a:endParaRPr sz="1400">
                  <a:solidFill>
                    <a:srgbClr val="000000"/>
                  </a:solidFill>
                  <a:latin typeface="Century Gothic" panose="020B0502020202020204" pitchFamily="34" charset="0"/>
                  <a:ea typeface="Arial"/>
                  <a:cs typeface="Arial"/>
                  <a:sym typeface="Arial"/>
                </a:endParaRPr>
              </a:p>
            </p:txBody>
          </p:sp>
        </p:grpSp>
        <p:cxnSp>
          <p:nvCxnSpPr>
            <p:cNvPr id="846" name="Google Shape;846;p24"/>
            <p:cNvCxnSpPr/>
            <p:nvPr/>
          </p:nvCxnSpPr>
          <p:spPr>
            <a:xfrm>
              <a:off x="30167" y="857859"/>
              <a:ext cx="6358189" cy="0"/>
            </a:xfrm>
            <a:prstGeom prst="straightConnector1">
              <a:avLst/>
            </a:prstGeom>
            <a:noFill/>
            <a:ln w="38100" cap="flat" cmpd="sng">
              <a:solidFill>
                <a:schemeClr val="lt1"/>
              </a:solidFill>
              <a:prstDash val="solid"/>
              <a:round/>
              <a:headEnd type="none" w="sm" len="sm"/>
              <a:tailEnd type="none" w="sm" len="sm"/>
            </a:ln>
          </p:spPr>
        </p:cxnSp>
        <p:grpSp>
          <p:nvGrpSpPr>
            <p:cNvPr id="847" name="Google Shape;847;p24"/>
            <p:cNvGrpSpPr/>
            <p:nvPr/>
          </p:nvGrpSpPr>
          <p:grpSpPr>
            <a:xfrm>
              <a:off x="1265321" y="322934"/>
              <a:ext cx="233182" cy="233182"/>
              <a:chOff x="0" y="0"/>
              <a:chExt cx="812800" cy="812800"/>
            </a:xfrm>
          </p:grpSpPr>
          <p:sp>
            <p:nvSpPr>
              <p:cNvPr id="848" name="Google Shape;848;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400">
                  <a:solidFill>
                    <a:srgbClr val="000000"/>
                  </a:solidFill>
                  <a:latin typeface="Century Gothic" panose="020B0502020202020204" pitchFamily="34" charset="0"/>
                  <a:ea typeface="Arial"/>
                  <a:cs typeface="Arial"/>
                  <a:sym typeface="Arial"/>
                </a:endParaRPr>
              </a:p>
            </p:txBody>
          </p:sp>
          <p:sp>
            <p:nvSpPr>
              <p:cNvPr id="849" name="Google Shape;849;p24"/>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400">
                  <a:solidFill>
                    <a:srgbClr val="000000"/>
                  </a:solidFill>
                  <a:latin typeface="Century Gothic" panose="020B0502020202020204" pitchFamily="34" charset="0"/>
                  <a:ea typeface="Arial"/>
                  <a:cs typeface="Arial"/>
                  <a:sym typeface="Arial"/>
                </a:endParaRPr>
              </a:p>
            </p:txBody>
          </p:sp>
        </p:grpSp>
        <p:grpSp>
          <p:nvGrpSpPr>
            <p:cNvPr id="850" name="Google Shape;850;p24"/>
            <p:cNvGrpSpPr/>
            <p:nvPr/>
          </p:nvGrpSpPr>
          <p:grpSpPr>
            <a:xfrm>
              <a:off x="898066" y="322934"/>
              <a:ext cx="233182" cy="233182"/>
              <a:chOff x="0" y="0"/>
              <a:chExt cx="812800" cy="812800"/>
            </a:xfrm>
          </p:grpSpPr>
          <p:sp>
            <p:nvSpPr>
              <p:cNvPr id="851" name="Google Shape;851;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400">
                  <a:solidFill>
                    <a:srgbClr val="000000"/>
                  </a:solidFill>
                  <a:latin typeface="Century Gothic" panose="020B0502020202020204" pitchFamily="34" charset="0"/>
                  <a:ea typeface="Arial"/>
                  <a:cs typeface="Arial"/>
                  <a:sym typeface="Arial"/>
                </a:endParaRPr>
              </a:p>
            </p:txBody>
          </p:sp>
          <p:sp>
            <p:nvSpPr>
              <p:cNvPr id="852" name="Google Shape;852;p24"/>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400">
                  <a:solidFill>
                    <a:srgbClr val="000000"/>
                  </a:solidFill>
                  <a:latin typeface="Century Gothic" panose="020B0502020202020204" pitchFamily="34" charset="0"/>
                  <a:ea typeface="Arial"/>
                  <a:cs typeface="Arial"/>
                  <a:sym typeface="Arial"/>
                </a:endParaRPr>
              </a:p>
            </p:txBody>
          </p:sp>
        </p:grpSp>
        <p:grpSp>
          <p:nvGrpSpPr>
            <p:cNvPr id="853" name="Google Shape;853;p24"/>
            <p:cNvGrpSpPr/>
            <p:nvPr/>
          </p:nvGrpSpPr>
          <p:grpSpPr>
            <a:xfrm>
              <a:off x="532046" y="322934"/>
              <a:ext cx="233182" cy="233182"/>
              <a:chOff x="0" y="0"/>
              <a:chExt cx="812800" cy="812800"/>
            </a:xfrm>
          </p:grpSpPr>
          <p:sp>
            <p:nvSpPr>
              <p:cNvPr id="854" name="Google Shape;854;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400">
                  <a:solidFill>
                    <a:srgbClr val="000000"/>
                  </a:solidFill>
                  <a:latin typeface="Century Gothic" panose="020B0502020202020204" pitchFamily="34" charset="0"/>
                  <a:ea typeface="Arial"/>
                  <a:cs typeface="Arial"/>
                  <a:sym typeface="Arial"/>
                </a:endParaRPr>
              </a:p>
            </p:txBody>
          </p:sp>
          <p:sp>
            <p:nvSpPr>
              <p:cNvPr id="855" name="Google Shape;855;p24"/>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400">
                  <a:solidFill>
                    <a:srgbClr val="000000"/>
                  </a:solidFill>
                  <a:latin typeface="Century Gothic" panose="020B0502020202020204" pitchFamily="34" charset="0"/>
                  <a:ea typeface="Arial"/>
                  <a:cs typeface="Arial"/>
                  <a:sym typeface="Arial"/>
                </a:endParaRPr>
              </a:p>
            </p:txBody>
          </p:sp>
        </p:grpSp>
        <p:sp>
          <p:nvSpPr>
            <p:cNvPr id="856" name="Google Shape;856;p24"/>
            <p:cNvSpPr txBox="1"/>
            <p:nvPr/>
          </p:nvSpPr>
          <p:spPr>
            <a:xfrm>
              <a:off x="173623" y="916057"/>
              <a:ext cx="6021539" cy="1127060"/>
            </a:xfrm>
            <a:prstGeom prst="rect">
              <a:avLst/>
            </a:prstGeom>
            <a:noFill/>
            <a:ln>
              <a:noFill/>
            </a:ln>
          </p:spPr>
          <p:txBody>
            <a:bodyPr spcFirstLastPara="1" wrap="square" lIns="0" tIns="0" rIns="0" bIns="0" anchor="t" anchorCtr="0">
              <a:spAutoFit/>
            </a:bodyPr>
            <a:lstStyle/>
            <a:p>
              <a:pPr algn="ctr">
                <a:lnSpc>
                  <a:spcPct val="154346"/>
                </a:lnSpc>
              </a:pPr>
              <a:r>
                <a:rPr lang="en-US" sz="2600">
                  <a:solidFill>
                    <a:srgbClr val="FFFFFF"/>
                  </a:solidFill>
                  <a:latin typeface="Century Gothic" panose="020B0502020202020204" pitchFamily="34" charset="0"/>
                  <a:ea typeface="Arial"/>
                  <a:cs typeface="Arial"/>
                  <a:sym typeface="Arial"/>
                </a:rPr>
                <a:t>Primary Prevention</a:t>
              </a:r>
              <a:endParaRPr>
                <a:latin typeface="Century Gothic" panose="020B0502020202020204" pitchFamily="34" charset="0"/>
              </a:endParaRPr>
            </a:p>
          </p:txBody>
        </p:sp>
        <p:sp>
          <p:nvSpPr>
            <p:cNvPr id="857" name="Google Shape;857;p24"/>
            <p:cNvSpPr txBox="1"/>
            <p:nvPr/>
          </p:nvSpPr>
          <p:spPr>
            <a:xfrm>
              <a:off x="173623" y="1847887"/>
              <a:ext cx="6021539" cy="3208778"/>
            </a:xfrm>
            <a:prstGeom prst="rect">
              <a:avLst/>
            </a:prstGeom>
            <a:noFill/>
            <a:ln>
              <a:noFill/>
            </a:ln>
          </p:spPr>
          <p:txBody>
            <a:bodyPr spcFirstLastPara="1" wrap="square" lIns="0" tIns="0" rIns="0" bIns="0" anchor="t" anchorCtr="0">
              <a:spAutoFit/>
            </a:bodyPr>
            <a:lstStyle/>
            <a:p>
              <a:pPr algn="ctr"/>
              <a:r>
                <a:rPr lang="en-US" sz="1900" dirty="0">
                  <a:solidFill>
                    <a:srgbClr val="FFFFFF"/>
                  </a:solidFill>
                  <a:latin typeface="Century Gothic" panose="020B0502020202020204" pitchFamily="34" charset="0"/>
                  <a:ea typeface="Arial"/>
                  <a:cs typeface="Arial"/>
                  <a:sym typeface="Arial"/>
                </a:rPr>
                <a:t>efforts that address </a:t>
              </a:r>
              <a:br>
                <a:rPr lang="en-US" sz="1900" dirty="0">
                  <a:solidFill>
                    <a:srgbClr val="FFFFFF"/>
                  </a:solidFill>
                  <a:latin typeface="Century Gothic" panose="020B0502020202020204" pitchFamily="34" charset="0"/>
                  <a:ea typeface="Arial"/>
                  <a:cs typeface="Arial"/>
                  <a:sym typeface="Arial"/>
                </a:rPr>
              </a:br>
              <a:r>
                <a:rPr lang="en-US" sz="1900" dirty="0">
                  <a:solidFill>
                    <a:srgbClr val="FFFFFF"/>
                  </a:solidFill>
                  <a:latin typeface="Century Gothic" panose="020B0502020202020204" pitchFamily="34" charset="0"/>
                  <a:ea typeface="Arial"/>
                  <a:cs typeface="Arial"/>
                  <a:sym typeface="Arial"/>
                </a:rPr>
                <a:t>SDOH and promote recovery from addiction should also address community trauma and be culturally competent</a:t>
              </a:r>
              <a:endParaRPr dirty="0">
                <a:latin typeface="Century Gothic" panose="020B0502020202020204" pitchFamily="34" charset="0"/>
              </a:endParaRPr>
            </a:p>
          </p:txBody>
        </p:sp>
      </p:grpSp>
      <p:grpSp>
        <p:nvGrpSpPr>
          <p:cNvPr id="858" name="Google Shape;858;p24"/>
          <p:cNvGrpSpPr/>
          <p:nvPr/>
        </p:nvGrpSpPr>
        <p:grpSpPr>
          <a:xfrm>
            <a:off x="7607600" y="1940455"/>
            <a:ext cx="4118175" cy="2929340"/>
            <a:chOff x="0" y="-213953"/>
            <a:chExt cx="6411650" cy="5145555"/>
          </a:xfrm>
        </p:grpSpPr>
        <p:grpSp>
          <p:nvGrpSpPr>
            <p:cNvPr id="859" name="Google Shape;859;p24"/>
            <p:cNvGrpSpPr/>
            <p:nvPr/>
          </p:nvGrpSpPr>
          <p:grpSpPr>
            <a:xfrm>
              <a:off x="0" y="-213953"/>
              <a:ext cx="6411650" cy="5032542"/>
              <a:chOff x="0" y="-57150"/>
              <a:chExt cx="1712649" cy="1344268"/>
            </a:xfrm>
          </p:grpSpPr>
          <p:sp>
            <p:nvSpPr>
              <p:cNvPr id="860" name="Google Shape;860;p24"/>
              <p:cNvSpPr/>
              <p:nvPr/>
            </p:nvSpPr>
            <p:spPr>
              <a:xfrm>
                <a:off x="0" y="0"/>
                <a:ext cx="1712649" cy="1287118"/>
              </a:xfrm>
              <a:custGeom>
                <a:avLst/>
                <a:gdLst/>
                <a:ahLst/>
                <a:cxnLst/>
                <a:rect l="l" t="t" r="r" b="b"/>
                <a:pathLst>
                  <a:path w="1712649" h="1287118" extrusionOk="0">
                    <a:moveTo>
                      <a:pt x="141677" y="0"/>
                    </a:moveTo>
                    <a:lnTo>
                      <a:pt x="1570972" y="0"/>
                    </a:lnTo>
                    <a:cubicBezTo>
                      <a:pt x="1608547" y="0"/>
                      <a:pt x="1644583" y="14927"/>
                      <a:pt x="1671153" y="41496"/>
                    </a:cubicBezTo>
                    <a:cubicBezTo>
                      <a:pt x="1697722" y="68066"/>
                      <a:pt x="1712649" y="104102"/>
                      <a:pt x="1712649" y="141677"/>
                    </a:cubicBezTo>
                    <a:lnTo>
                      <a:pt x="1712649" y="1145441"/>
                    </a:lnTo>
                    <a:cubicBezTo>
                      <a:pt x="1712649" y="1183016"/>
                      <a:pt x="1697722" y="1219052"/>
                      <a:pt x="1671153" y="1245622"/>
                    </a:cubicBezTo>
                    <a:cubicBezTo>
                      <a:pt x="1644583" y="1272192"/>
                      <a:pt x="1608547" y="1287118"/>
                      <a:pt x="1570972" y="1287118"/>
                    </a:cubicBezTo>
                    <a:lnTo>
                      <a:pt x="141677" y="1287118"/>
                    </a:lnTo>
                    <a:cubicBezTo>
                      <a:pt x="104102" y="1287118"/>
                      <a:pt x="68066" y="1272192"/>
                      <a:pt x="41496" y="1245622"/>
                    </a:cubicBezTo>
                    <a:cubicBezTo>
                      <a:pt x="14927" y="1219052"/>
                      <a:pt x="0" y="1183016"/>
                      <a:pt x="0" y="1145441"/>
                    </a:cubicBezTo>
                    <a:lnTo>
                      <a:pt x="0" y="141677"/>
                    </a:lnTo>
                    <a:cubicBezTo>
                      <a:pt x="0" y="104102"/>
                      <a:pt x="14927" y="68066"/>
                      <a:pt x="41496" y="41496"/>
                    </a:cubicBezTo>
                    <a:cubicBezTo>
                      <a:pt x="68066" y="14927"/>
                      <a:pt x="104102" y="0"/>
                      <a:pt x="141677" y="0"/>
                    </a:cubicBezTo>
                    <a:close/>
                  </a:path>
                </a:pathLst>
              </a:custGeom>
              <a:solidFill>
                <a:srgbClr val="836480"/>
              </a:solidFill>
              <a:ln>
                <a:noFill/>
              </a:ln>
            </p:spPr>
            <p:txBody>
              <a:bodyPr spcFirstLastPara="1" wrap="square" lIns="91425" tIns="45700" rIns="91425" bIns="45700" anchor="t" anchorCtr="0">
                <a:noAutofit/>
              </a:bodyPr>
              <a:lstStyle/>
              <a:p>
                <a:endParaRPr sz="1400">
                  <a:solidFill>
                    <a:srgbClr val="000000"/>
                  </a:solidFill>
                  <a:latin typeface="Century Gothic" panose="020B0502020202020204" pitchFamily="34" charset="0"/>
                  <a:ea typeface="Arial"/>
                  <a:cs typeface="Arial"/>
                  <a:sym typeface="Arial"/>
                </a:endParaRPr>
              </a:p>
            </p:txBody>
          </p:sp>
          <p:sp>
            <p:nvSpPr>
              <p:cNvPr id="861" name="Google Shape;861;p24"/>
              <p:cNvSpPr txBox="1"/>
              <p:nvPr/>
            </p:nvSpPr>
            <p:spPr>
              <a:xfrm>
                <a:off x="0" y="-57150"/>
                <a:ext cx="1712649" cy="1344268"/>
              </a:xfrm>
              <a:prstGeom prst="rect">
                <a:avLst/>
              </a:prstGeom>
              <a:noFill/>
              <a:ln>
                <a:noFill/>
              </a:ln>
            </p:spPr>
            <p:txBody>
              <a:bodyPr spcFirstLastPara="1" wrap="square" lIns="50800" tIns="50800" rIns="50800" bIns="50800" anchor="ctr" anchorCtr="0">
                <a:noAutofit/>
              </a:bodyPr>
              <a:lstStyle/>
              <a:p>
                <a:pPr algn="ctr">
                  <a:lnSpc>
                    <a:spcPct val="189928"/>
                  </a:lnSpc>
                </a:pPr>
                <a:endParaRPr sz="1400">
                  <a:solidFill>
                    <a:srgbClr val="000000"/>
                  </a:solidFill>
                  <a:latin typeface="Century Gothic" panose="020B0502020202020204" pitchFamily="34" charset="0"/>
                  <a:ea typeface="Arial"/>
                  <a:cs typeface="Arial"/>
                  <a:sym typeface="Arial"/>
                </a:endParaRPr>
              </a:p>
            </p:txBody>
          </p:sp>
        </p:grpSp>
        <p:cxnSp>
          <p:nvCxnSpPr>
            <p:cNvPr id="862" name="Google Shape;862;p24"/>
            <p:cNvCxnSpPr/>
            <p:nvPr/>
          </p:nvCxnSpPr>
          <p:spPr>
            <a:xfrm>
              <a:off x="30167" y="857859"/>
              <a:ext cx="6358189" cy="0"/>
            </a:xfrm>
            <a:prstGeom prst="straightConnector1">
              <a:avLst/>
            </a:prstGeom>
            <a:noFill/>
            <a:ln w="38100" cap="flat" cmpd="sng">
              <a:solidFill>
                <a:schemeClr val="lt1"/>
              </a:solidFill>
              <a:prstDash val="solid"/>
              <a:round/>
              <a:headEnd type="none" w="sm" len="sm"/>
              <a:tailEnd type="none" w="sm" len="sm"/>
            </a:ln>
          </p:spPr>
        </p:cxnSp>
        <p:grpSp>
          <p:nvGrpSpPr>
            <p:cNvPr id="863" name="Google Shape;863;p24"/>
            <p:cNvGrpSpPr/>
            <p:nvPr/>
          </p:nvGrpSpPr>
          <p:grpSpPr>
            <a:xfrm>
              <a:off x="1265321" y="322934"/>
              <a:ext cx="233182" cy="233182"/>
              <a:chOff x="0" y="0"/>
              <a:chExt cx="812800" cy="812800"/>
            </a:xfrm>
          </p:grpSpPr>
          <p:sp>
            <p:nvSpPr>
              <p:cNvPr id="864" name="Google Shape;864;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400">
                  <a:solidFill>
                    <a:srgbClr val="000000"/>
                  </a:solidFill>
                  <a:latin typeface="Century Gothic" panose="020B0502020202020204" pitchFamily="34" charset="0"/>
                  <a:ea typeface="Arial"/>
                  <a:cs typeface="Arial"/>
                  <a:sym typeface="Arial"/>
                </a:endParaRPr>
              </a:p>
            </p:txBody>
          </p:sp>
          <p:sp>
            <p:nvSpPr>
              <p:cNvPr id="865" name="Google Shape;865;p24"/>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400">
                  <a:solidFill>
                    <a:srgbClr val="000000"/>
                  </a:solidFill>
                  <a:latin typeface="Century Gothic" panose="020B0502020202020204" pitchFamily="34" charset="0"/>
                  <a:ea typeface="Arial"/>
                  <a:cs typeface="Arial"/>
                  <a:sym typeface="Arial"/>
                </a:endParaRPr>
              </a:p>
            </p:txBody>
          </p:sp>
        </p:grpSp>
        <p:grpSp>
          <p:nvGrpSpPr>
            <p:cNvPr id="866" name="Google Shape;866;p24"/>
            <p:cNvGrpSpPr/>
            <p:nvPr/>
          </p:nvGrpSpPr>
          <p:grpSpPr>
            <a:xfrm>
              <a:off x="898066" y="322934"/>
              <a:ext cx="233182" cy="233182"/>
              <a:chOff x="0" y="0"/>
              <a:chExt cx="812800" cy="812800"/>
            </a:xfrm>
          </p:grpSpPr>
          <p:sp>
            <p:nvSpPr>
              <p:cNvPr id="867" name="Google Shape;867;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400">
                  <a:solidFill>
                    <a:srgbClr val="000000"/>
                  </a:solidFill>
                  <a:latin typeface="Century Gothic" panose="020B0502020202020204" pitchFamily="34" charset="0"/>
                  <a:ea typeface="Arial"/>
                  <a:cs typeface="Arial"/>
                  <a:sym typeface="Arial"/>
                </a:endParaRPr>
              </a:p>
            </p:txBody>
          </p:sp>
          <p:sp>
            <p:nvSpPr>
              <p:cNvPr id="868" name="Google Shape;868;p24"/>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400">
                  <a:solidFill>
                    <a:srgbClr val="000000"/>
                  </a:solidFill>
                  <a:latin typeface="Century Gothic" panose="020B0502020202020204" pitchFamily="34" charset="0"/>
                  <a:ea typeface="Arial"/>
                  <a:cs typeface="Arial"/>
                  <a:sym typeface="Arial"/>
                </a:endParaRPr>
              </a:p>
            </p:txBody>
          </p:sp>
        </p:grpSp>
        <p:grpSp>
          <p:nvGrpSpPr>
            <p:cNvPr id="869" name="Google Shape;869;p24"/>
            <p:cNvGrpSpPr/>
            <p:nvPr/>
          </p:nvGrpSpPr>
          <p:grpSpPr>
            <a:xfrm>
              <a:off x="532046" y="322934"/>
              <a:ext cx="233182" cy="233182"/>
              <a:chOff x="0" y="0"/>
              <a:chExt cx="812800" cy="812800"/>
            </a:xfrm>
          </p:grpSpPr>
          <p:sp>
            <p:nvSpPr>
              <p:cNvPr id="870" name="Google Shape;870;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400">
                  <a:solidFill>
                    <a:srgbClr val="000000"/>
                  </a:solidFill>
                  <a:latin typeface="Century Gothic" panose="020B0502020202020204" pitchFamily="34" charset="0"/>
                  <a:ea typeface="Arial"/>
                  <a:cs typeface="Arial"/>
                  <a:sym typeface="Arial"/>
                </a:endParaRPr>
              </a:p>
            </p:txBody>
          </p:sp>
          <p:sp>
            <p:nvSpPr>
              <p:cNvPr id="871" name="Google Shape;871;p24"/>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400">
                  <a:solidFill>
                    <a:srgbClr val="000000"/>
                  </a:solidFill>
                  <a:latin typeface="Century Gothic" panose="020B0502020202020204" pitchFamily="34" charset="0"/>
                  <a:ea typeface="Arial"/>
                  <a:cs typeface="Arial"/>
                  <a:sym typeface="Arial"/>
                </a:endParaRPr>
              </a:p>
            </p:txBody>
          </p:sp>
        </p:grpSp>
        <p:sp>
          <p:nvSpPr>
            <p:cNvPr id="872" name="Google Shape;872;p24"/>
            <p:cNvSpPr txBox="1"/>
            <p:nvPr/>
          </p:nvSpPr>
          <p:spPr>
            <a:xfrm>
              <a:off x="173623" y="917068"/>
              <a:ext cx="6021538" cy="1082380"/>
            </a:xfrm>
            <a:prstGeom prst="rect">
              <a:avLst/>
            </a:prstGeom>
            <a:noFill/>
            <a:ln>
              <a:noFill/>
            </a:ln>
          </p:spPr>
          <p:txBody>
            <a:bodyPr spcFirstLastPara="1" wrap="square" lIns="0" tIns="0" rIns="0" bIns="0" anchor="t" anchorCtr="0">
              <a:spAutoFit/>
            </a:bodyPr>
            <a:lstStyle/>
            <a:p>
              <a:pPr algn="ctr">
                <a:lnSpc>
                  <a:spcPct val="154346"/>
                </a:lnSpc>
              </a:pPr>
              <a:r>
                <a:rPr lang="en-US" sz="2600">
                  <a:solidFill>
                    <a:srgbClr val="FFFFFF"/>
                  </a:solidFill>
                  <a:latin typeface="Century Gothic" panose="020B0502020202020204" pitchFamily="34" charset="0"/>
                  <a:ea typeface="Arial"/>
                  <a:cs typeface="Arial"/>
                  <a:sym typeface="Arial"/>
                </a:rPr>
                <a:t>Target Interventions</a:t>
              </a:r>
              <a:endParaRPr>
                <a:latin typeface="Century Gothic" panose="020B0502020202020204" pitchFamily="34" charset="0"/>
              </a:endParaRPr>
            </a:p>
          </p:txBody>
        </p:sp>
        <p:sp>
          <p:nvSpPr>
            <p:cNvPr id="873" name="Google Shape;873;p24"/>
            <p:cNvSpPr txBox="1"/>
            <p:nvPr/>
          </p:nvSpPr>
          <p:spPr>
            <a:xfrm>
              <a:off x="173623" y="1850027"/>
              <a:ext cx="5992308" cy="3081575"/>
            </a:xfrm>
            <a:prstGeom prst="rect">
              <a:avLst/>
            </a:prstGeom>
            <a:noFill/>
            <a:ln>
              <a:noFill/>
            </a:ln>
          </p:spPr>
          <p:txBody>
            <a:bodyPr spcFirstLastPara="1" wrap="square" lIns="0" tIns="0" rIns="0" bIns="0" anchor="t" anchorCtr="0">
              <a:spAutoFit/>
            </a:bodyPr>
            <a:lstStyle/>
            <a:p>
              <a:pPr algn="ctr"/>
              <a:r>
                <a:rPr lang="en-US" sz="1900" dirty="0">
                  <a:solidFill>
                    <a:srgbClr val="FFFFFF"/>
                  </a:solidFill>
                  <a:latin typeface="Century Gothic" panose="020B0502020202020204" pitchFamily="34" charset="0"/>
                  <a:ea typeface="Arial"/>
                  <a:cs typeface="Arial"/>
                  <a:sym typeface="Arial"/>
                </a:rPr>
                <a:t>in areas with high social vulnerability that strengthen social support, promote education, provide economic stability, &amp; improve buildings</a:t>
              </a:r>
              <a:endParaRPr dirty="0">
                <a:latin typeface="Century Gothic" panose="020B0502020202020204" pitchFamily="34" charset="0"/>
              </a:endParaRPr>
            </a:p>
          </p:txBody>
        </p:sp>
      </p:grpSp>
      <p:pic>
        <p:nvPicPr>
          <p:cNvPr id="874" name="Google Shape;874;p24" descr="A group of people sitting on a couch&#10;&#10;Description automatically generated"/>
          <p:cNvPicPr preferRelativeResize="0"/>
          <p:nvPr/>
        </p:nvPicPr>
        <p:blipFill rotWithShape="1">
          <a:blip r:embed="rId3">
            <a:alphaModFix/>
          </a:blip>
          <a:srcRect l="18572" t="14285" r="25048" b="37714"/>
          <a:stretch/>
        </p:blipFill>
        <p:spPr>
          <a:xfrm>
            <a:off x="4982629" y="3223510"/>
            <a:ext cx="2224268" cy="1684782"/>
          </a:xfrm>
          <a:prstGeom prst="rect">
            <a:avLst/>
          </a:prstGeom>
          <a:noFill/>
          <a:ln>
            <a:noFill/>
          </a:ln>
        </p:spPr>
      </p:pic>
      <p:sp>
        <p:nvSpPr>
          <p:cNvPr id="875" name="Google Shape;875;p24"/>
          <p:cNvSpPr txBox="1"/>
          <p:nvPr/>
        </p:nvSpPr>
        <p:spPr>
          <a:xfrm>
            <a:off x="1446184" y="974597"/>
            <a:ext cx="10545910" cy="1201782"/>
          </a:xfrm>
          <a:prstGeom prst="rect">
            <a:avLst/>
          </a:prstGeom>
          <a:noFill/>
          <a:ln>
            <a:noFill/>
          </a:ln>
        </p:spPr>
        <p:txBody>
          <a:bodyPr spcFirstLastPara="1" wrap="square" lIns="91425" tIns="45700" rIns="91425" bIns="45700" anchor="t" anchorCtr="0">
            <a:normAutofit/>
          </a:bodyPr>
          <a:lstStyle/>
          <a:p>
            <a:r>
              <a:rPr lang="en-US" sz="2000" dirty="0">
                <a:solidFill>
                  <a:srgbClr val="000000"/>
                </a:solidFill>
                <a:latin typeface="Century Gothic" panose="020B0502020202020204" pitchFamily="34" charset="0"/>
                <a:ea typeface="Arial"/>
                <a:cs typeface="Arial"/>
                <a:sym typeface="Arial"/>
              </a:rPr>
              <a:t>AHRQ and many clinician groups recommend increased screening and collection of SDOH data to aid in health impact assessments and support evidence-driven decision making.</a:t>
            </a:r>
            <a:endParaRPr sz="1400" dirty="0">
              <a:solidFill>
                <a:srgbClr val="000000"/>
              </a:solidFill>
              <a:latin typeface="Century Gothic" panose="020B0502020202020204" pitchFamily="34" charset="0"/>
              <a:ea typeface="Arial"/>
              <a:cs typeface="Arial"/>
              <a:sym typeface="Arial"/>
            </a:endParaRPr>
          </a:p>
        </p:txBody>
      </p:sp>
      <p:pic>
        <p:nvPicPr>
          <p:cNvPr id="876" name="Google Shape;876;p24"/>
          <p:cNvPicPr preferRelativeResize="0"/>
          <p:nvPr/>
        </p:nvPicPr>
        <p:blipFill rotWithShape="1">
          <a:blip r:embed="rId4">
            <a:alphaModFix/>
          </a:blip>
          <a:srcRect/>
          <a:stretch/>
        </p:blipFill>
        <p:spPr>
          <a:xfrm>
            <a:off x="299681" y="877181"/>
            <a:ext cx="1149985" cy="1161485"/>
          </a:xfrm>
          <a:prstGeom prst="rect">
            <a:avLst/>
          </a:prstGeom>
          <a:noFill/>
          <a:ln>
            <a:noFill/>
          </a:ln>
        </p:spPr>
      </p:pic>
      <p:sp>
        <p:nvSpPr>
          <p:cNvPr id="2" name="Google Shape;827;p78">
            <a:extLst>
              <a:ext uri="{FF2B5EF4-FFF2-40B4-BE49-F238E27FC236}">
                <a16:creationId xmlns:a16="http://schemas.microsoft.com/office/drawing/2014/main" id="{9CFA3048-2307-8E85-307D-0CE39218FC60}"/>
              </a:ext>
            </a:extLst>
          </p:cNvPr>
          <p:cNvSpPr txBox="1"/>
          <p:nvPr/>
        </p:nvSpPr>
        <p:spPr>
          <a:xfrm>
            <a:off x="288235" y="6101157"/>
            <a:ext cx="11903765" cy="646290"/>
          </a:xfrm>
          <a:prstGeom prst="rect">
            <a:avLst/>
          </a:prstGeom>
          <a:solidFill>
            <a:schemeClr val="lt1"/>
          </a:solidFill>
          <a:ln>
            <a:noFill/>
          </a:ln>
        </p:spPr>
        <p:txBody>
          <a:bodyPr spcFirstLastPara="1" wrap="square" lIns="91425" tIns="45700" rIns="91425" bIns="45700" anchor="t" anchorCtr="0">
            <a:spAutoFit/>
          </a:bodyPr>
          <a:lstStyle/>
          <a:p>
            <a:r>
              <a:rPr lang="en-US" sz="1200" dirty="0">
                <a:latin typeface="Century Gothic" panose="020B0502020202020204" pitchFamily="34" charset="0"/>
              </a:rPr>
              <a:t>AHRQ, 2023. Daniel et al, 2018, </a:t>
            </a:r>
            <a:r>
              <a:rPr lang="sv-SE" sz="1200" i="1" dirty="0">
                <a:latin typeface="Century Gothic" panose="020B0502020202020204" pitchFamily="34" charset="0"/>
              </a:rPr>
              <a:t>Ann Intern Med</a:t>
            </a:r>
            <a:r>
              <a:rPr lang="sv-SE" sz="1200" dirty="0">
                <a:latin typeface="Century Gothic" panose="020B0502020202020204" pitchFamily="34" charset="0"/>
              </a:rPr>
              <a:t>. 2018 Apr 17;168(8):577-578</a:t>
            </a:r>
            <a:r>
              <a:rPr lang="en-US" sz="1200" dirty="0">
                <a:latin typeface="Century Gothic" panose="020B0502020202020204" pitchFamily="34" charset="0"/>
              </a:rPr>
              <a:t>. Sistani et al, 2023, </a:t>
            </a:r>
            <a:r>
              <a:rPr lang="pt-BR" sz="1200" i="1" dirty="0">
                <a:latin typeface="Century Gothic" panose="020B0502020202020204" pitchFamily="34" charset="0"/>
              </a:rPr>
              <a:t>J Am Pharm Assoc </a:t>
            </a:r>
            <a:r>
              <a:rPr lang="pt-BR" sz="1200" dirty="0">
                <a:latin typeface="Century Gothic" panose="020B0502020202020204" pitchFamily="34" charset="0"/>
              </a:rPr>
              <a:t>(2003). 2023 Mar-Apr;63(2):628-632</a:t>
            </a:r>
            <a:r>
              <a:rPr lang="en-US" sz="1200" dirty="0">
                <a:latin typeface="Century Gothic" panose="020B0502020202020204" pitchFamily="34" charset="0"/>
              </a:rPr>
              <a:t>. Cantu et al, 2023, </a:t>
            </a:r>
            <a:r>
              <a:rPr lang="en-US" sz="1200" i="1" dirty="0">
                <a:latin typeface="Century Gothic" panose="020B0502020202020204" pitchFamily="34" charset="0"/>
              </a:rPr>
              <a:t>Health </a:t>
            </a:r>
            <a:r>
              <a:rPr lang="en-US" sz="1200" i="1" dirty="0" err="1">
                <a:latin typeface="Century Gothic" panose="020B0502020202020204" pitchFamily="34" charset="0"/>
              </a:rPr>
              <a:t>Promot</a:t>
            </a:r>
            <a:r>
              <a:rPr lang="en-US" sz="1200" i="1" dirty="0">
                <a:latin typeface="Century Gothic" panose="020B0502020202020204" pitchFamily="34" charset="0"/>
              </a:rPr>
              <a:t> </a:t>
            </a:r>
            <a:r>
              <a:rPr lang="en-US" sz="1200" i="1" dirty="0" err="1">
                <a:latin typeface="Century Gothic" panose="020B0502020202020204" pitchFamily="34" charset="0"/>
              </a:rPr>
              <a:t>Pract</a:t>
            </a:r>
            <a:r>
              <a:rPr lang="en-US" sz="1200" dirty="0">
                <a:latin typeface="Century Gothic" panose="020B0502020202020204" pitchFamily="34" charset="0"/>
              </a:rPr>
              <a:t>. 2023 Jan;24(1):16-19. Thornton et al, 2016, Health </a:t>
            </a:r>
            <a:r>
              <a:rPr lang="en-US" sz="1200" dirty="0" err="1">
                <a:latin typeface="Century Gothic" panose="020B0502020202020204" pitchFamily="34" charset="0"/>
              </a:rPr>
              <a:t>Aff</a:t>
            </a:r>
            <a:r>
              <a:rPr lang="en-US" sz="1200" dirty="0">
                <a:latin typeface="Century Gothic" panose="020B0502020202020204" pitchFamily="34" charset="0"/>
              </a:rPr>
              <a:t> (Millwood). 2016 Aug 1;35(8):1416-23. Lippold et al, 2019, MMWR </a:t>
            </a:r>
            <a:r>
              <a:rPr lang="en-US" sz="1200" dirty="0" err="1">
                <a:latin typeface="Century Gothic" panose="020B0502020202020204" pitchFamily="34" charset="0"/>
              </a:rPr>
              <a:t>Morb</a:t>
            </a:r>
            <a:r>
              <a:rPr lang="en-US" sz="1200" dirty="0">
                <a:latin typeface="Century Gothic" panose="020B0502020202020204" pitchFamily="34" charset="0"/>
              </a:rPr>
              <a:t> Mortal </a:t>
            </a:r>
            <a:r>
              <a:rPr lang="en-US" sz="1200" dirty="0" err="1">
                <a:latin typeface="Century Gothic" panose="020B0502020202020204" pitchFamily="34" charset="0"/>
              </a:rPr>
              <a:t>Wkly</a:t>
            </a:r>
            <a:r>
              <a:rPr lang="en-US" sz="1200" dirty="0">
                <a:latin typeface="Century Gothic" panose="020B0502020202020204" pitchFamily="34" charset="0"/>
              </a:rPr>
              <a:t> Rep 2019;68:967–973. Dasgupta et al, 2018, Am J Public Health. 2018 Feb;108(2):182-186.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42"/>
                                        </p:tgtEl>
                                        <p:attrNameLst>
                                          <p:attrName>style.visibility</p:attrName>
                                        </p:attrNameLst>
                                      </p:cBhvr>
                                      <p:to>
                                        <p:strVal val="visible"/>
                                      </p:to>
                                    </p:set>
                                    <p:animEffect transition="in" filter="fade">
                                      <p:cBhvr>
                                        <p:cTn id="11" dur="500"/>
                                        <p:tgtEl>
                                          <p:spTgt spid="8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58"/>
                                        </p:tgtEl>
                                        <p:attrNameLst>
                                          <p:attrName>style.visibility</p:attrName>
                                        </p:attrNameLst>
                                      </p:cBhvr>
                                      <p:to>
                                        <p:strVal val="visible"/>
                                      </p:to>
                                    </p:set>
                                    <p:animEffect transition="in" filter="fade">
                                      <p:cBhvr>
                                        <p:cTn id="16" dur="500"/>
                                        <p:tgtEl>
                                          <p:spTgt spid="85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74"/>
                                        </p:tgtEl>
                                        <p:attrNameLst>
                                          <p:attrName>style.visibility</p:attrName>
                                        </p:attrNameLst>
                                      </p:cBhvr>
                                      <p:to>
                                        <p:strVal val="visible"/>
                                      </p:to>
                                    </p:set>
                                    <p:animEffect transition="in" filter="fade">
                                      <p:cBhvr>
                                        <p:cTn id="21" dur="1000"/>
                                        <p:tgtEl>
                                          <p:spTgt spid="874"/>
                                        </p:tgtEl>
                                      </p:cBhvr>
                                    </p:animEffect>
                                  </p:childTnLst>
                                </p:cTn>
                              </p:par>
                              <p:par>
                                <p:cTn id="22" presetID="10" presetClass="entr" presetSubtype="0" fill="hold" nodeType="withEffect">
                                  <p:stCondLst>
                                    <p:cond delay="0"/>
                                  </p:stCondLst>
                                  <p:childTnLst>
                                    <p:set>
                                      <p:cBhvr>
                                        <p:cTn id="23" dur="1" fill="hold">
                                          <p:stCondLst>
                                            <p:cond delay="0"/>
                                          </p:stCondLst>
                                        </p:cTn>
                                        <p:tgtEl>
                                          <p:spTgt spid="840"/>
                                        </p:tgtEl>
                                        <p:attrNameLst>
                                          <p:attrName>style.visibility</p:attrName>
                                        </p:attrNameLst>
                                      </p:cBhvr>
                                      <p:to>
                                        <p:strVal val="visible"/>
                                      </p:to>
                                    </p:set>
                                    <p:animEffect transition="in" filter="fade">
                                      <p:cBhvr>
                                        <p:cTn id="24" dur="1000"/>
                                        <p:tgtEl>
                                          <p:spTgt spid="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7"/>
          <p:cNvSpPr txBox="1">
            <a:spLocks noGrp="1"/>
          </p:cNvSpPr>
          <p:nvPr>
            <p:ph type="title"/>
          </p:nvPr>
        </p:nvSpPr>
        <p:spPr>
          <a:xfrm>
            <a:off x="310875" y="395088"/>
            <a:ext cx="10228690" cy="921413"/>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ts val="2000"/>
            </a:pPr>
            <a:r>
              <a:rPr lang="en-US" sz="4000" i="0" cap="none" dirty="0">
                <a:latin typeface="Century Gothic" panose="020B0502020202020204" pitchFamily="34" charset="0"/>
                <a:ea typeface="Arial"/>
                <a:cs typeface="Arial"/>
                <a:sym typeface="Arial"/>
              </a:rPr>
              <a:t>Know Your Community Partners</a:t>
            </a:r>
            <a:endParaRPr lang="en-US" sz="4000" dirty="0">
              <a:latin typeface="Century Gothic" panose="020B0502020202020204" pitchFamily="34" charset="0"/>
            </a:endParaRPr>
          </a:p>
        </p:txBody>
      </p:sp>
      <p:grpSp>
        <p:nvGrpSpPr>
          <p:cNvPr id="883" name="Google Shape;883;p17"/>
          <p:cNvGrpSpPr/>
          <p:nvPr/>
        </p:nvGrpSpPr>
        <p:grpSpPr>
          <a:xfrm>
            <a:off x="634583" y="1697894"/>
            <a:ext cx="6559574" cy="4349531"/>
            <a:chOff x="0" y="0"/>
            <a:chExt cx="8323989" cy="4349531"/>
          </a:xfrm>
        </p:grpSpPr>
        <p:sp>
          <p:nvSpPr>
            <p:cNvPr id="884" name="Google Shape;884;p17"/>
            <p:cNvSpPr/>
            <p:nvPr/>
          </p:nvSpPr>
          <p:spPr>
            <a:xfrm>
              <a:off x="0" y="0"/>
              <a:ext cx="7886700" cy="915310"/>
            </a:xfrm>
            <a:prstGeom prst="roundRect">
              <a:avLst>
                <a:gd name="adj" fmla="val 10000"/>
              </a:avLst>
            </a:prstGeom>
            <a:solidFill>
              <a:srgbClr val="D7DAC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panose="020B0502020202020204" pitchFamily="34" charset="0"/>
                <a:ea typeface="Arial"/>
                <a:cs typeface="Arial"/>
                <a:sym typeface="Arial"/>
              </a:endParaRPr>
            </a:p>
          </p:txBody>
        </p:sp>
        <p:sp>
          <p:nvSpPr>
            <p:cNvPr id="885" name="Google Shape;885;p17"/>
            <p:cNvSpPr/>
            <p:nvPr/>
          </p:nvSpPr>
          <p:spPr>
            <a:xfrm>
              <a:off x="185689" y="116561"/>
              <a:ext cx="1063375" cy="6858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panose="020B0502020202020204" pitchFamily="34" charset="0"/>
                <a:ea typeface="Arial"/>
                <a:cs typeface="Arial"/>
                <a:sym typeface="Arial"/>
              </a:endParaRPr>
            </a:p>
          </p:txBody>
        </p:sp>
        <p:sp>
          <p:nvSpPr>
            <p:cNvPr id="886" name="Google Shape;886;p17"/>
            <p:cNvSpPr/>
            <p:nvPr/>
          </p:nvSpPr>
          <p:spPr>
            <a:xfrm>
              <a:off x="1057183" y="1805"/>
              <a:ext cx="6829516" cy="915310"/>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panose="020B0502020202020204" pitchFamily="34" charset="0"/>
                <a:ea typeface="Arial"/>
                <a:cs typeface="Arial"/>
                <a:sym typeface="Arial"/>
              </a:endParaRPr>
            </a:p>
          </p:txBody>
        </p:sp>
        <p:sp>
          <p:nvSpPr>
            <p:cNvPr id="887" name="Google Shape;887;p17"/>
            <p:cNvSpPr txBox="1"/>
            <p:nvPr/>
          </p:nvSpPr>
          <p:spPr>
            <a:xfrm>
              <a:off x="1475817" y="1805"/>
              <a:ext cx="6437751" cy="915310"/>
            </a:xfrm>
            <a:prstGeom prst="rect">
              <a:avLst/>
            </a:prstGeom>
            <a:noFill/>
            <a:ln>
              <a:noFill/>
            </a:ln>
          </p:spPr>
          <p:txBody>
            <a:bodyPr spcFirstLastPara="1" wrap="square" lIns="96850" tIns="96850" rIns="96850" bIns="96850" anchor="ctr" anchorCtr="0">
              <a:noAutofit/>
            </a:bodyPr>
            <a:lstStyle/>
            <a:p>
              <a:pPr>
                <a:buClr>
                  <a:srgbClr val="000000"/>
                </a:buClr>
                <a:buSzPts val="2400"/>
              </a:pPr>
              <a:r>
                <a:rPr lang="en-US" sz="2400" dirty="0">
                  <a:solidFill>
                    <a:srgbClr val="000000"/>
                  </a:solidFill>
                  <a:latin typeface="Century Gothic" panose="020B0502020202020204" pitchFamily="34" charset="0"/>
                  <a:ea typeface="Arial"/>
                  <a:cs typeface="Arial"/>
                  <a:sym typeface="Arial"/>
                </a:rPr>
                <a:t>Community Health Centers</a:t>
              </a:r>
              <a:endParaRPr sz="1400" dirty="0">
                <a:solidFill>
                  <a:srgbClr val="000000"/>
                </a:solidFill>
                <a:latin typeface="Century Gothic" panose="020B0502020202020204" pitchFamily="34" charset="0"/>
                <a:ea typeface="Arial"/>
                <a:cs typeface="Arial"/>
                <a:sym typeface="Arial"/>
              </a:endParaRPr>
            </a:p>
          </p:txBody>
        </p:sp>
        <p:sp>
          <p:nvSpPr>
            <p:cNvPr id="888" name="Google Shape;888;p17"/>
            <p:cNvSpPr/>
            <p:nvPr/>
          </p:nvSpPr>
          <p:spPr>
            <a:xfrm>
              <a:off x="0" y="1145944"/>
              <a:ext cx="7886700" cy="915310"/>
            </a:xfrm>
            <a:prstGeom prst="roundRect">
              <a:avLst>
                <a:gd name="adj" fmla="val 10000"/>
              </a:avLst>
            </a:prstGeom>
            <a:solidFill>
              <a:srgbClr val="D7DAC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panose="020B0502020202020204" pitchFamily="34" charset="0"/>
                <a:ea typeface="Arial"/>
                <a:cs typeface="Arial"/>
                <a:sym typeface="Arial"/>
              </a:endParaRPr>
            </a:p>
          </p:txBody>
        </p:sp>
        <p:sp>
          <p:nvSpPr>
            <p:cNvPr id="889" name="Google Shape;889;p17"/>
            <p:cNvSpPr/>
            <p:nvPr/>
          </p:nvSpPr>
          <p:spPr>
            <a:xfrm>
              <a:off x="185689" y="1260699"/>
              <a:ext cx="1063375" cy="6858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panose="020B0502020202020204" pitchFamily="34" charset="0"/>
                <a:ea typeface="Arial"/>
                <a:cs typeface="Arial"/>
                <a:sym typeface="Arial"/>
              </a:endParaRPr>
            </a:p>
          </p:txBody>
        </p:sp>
        <p:sp>
          <p:nvSpPr>
            <p:cNvPr id="890" name="Google Shape;890;p17"/>
            <p:cNvSpPr/>
            <p:nvPr/>
          </p:nvSpPr>
          <p:spPr>
            <a:xfrm>
              <a:off x="1057183" y="1145944"/>
              <a:ext cx="6829516" cy="915310"/>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panose="020B0502020202020204" pitchFamily="34" charset="0"/>
                <a:ea typeface="Arial"/>
                <a:cs typeface="Arial"/>
                <a:sym typeface="Arial"/>
              </a:endParaRPr>
            </a:p>
          </p:txBody>
        </p:sp>
        <p:sp>
          <p:nvSpPr>
            <p:cNvPr id="891" name="Google Shape;891;p17"/>
            <p:cNvSpPr txBox="1"/>
            <p:nvPr/>
          </p:nvSpPr>
          <p:spPr>
            <a:xfrm>
              <a:off x="1475817" y="1145944"/>
              <a:ext cx="6829516" cy="915310"/>
            </a:xfrm>
            <a:prstGeom prst="rect">
              <a:avLst/>
            </a:prstGeom>
            <a:noFill/>
            <a:ln>
              <a:noFill/>
            </a:ln>
          </p:spPr>
          <p:txBody>
            <a:bodyPr spcFirstLastPara="1" wrap="square" lIns="96850" tIns="96850" rIns="96850" bIns="96850" anchor="ctr" anchorCtr="0">
              <a:noAutofit/>
            </a:bodyPr>
            <a:lstStyle/>
            <a:p>
              <a:pPr>
                <a:buClr>
                  <a:srgbClr val="000000"/>
                </a:buClr>
                <a:buSzPts val="2400"/>
              </a:pPr>
              <a:r>
                <a:rPr lang="en-US" sz="2400" dirty="0">
                  <a:solidFill>
                    <a:srgbClr val="000000"/>
                  </a:solidFill>
                  <a:latin typeface="Century Gothic" panose="020B0502020202020204" pitchFamily="34" charset="0"/>
                  <a:ea typeface="Arial"/>
                  <a:cs typeface="Arial"/>
                  <a:sym typeface="Arial"/>
                </a:rPr>
                <a:t>Community Paramedicine</a:t>
              </a:r>
              <a:endParaRPr sz="1400" dirty="0">
                <a:solidFill>
                  <a:srgbClr val="000000"/>
                </a:solidFill>
                <a:latin typeface="Century Gothic" panose="020B0502020202020204" pitchFamily="34" charset="0"/>
                <a:ea typeface="Arial"/>
                <a:cs typeface="Arial"/>
                <a:sym typeface="Arial"/>
              </a:endParaRPr>
            </a:p>
          </p:txBody>
        </p:sp>
        <p:sp>
          <p:nvSpPr>
            <p:cNvPr id="892" name="Google Shape;892;p17"/>
            <p:cNvSpPr/>
            <p:nvPr/>
          </p:nvSpPr>
          <p:spPr>
            <a:xfrm>
              <a:off x="0" y="2290082"/>
              <a:ext cx="7886700" cy="915310"/>
            </a:xfrm>
            <a:prstGeom prst="roundRect">
              <a:avLst>
                <a:gd name="adj" fmla="val 10000"/>
              </a:avLst>
            </a:prstGeom>
            <a:solidFill>
              <a:srgbClr val="D7DAC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panose="020B0502020202020204" pitchFamily="34" charset="0"/>
                <a:ea typeface="Arial"/>
                <a:cs typeface="Arial"/>
                <a:sym typeface="Arial"/>
              </a:endParaRPr>
            </a:p>
          </p:txBody>
        </p:sp>
        <p:sp>
          <p:nvSpPr>
            <p:cNvPr id="893" name="Google Shape;893;p17"/>
            <p:cNvSpPr/>
            <p:nvPr/>
          </p:nvSpPr>
          <p:spPr>
            <a:xfrm>
              <a:off x="185689" y="2404838"/>
              <a:ext cx="1063375" cy="68580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panose="020B0502020202020204" pitchFamily="34" charset="0"/>
                <a:ea typeface="Arial"/>
                <a:cs typeface="Arial"/>
                <a:sym typeface="Arial"/>
              </a:endParaRPr>
            </a:p>
          </p:txBody>
        </p:sp>
        <p:sp>
          <p:nvSpPr>
            <p:cNvPr id="894" name="Google Shape;894;p17"/>
            <p:cNvSpPr/>
            <p:nvPr/>
          </p:nvSpPr>
          <p:spPr>
            <a:xfrm>
              <a:off x="1057183" y="2290082"/>
              <a:ext cx="6829516" cy="915310"/>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panose="020B0502020202020204" pitchFamily="34" charset="0"/>
                <a:ea typeface="Arial"/>
                <a:cs typeface="Arial"/>
                <a:sym typeface="Arial"/>
              </a:endParaRPr>
            </a:p>
          </p:txBody>
        </p:sp>
        <p:sp>
          <p:nvSpPr>
            <p:cNvPr id="895" name="Google Shape;895;p17"/>
            <p:cNvSpPr txBox="1"/>
            <p:nvPr/>
          </p:nvSpPr>
          <p:spPr>
            <a:xfrm>
              <a:off x="1457161" y="2290082"/>
              <a:ext cx="6829516" cy="915310"/>
            </a:xfrm>
            <a:prstGeom prst="rect">
              <a:avLst/>
            </a:prstGeom>
            <a:noFill/>
            <a:ln>
              <a:noFill/>
            </a:ln>
          </p:spPr>
          <p:txBody>
            <a:bodyPr spcFirstLastPara="1" wrap="square" lIns="96850" tIns="96850" rIns="96850" bIns="96850" anchor="ctr" anchorCtr="0">
              <a:noAutofit/>
            </a:bodyPr>
            <a:lstStyle/>
            <a:p>
              <a:pPr>
                <a:buClr>
                  <a:srgbClr val="000000"/>
                </a:buClr>
                <a:buSzPts val="2400"/>
              </a:pPr>
              <a:r>
                <a:rPr lang="en-US" sz="2400" dirty="0">
                  <a:solidFill>
                    <a:srgbClr val="000000"/>
                  </a:solidFill>
                  <a:latin typeface="Century Gothic" panose="020B0502020202020204" pitchFamily="34" charset="0"/>
                  <a:ea typeface="Arial"/>
                  <a:cs typeface="Arial"/>
                  <a:sym typeface="Arial"/>
                </a:rPr>
                <a:t>Harm Reduction Measures</a:t>
              </a:r>
              <a:endParaRPr sz="1400" dirty="0">
                <a:solidFill>
                  <a:srgbClr val="000000"/>
                </a:solidFill>
                <a:latin typeface="Century Gothic" panose="020B0502020202020204" pitchFamily="34" charset="0"/>
                <a:ea typeface="Arial"/>
                <a:cs typeface="Arial"/>
                <a:sym typeface="Arial"/>
              </a:endParaRPr>
            </a:p>
          </p:txBody>
        </p:sp>
        <p:sp>
          <p:nvSpPr>
            <p:cNvPr id="896" name="Google Shape;896;p17"/>
            <p:cNvSpPr/>
            <p:nvPr/>
          </p:nvSpPr>
          <p:spPr>
            <a:xfrm>
              <a:off x="0" y="3434221"/>
              <a:ext cx="7886700" cy="915310"/>
            </a:xfrm>
            <a:prstGeom prst="roundRect">
              <a:avLst>
                <a:gd name="adj" fmla="val 10000"/>
              </a:avLst>
            </a:prstGeom>
            <a:solidFill>
              <a:srgbClr val="D7DACF"/>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panose="020B0502020202020204" pitchFamily="34" charset="0"/>
                <a:ea typeface="Arial"/>
                <a:cs typeface="Arial"/>
                <a:sym typeface="Arial"/>
              </a:endParaRPr>
            </a:p>
          </p:txBody>
        </p:sp>
        <p:sp>
          <p:nvSpPr>
            <p:cNvPr id="897" name="Google Shape;897;p17"/>
            <p:cNvSpPr/>
            <p:nvPr/>
          </p:nvSpPr>
          <p:spPr>
            <a:xfrm>
              <a:off x="185689" y="3548976"/>
              <a:ext cx="1063375" cy="685800"/>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panose="020B0502020202020204" pitchFamily="34" charset="0"/>
                <a:ea typeface="Arial"/>
                <a:cs typeface="Arial"/>
                <a:sym typeface="Arial"/>
              </a:endParaRPr>
            </a:p>
          </p:txBody>
        </p:sp>
        <p:sp>
          <p:nvSpPr>
            <p:cNvPr id="898" name="Google Shape;898;p17"/>
            <p:cNvSpPr/>
            <p:nvPr/>
          </p:nvSpPr>
          <p:spPr>
            <a:xfrm>
              <a:off x="1057183" y="3434221"/>
              <a:ext cx="6829516" cy="915310"/>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Century Gothic" panose="020B0502020202020204" pitchFamily="34" charset="0"/>
                <a:ea typeface="Arial"/>
                <a:cs typeface="Arial"/>
                <a:sym typeface="Arial"/>
              </a:endParaRPr>
            </a:p>
          </p:txBody>
        </p:sp>
        <p:sp>
          <p:nvSpPr>
            <p:cNvPr id="899" name="Google Shape;899;p17"/>
            <p:cNvSpPr txBox="1"/>
            <p:nvPr/>
          </p:nvSpPr>
          <p:spPr>
            <a:xfrm>
              <a:off x="1494473" y="3434221"/>
              <a:ext cx="6829516" cy="915310"/>
            </a:xfrm>
            <a:prstGeom prst="rect">
              <a:avLst/>
            </a:prstGeom>
            <a:noFill/>
            <a:ln>
              <a:noFill/>
            </a:ln>
          </p:spPr>
          <p:txBody>
            <a:bodyPr spcFirstLastPara="1" wrap="square" lIns="96850" tIns="96850" rIns="96850" bIns="96850" anchor="ctr" anchorCtr="0">
              <a:noAutofit/>
            </a:bodyPr>
            <a:lstStyle/>
            <a:p>
              <a:pPr>
                <a:buClr>
                  <a:srgbClr val="000000"/>
                </a:buClr>
                <a:buSzPts val="2400"/>
              </a:pPr>
              <a:r>
                <a:rPr lang="en-US" sz="2400">
                  <a:solidFill>
                    <a:srgbClr val="000000"/>
                  </a:solidFill>
                  <a:latin typeface="Century Gothic" panose="020B0502020202020204" pitchFamily="34" charset="0"/>
                  <a:ea typeface="Arial"/>
                  <a:cs typeface="Arial"/>
                  <a:sym typeface="Arial"/>
                </a:rPr>
                <a:t>Local support groups</a:t>
              </a:r>
              <a:endParaRPr sz="1400">
                <a:solidFill>
                  <a:srgbClr val="000000"/>
                </a:solidFill>
                <a:latin typeface="Century Gothic" panose="020B0502020202020204" pitchFamily="34" charset="0"/>
                <a:ea typeface="Arial"/>
                <a:cs typeface="Arial"/>
                <a:sym typeface="Arial"/>
              </a:endParaRPr>
            </a:p>
          </p:txBody>
        </p:sp>
      </p:grpSp>
      <p:grpSp>
        <p:nvGrpSpPr>
          <p:cNvPr id="900" name="Google Shape;900;p17"/>
          <p:cNvGrpSpPr/>
          <p:nvPr/>
        </p:nvGrpSpPr>
        <p:grpSpPr>
          <a:xfrm>
            <a:off x="7605479" y="1520687"/>
            <a:ext cx="3951938" cy="4614081"/>
            <a:chOff x="0" y="-213953"/>
            <a:chExt cx="6411650" cy="5136339"/>
          </a:xfrm>
        </p:grpSpPr>
        <p:grpSp>
          <p:nvGrpSpPr>
            <p:cNvPr id="901" name="Google Shape;901;p17"/>
            <p:cNvGrpSpPr/>
            <p:nvPr/>
          </p:nvGrpSpPr>
          <p:grpSpPr>
            <a:xfrm>
              <a:off x="0" y="-213953"/>
              <a:ext cx="6411650" cy="5032542"/>
              <a:chOff x="0" y="-57150"/>
              <a:chExt cx="1712649" cy="1344268"/>
            </a:xfrm>
          </p:grpSpPr>
          <p:sp>
            <p:nvSpPr>
              <p:cNvPr id="902" name="Google Shape;902;p17"/>
              <p:cNvSpPr/>
              <p:nvPr/>
            </p:nvSpPr>
            <p:spPr>
              <a:xfrm>
                <a:off x="0" y="0"/>
                <a:ext cx="1712649" cy="1287118"/>
              </a:xfrm>
              <a:custGeom>
                <a:avLst/>
                <a:gdLst/>
                <a:ahLst/>
                <a:cxnLst/>
                <a:rect l="l" t="t" r="r" b="b"/>
                <a:pathLst>
                  <a:path w="1712649" h="1287118" extrusionOk="0">
                    <a:moveTo>
                      <a:pt x="141677" y="0"/>
                    </a:moveTo>
                    <a:lnTo>
                      <a:pt x="1570972" y="0"/>
                    </a:lnTo>
                    <a:cubicBezTo>
                      <a:pt x="1608547" y="0"/>
                      <a:pt x="1644583" y="14927"/>
                      <a:pt x="1671153" y="41496"/>
                    </a:cubicBezTo>
                    <a:cubicBezTo>
                      <a:pt x="1697722" y="68066"/>
                      <a:pt x="1712649" y="104102"/>
                      <a:pt x="1712649" y="141677"/>
                    </a:cubicBezTo>
                    <a:lnTo>
                      <a:pt x="1712649" y="1145441"/>
                    </a:lnTo>
                    <a:cubicBezTo>
                      <a:pt x="1712649" y="1183016"/>
                      <a:pt x="1697722" y="1219052"/>
                      <a:pt x="1671153" y="1245622"/>
                    </a:cubicBezTo>
                    <a:cubicBezTo>
                      <a:pt x="1644583" y="1272192"/>
                      <a:pt x="1608547" y="1287118"/>
                      <a:pt x="1570972" y="1287118"/>
                    </a:cubicBezTo>
                    <a:lnTo>
                      <a:pt x="141677" y="1287118"/>
                    </a:lnTo>
                    <a:cubicBezTo>
                      <a:pt x="104102" y="1287118"/>
                      <a:pt x="68066" y="1272192"/>
                      <a:pt x="41496" y="1245622"/>
                    </a:cubicBezTo>
                    <a:cubicBezTo>
                      <a:pt x="14927" y="1219052"/>
                      <a:pt x="0" y="1183016"/>
                      <a:pt x="0" y="1145441"/>
                    </a:cubicBezTo>
                    <a:lnTo>
                      <a:pt x="0" y="141677"/>
                    </a:lnTo>
                    <a:cubicBezTo>
                      <a:pt x="0" y="104102"/>
                      <a:pt x="14927" y="68066"/>
                      <a:pt x="41496" y="41496"/>
                    </a:cubicBezTo>
                    <a:cubicBezTo>
                      <a:pt x="68066" y="14927"/>
                      <a:pt x="104102" y="0"/>
                      <a:pt x="141677" y="0"/>
                    </a:cubicBezTo>
                    <a:close/>
                  </a:path>
                </a:pathLst>
              </a:custGeom>
              <a:solidFill>
                <a:srgbClr val="836480"/>
              </a:solidFill>
              <a:ln>
                <a:noFill/>
              </a:ln>
            </p:spPr>
            <p:txBody>
              <a:bodyPr spcFirstLastPara="1" wrap="square" lIns="91425" tIns="45700" rIns="91425" bIns="45700" anchor="t" anchorCtr="0">
                <a:noAutofit/>
              </a:bodyPr>
              <a:lstStyle/>
              <a:p>
                <a:endParaRPr sz="1400">
                  <a:solidFill>
                    <a:srgbClr val="000000"/>
                  </a:solidFill>
                  <a:latin typeface="Century Gothic" panose="020B0502020202020204" pitchFamily="34" charset="0"/>
                  <a:ea typeface="Arial"/>
                  <a:cs typeface="Arial"/>
                  <a:sym typeface="Arial"/>
                </a:endParaRPr>
              </a:p>
            </p:txBody>
          </p:sp>
          <p:sp>
            <p:nvSpPr>
              <p:cNvPr id="903" name="Google Shape;903;p17"/>
              <p:cNvSpPr txBox="1"/>
              <p:nvPr/>
            </p:nvSpPr>
            <p:spPr>
              <a:xfrm>
                <a:off x="0" y="-57150"/>
                <a:ext cx="1712649" cy="1344268"/>
              </a:xfrm>
              <a:prstGeom prst="rect">
                <a:avLst/>
              </a:prstGeom>
              <a:noFill/>
              <a:ln>
                <a:noFill/>
              </a:ln>
            </p:spPr>
            <p:txBody>
              <a:bodyPr spcFirstLastPara="1" wrap="square" lIns="50800" tIns="50800" rIns="50800" bIns="50800" anchor="ctr" anchorCtr="0">
                <a:noAutofit/>
              </a:bodyPr>
              <a:lstStyle/>
              <a:p>
                <a:pPr algn="ctr">
                  <a:lnSpc>
                    <a:spcPct val="189928"/>
                  </a:lnSpc>
                </a:pPr>
                <a:endParaRPr sz="1400">
                  <a:solidFill>
                    <a:srgbClr val="000000"/>
                  </a:solidFill>
                  <a:latin typeface="Century Gothic" panose="020B0502020202020204" pitchFamily="34" charset="0"/>
                  <a:ea typeface="Arial"/>
                  <a:cs typeface="Arial"/>
                  <a:sym typeface="Arial"/>
                </a:endParaRPr>
              </a:p>
            </p:txBody>
          </p:sp>
        </p:grpSp>
        <p:cxnSp>
          <p:nvCxnSpPr>
            <p:cNvPr id="904" name="Google Shape;904;p17"/>
            <p:cNvCxnSpPr/>
            <p:nvPr/>
          </p:nvCxnSpPr>
          <p:spPr>
            <a:xfrm>
              <a:off x="30168" y="682226"/>
              <a:ext cx="6358188" cy="0"/>
            </a:xfrm>
            <a:prstGeom prst="straightConnector1">
              <a:avLst/>
            </a:prstGeom>
            <a:noFill/>
            <a:ln w="38100" cap="flat" cmpd="sng">
              <a:solidFill>
                <a:schemeClr val="lt1"/>
              </a:solidFill>
              <a:prstDash val="solid"/>
              <a:round/>
              <a:headEnd type="none" w="sm" len="sm"/>
              <a:tailEnd type="none" w="sm" len="sm"/>
            </a:ln>
          </p:spPr>
        </p:cxnSp>
        <p:sp>
          <p:nvSpPr>
            <p:cNvPr id="905" name="Google Shape;905;p17"/>
            <p:cNvSpPr/>
            <p:nvPr/>
          </p:nvSpPr>
          <p:spPr>
            <a:xfrm>
              <a:off x="1265321" y="322936"/>
              <a:ext cx="233183" cy="17202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400">
                <a:solidFill>
                  <a:srgbClr val="000000"/>
                </a:solidFill>
                <a:latin typeface="Century Gothic" panose="020B0502020202020204" pitchFamily="34" charset="0"/>
                <a:ea typeface="Arial"/>
                <a:cs typeface="Arial"/>
                <a:sym typeface="Arial"/>
              </a:endParaRPr>
            </a:p>
          </p:txBody>
        </p:sp>
        <p:grpSp>
          <p:nvGrpSpPr>
            <p:cNvPr id="906" name="Google Shape;906;p17"/>
            <p:cNvGrpSpPr/>
            <p:nvPr/>
          </p:nvGrpSpPr>
          <p:grpSpPr>
            <a:xfrm>
              <a:off x="898066" y="322935"/>
              <a:ext cx="233182" cy="211320"/>
              <a:chOff x="0" y="5"/>
              <a:chExt cx="812800" cy="736595"/>
            </a:xfrm>
          </p:grpSpPr>
          <p:sp>
            <p:nvSpPr>
              <p:cNvPr id="907" name="Google Shape;907;p17"/>
              <p:cNvSpPr/>
              <p:nvPr/>
            </p:nvSpPr>
            <p:spPr>
              <a:xfrm>
                <a:off x="0" y="5"/>
                <a:ext cx="812800" cy="59959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400">
                  <a:solidFill>
                    <a:srgbClr val="000000"/>
                  </a:solidFill>
                  <a:latin typeface="Century Gothic" panose="020B0502020202020204" pitchFamily="34" charset="0"/>
                  <a:ea typeface="Arial"/>
                  <a:cs typeface="Arial"/>
                  <a:sym typeface="Arial"/>
                </a:endParaRPr>
              </a:p>
            </p:txBody>
          </p:sp>
          <p:sp>
            <p:nvSpPr>
              <p:cNvPr id="908" name="Google Shape;908;p17"/>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400">
                  <a:solidFill>
                    <a:srgbClr val="000000"/>
                  </a:solidFill>
                  <a:latin typeface="Century Gothic" panose="020B0502020202020204" pitchFamily="34" charset="0"/>
                  <a:ea typeface="Arial"/>
                  <a:cs typeface="Arial"/>
                  <a:sym typeface="Arial"/>
                </a:endParaRPr>
              </a:p>
            </p:txBody>
          </p:sp>
        </p:grpSp>
        <p:grpSp>
          <p:nvGrpSpPr>
            <p:cNvPr id="909" name="Google Shape;909;p17"/>
            <p:cNvGrpSpPr/>
            <p:nvPr/>
          </p:nvGrpSpPr>
          <p:grpSpPr>
            <a:xfrm>
              <a:off x="532046" y="322935"/>
              <a:ext cx="233182" cy="211320"/>
              <a:chOff x="0" y="5"/>
              <a:chExt cx="812800" cy="736595"/>
            </a:xfrm>
          </p:grpSpPr>
          <p:sp>
            <p:nvSpPr>
              <p:cNvPr id="910" name="Google Shape;910;p17"/>
              <p:cNvSpPr/>
              <p:nvPr/>
            </p:nvSpPr>
            <p:spPr>
              <a:xfrm>
                <a:off x="0" y="5"/>
                <a:ext cx="812800" cy="599581"/>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lt1"/>
              </a:solidFill>
              <a:ln>
                <a:noFill/>
              </a:ln>
            </p:spPr>
            <p:txBody>
              <a:bodyPr spcFirstLastPara="1" wrap="square" lIns="91425" tIns="45700" rIns="91425" bIns="45700" anchor="t" anchorCtr="0">
                <a:noAutofit/>
              </a:bodyPr>
              <a:lstStyle/>
              <a:p>
                <a:endParaRPr sz="1400">
                  <a:solidFill>
                    <a:srgbClr val="000000"/>
                  </a:solidFill>
                  <a:latin typeface="Century Gothic" panose="020B0502020202020204" pitchFamily="34" charset="0"/>
                  <a:ea typeface="Arial"/>
                  <a:cs typeface="Arial"/>
                  <a:sym typeface="Arial"/>
                </a:endParaRPr>
              </a:p>
            </p:txBody>
          </p:sp>
          <p:sp>
            <p:nvSpPr>
              <p:cNvPr id="911" name="Google Shape;911;p17"/>
              <p:cNvSpPr txBox="1"/>
              <p:nvPr/>
            </p:nvSpPr>
            <p:spPr>
              <a:xfrm>
                <a:off x="76200" y="38100"/>
                <a:ext cx="660400" cy="698500"/>
              </a:xfrm>
              <a:prstGeom prst="rect">
                <a:avLst/>
              </a:prstGeom>
              <a:noFill/>
              <a:ln>
                <a:noFill/>
              </a:ln>
            </p:spPr>
            <p:txBody>
              <a:bodyPr spcFirstLastPara="1" wrap="square" lIns="29525" tIns="29525" rIns="29525" bIns="29525" anchor="ctr" anchorCtr="0">
                <a:noAutofit/>
              </a:bodyPr>
              <a:lstStyle/>
              <a:p>
                <a:pPr algn="ctr">
                  <a:lnSpc>
                    <a:spcPct val="189928"/>
                  </a:lnSpc>
                </a:pPr>
                <a:endParaRPr sz="1400">
                  <a:solidFill>
                    <a:srgbClr val="000000"/>
                  </a:solidFill>
                  <a:latin typeface="Century Gothic" panose="020B0502020202020204" pitchFamily="34" charset="0"/>
                  <a:ea typeface="Arial"/>
                  <a:cs typeface="Arial"/>
                  <a:sym typeface="Arial"/>
                </a:endParaRPr>
              </a:p>
            </p:txBody>
          </p:sp>
        </p:grpSp>
        <p:sp>
          <p:nvSpPr>
            <p:cNvPr id="912" name="Google Shape;912;p17"/>
            <p:cNvSpPr txBox="1"/>
            <p:nvPr/>
          </p:nvSpPr>
          <p:spPr>
            <a:xfrm>
              <a:off x="173622" y="732352"/>
              <a:ext cx="6021601" cy="732275"/>
            </a:xfrm>
            <a:prstGeom prst="rect">
              <a:avLst/>
            </a:prstGeom>
            <a:noFill/>
            <a:ln>
              <a:noFill/>
            </a:ln>
          </p:spPr>
          <p:txBody>
            <a:bodyPr spcFirstLastPara="1" wrap="square" lIns="0" tIns="0" rIns="0" bIns="0" anchor="t" anchorCtr="0">
              <a:spAutoFit/>
            </a:bodyPr>
            <a:lstStyle/>
            <a:p>
              <a:pPr algn="ctr">
                <a:lnSpc>
                  <a:spcPct val="154346"/>
                </a:lnSpc>
              </a:pPr>
              <a:r>
                <a:rPr lang="en-US" sz="2800" b="1" dirty="0">
                  <a:solidFill>
                    <a:srgbClr val="FFFFFF"/>
                  </a:solidFill>
                  <a:latin typeface="Century Gothic" panose="020B0502020202020204" pitchFamily="34" charset="0"/>
                  <a:ea typeface="Arial"/>
                  <a:cs typeface="Arial"/>
                  <a:sym typeface="Arial"/>
                </a:rPr>
                <a:t>Resource</a:t>
              </a:r>
              <a:r>
                <a:rPr lang="en-US" sz="2800" b="1" dirty="0">
                  <a:solidFill>
                    <a:srgbClr val="FFFFFF"/>
                  </a:solidFill>
                  <a:latin typeface="Century Gothic" panose="020B0502020202020204" pitchFamily="34" charset="0"/>
                </a:rPr>
                <a:t> Locators</a:t>
              </a:r>
              <a:endParaRPr sz="2800" b="1" dirty="0">
                <a:latin typeface="Century Gothic" panose="020B0502020202020204" pitchFamily="34" charset="0"/>
              </a:endParaRPr>
            </a:p>
          </p:txBody>
        </p:sp>
        <p:sp>
          <p:nvSpPr>
            <p:cNvPr id="913" name="Google Shape;913;p17"/>
            <p:cNvSpPr txBox="1"/>
            <p:nvPr/>
          </p:nvSpPr>
          <p:spPr>
            <a:xfrm>
              <a:off x="173622" y="1850028"/>
              <a:ext cx="5992308" cy="3072358"/>
            </a:xfrm>
            <a:prstGeom prst="rect">
              <a:avLst/>
            </a:prstGeom>
            <a:noFill/>
            <a:ln>
              <a:noFill/>
            </a:ln>
          </p:spPr>
          <p:txBody>
            <a:bodyPr spcFirstLastPara="1" wrap="square" lIns="0" tIns="0" rIns="0" bIns="0" anchor="t" anchorCtr="0">
              <a:spAutoFit/>
            </a:bodyPr>
            <a:lstStyle/>
            <a:p>
              <a:pPr algn="ctr"/>
              <a:r>
                <a:rPr lang="en-US" sz="2800" dirty="0" err="1">
                  <a:solidFill>
                    <a:srgbClr val="FFFFFF"/>
                  </a:solidFill>
                  <a:latin typeface="Century Gothic" panose="020B0502020202020204" pitchFamily="34" charset="0"/>
                  <a:ea typeface="Arial"/>
                  <a:cs typeface="Arial"/>
                  <a:sym typeface="Arial"/>
                </a:rPr>
                <a:t>Findhelp.org</a:t>
              </a:r>
              <a:endParaRPr sz="2800" dirty="0">
                <a:latin typeface="Century Gothic" panose="020B0502020202020204" pitchFamily="34" charset="0"/>
              </a:endParaRPr>
            </a:p>
            <a:p>
              <a:pPr algn="ctr"/>
              <a:endParaRPr sz="2800" dirty="0">
                <a:solidFill>
                  <a:srgbClr val="FFFFFF"/>
                </a:solidFill>
                <a:latin typeface="Century Gothic" panose="020B0502020202020204" pitchFamily="34" charset="0"/>
                <a:ea typeface="Arial"/>
                <a:cs typeface="Arial"/>
                <a:sym typeface="Arial"/>
              </a:endParaRPr>
            </a:p>
            <a:p>
              <a:pPr algn="ctr"/>
              <a:r>
                <a:rPr lang="en-US" sz="2800" dirty="0">
                  <a:solidFill>
                    <a:srgbClr val="FFFFFF"/>
                  </a:solidFill>
                  <a:latin typeface="Century Gothic" panose="020B0502020202020204" pitchFamily="34" charset="0"/>
                  <a:ea typeface="Arial"/>
                  <a:cs typeface="Arial"/>
                  <a:sym typeface="Arial"/>
                </a:rPr>
                <a:t>211.org</a:t>
              </a:r>
              <a:endParaRPr sz="2800" dirty="0">
                <a:latin typeface="Century Gothic" panose="020B0502020202020204" pitchFamily="34" charset="0"/>
              </a:endParaRPr>
            </a:p>
            <a:p>
              <a:pPr algn="ctr"/>
              <a:endParaRPr sz="2800" dirty="0">
                <a:solidFill>
                  <a:srgbClr val="FFFFFF"/>
                </a:solidFill>
                <a:latin typeface="Century Gothic" panose="020B0502020202020204" pitchFamily="34" charset="0"/>
                <a:ea typeface="Arial"/>
                <a:cs typeface="Arial"/>
                <a:sym typeface="Arial"/>
              </a:endParaRPr>
            </a:p>
            <a:p>
              <a:pPr algn="ctr"/>
              <a:r>
                <a:rPr lang="en-US" sz="2800" dirty="0">
                  <a:solidFill>
                    <a:srgbClr val="FFFFFF"/>
                  </a:solidFill>
                  <a:latin typeface="Century Gothic" panose="020B0502020202020204" pitchFamily="34" charset="0"/>
                  <a:ea typeface="Arial"/>
                  <a:cs typeface="Arial"/>
                  <a:sym typeface="Arial"/>
                </a:rPr>
                <a:t>AAFP Neighborhood Navigator</a:t>
              </a:r>
              <a:endParaRPr sz="2800" dirty="0">
                <a:latin typeface="Century Gothic" panose="020B0502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61D261-4FE2-9F1B-A1B4-FAE5BCCF0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DA1293-56D0-B655-D566-6E19C55E075D}"/>
              </a:ext>
            </a:extLst>
          </p:cNvPr>
          <p:cNvSpPr>
            <a:spLocks noGrp="1"/>
          </p:cNvSpPr>
          <p:nvPr>
            <p:ph type="title"/>
          </p:nvPr>
        </p:nvSpPr>
        <p:spPr>
          <a:xfrm>
            <a:off x="546810" y="418184"/>
            <a:ext cx="10515600" cy="1325563"/>
          </a:xfrm>
        </p:spPr>
        <p:txBody>
          <a:bodyPr>
            <a:normAutofit/>
          </a:bodyPr>
          <a:lstStyle/>
          <a:p>
            <a:r>
              <a:rPr lang="en-US" sz="4000" dirty="0">
                <a:latin typeface="Century Gothic" panose="020B0502020202020204" pitchFamily="34" charset="0"/>
              </a:rPr>
              <a:t>A Word on Harm Reduction</a:t>
            </a:r>
          </a:p>
        </p:txBody>
      </p:sp>
      <p:graphicFrame>
        <p:nvGraphicFramePr>
          <p:cNvPr id="7" name="Content Placeholder 3">
            <a:extLst>
              <a:ext uri="{FF2B5EF4-FFF2-40B4-BE49-F238E27FC236}">
                <a16:creationId xmlns:a16="http://schemas.microsoft.com/office/drawing/2014/main" id="{AAC2F0CC-2287-5181-DC1C-6C4F74E040D0}"/>
              </a:ext>
            </a:extLst>
          </p:cNvPr>
          <p:cNvGraphicFramePr>
            <a:graphicFrameLocks noGrp="1"/>
          </p:cNvGraphicFramePr>
          <p:nvPr>
            <p:ph idx="4294967295"/>
            <p:extLst>
              <p:ext uri="{D42A27DB-BD31-4B8C-83A1-F6EECF244321}">
                <p14:modId xmlns:p14="http://schemas.microsoft.com/office/powerpoint/2010/main" val="3447617038"/>
              </p:ext>
            </p:extLst>
          </p:nvPr>
        </p:nvGraphicFramePr>
        <p:xfrm>
          <a:off x="838200" y="1027906"/>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CDF26F3C-835D-BD7E-3D2D-408564F47394}"/>
              </a:ext>
            </a:extLst>
          </p:cNvPr>
          <p:cNvSpPr/>
          <p:nvPr/>
        </p:nvSpPr>
        <p:spPr>
          <a:xfrm>
            <a:off x="1384929" y="4891710"/>
            <a:ext cx="10260261" cy="1569660"/>
          </a:xfrm>
          <a:prstGeom prst="rect">
            <a:avLst/>
          </a:prstGeom>
        </p:spPr>
        <p:txBody>
          <a:bodyPr wrap="square">
            <a:spAutoFit/>
          </a:bodyPr>
          <a:lstStyle/>
          <a:p>
            <a:r>
              <a:rPr lang="en-US" sz="2400" dirty="0">
                <a:solidFill>
                  <a:srgbClr val="C00000"/>
                </a:solidFill>
                <a:latin typeface="Century Gothic" panose="020B0502020202020204" pitchFamily="34" charset="0"/>
              </a:rPr>
              <a:t>DECREASE: 	Overdose Deaths </a:t>
            </a:r>
          </a:p>
          <a:p>
            <a:r>
              <a:rPr lang="en-US" sz="2400" dirty="0">
                <a:solidFill>
                  <a:srgbClr val="C00000"/>
                </a:solidFill>
                <a:latin typeface="Century Gothic" panose="020B0502020202020204" pitchFamily="34" charset="0"/>
              </a:rPr>
              <a:t>		Transmission of HIV, Hepatitis B &amp; C</a:t>
            </a:r>
          </a:p>
          <a:p>
            <a:r>
              <a:rPr lang="en-US" sz="2400" dirty="0">
                <a:solidFill>
                  <a:srgbClr val="C00000"/>
                </a:solidFill>
                <a:latin typeface="Century Gothic" panose="020B0502020202020204" pitchFamily="34" charset="0"/>
              </a:rPr>
              <a:t>		Skin Infections</a:t>
            </a:r>
          </a:p>
          <a:p>
            <a:r>
              <a:rPr lang="en-US" sz="2400" dirty="0">
                <a:solidFill>
                  <a:srgbClr val="C00000"/>
                </a:solidFill>
                <a:latin typeface="Century Gothic" panose="020B0502020202020204" pitchFamily="34" charset="0"/>
              </a:rPr>
              <a:t>		Pregnancy</a:t>
            </a:r>
          </a:p>
        </p:txBody>
      </p:sp>
      <p:sp>
        <p:nvSpPr>
          <p:cNvPr id="3" name="TextBox 2">
            <a:extLst>
              <a:ext uri="{FF2B5EF4-FFF2-40B4-BE49-F238E27FC236}">
                <a16:creationId xmlns:a16="http://schemas.microsoft.com/office/drawing/2014/main" id="{DF68DF54-AB28-9C3D-793A-39EDA12F6006}"/>
              </a:ext>
            </a:extLst>
          </p:cNvPr>
          <p:cNvSpPr txBox="1"/>
          <p:nvPr/>
        </p:nvSpPr>
        <p:spPr>
          <a:xfrm>
            <a:off x="7004361" y="6581001"/>
            <a:ext cx="5187639" cy="276999"/>
          </a:xfrm>
          <a:prstGeom prst="rect">
            <a:avLst/>
          </a:prstGeom>
          <a:noFill/>
        </p:spPr>
        <p:txBody>
          <a:bodyPr wrap="none" rtlCol="0">
            <a:spAutoFit/>
          </a:bodyPr>
          <a:lstStyle/>
          <a:p>
            <a:r>
              <a:rPr lang="en-US" sz="1200" dirty="0">
                <a:latin typeface="Century Gothic" panose="020B0502020202020204" pitchFamily="34" charset="0"/>
              </a:rPr>
              <a:t>https://www.cdc.gov/ssp/syringe-services-programs-factsheet.html</a:t>
            </a:r>
          </a:p>
        </p:txBody>
      </p:sp>
    </p:spTree>
    <p:extLst>
      <p:ext uri="{BB962C8B-B14F-4D97-AF65-F5344CB8AC3E}">
        <p14:creationId xmlns:p14="http://schemas.microsoft.com/office/powerpoint/2010/main" val="2394703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Title 1">
            <a:extLst>
              <a:ext uri="{FF2B5EF4-FFF2-40B4-BE49-F238E27FC236}">
                <a16:creationId xmlns:a16="http://schemas.microsoft.com/office/drawing/2014/main" id="{06508C2A-28B7-C47F-7402-B4DBB7A03AA4}"/>
              </a:ext>
            </a:extLst>
          </p:cNvPr>
          <p:cNvSpPr>
            <a:spLocks noGrp="1"/>
          </p:cNvSpPr>
          <p:nvPr>
            <p:ph type="title"/>
          </p:nvPr>
        </p:nvSpPr>
        <p:spPr>
          <a:xfrm>
            <a:off x="838200" y="365125"/>
            <a:ext cx="10515600" cy="1325563"/>
          </a:xfrm>
        </p:spPr>
        <p:txBody>
          <a:bodyPr>
            <a:normAutofit/>
          </a:bodyPr>
          <a:lstStyle/>
          <a:p>
            <a:r>
              <a:rPr lang="en-US" sz="4000" dirty="0">
                <a:solidFill>
                  <a:srgbClr val="1A4C74"/>
                </a:solidFill>
                <a:latin typeface="Century Gothic" panose="020B0502020202020204" pitchFamily="34" charset="0"/>
              </a:rPr>
              <a:t>Commitments in the Era of Fentanyl…</a:t>
            </a:r>
          </a:p>
        </p:txBody>
      </p:sp>
      <p:sp>
        <p:nvSpPr>
          <p:cNvPr id="11" name="Content Placeholder 2">
            <a:extLst>
              <a:ext uri="{FF2B5EF4-FFF2-40B4-BE49-F238E27FC236}">
                <a16:creationId xmlns:a16="http://schemas.microsoft.com/office/drawing/2014/main" id="{9F84484D-270A-1F0E-E43A-AF56BF5F0DFB}"/>
              </a:ext>
            </a:extLst>
          </p:cNvPr>
          <p:cNvSpPr>
            <a:spLocks noGrp="1"/>
          </p:cNvSpPr>
          <p:nvPr>
            <p:ph idx="1"/>
          </p:nvPr>
        </p:nvSpPr>
        <p:spPr>
          <a:xfrm>
            <a:off x="838200" y="1690688"/>
            <a:ext cx="11148544" cy="4351338"/>
          </a:xfrm>
        </p:spPr>
        <p:txBody>
          <a:bodyPr>
            <a:noAutofit/>
          </a:bodyPr>
          <a:lstStyle/>
          <a:p>
            <a:pPr>
              <a:lnSpc>
                <a:spcPct val="150000"/>
              </a:lnSpc>
            </a:pPr>
            <a:r>
              <a:rPr lang="en-US" sz="3200" dirty="0">
                <a:latin typeface="Century Gothic" panose="020B0502020202020204" pitchFamily="34" charset="0"/>
              </a:rPr>
              <a:t>STIGMA is a barrier that can be overcome</a:t>
            </a:r>
          </a:p>
          <a:p>
            <a:pPr>
              <a:lnSpc>
                <a:spcPct val="150000"/>
              </a:lnSpc>
            </a:pPr>
            <a:r>
              <a:rPr lang="en-US" sz="3200" dirty="0">
                <a:latin typeface="Century Gothic" panose="020B0502020202020204" pitchFamily="34" charset="0"/>
              </a:rPr>
              <a:t>Project Implicit: </a:t>
            </a:r>
          </a:p>
          <a:p>
            <a:pPr>
              <a:lnSpc>
                <a:spcPct val="150000"/>
              </a:lnSpc>
            </a:pPr>
            <a:r>
              <a:rPr lang="en-US" sz="3200" dirty="0">
                <a:latin typeface="Century Gothic" panose="020B0502020202020204" pitchFamily="34" charset="0"/>
              </a:rPr>
              <a:t>Low-barrier medications for opiate use disorder (OUD) </a:t>
            </a:r>
          </a:p>
          <a:p>
            <a:pPr>
              <a:lnSpc>
                <a:spcPct val="150000"/>
              </a:lnSpc>
            </a:pPr>
            <a:r>
              <a:rPr lang="en-US" sz="3200" dirty="0">
                <a:latin typeface="Century Gothic" panose="020B0502020202020204" pitchFamily="34" charset="0"/>
              </a:rPr>
              <a:t>Harm reduction supplies are critical</a:t>
            </a:r>
          </a:p>
          <a:p>
            <a:pPr>
              <a:lnSpc>
                <a:spcPct val="150000"/>
              </a:lnSpc>
            </a:pPr>
            <a:r>
              <a:rPr lang="en-US" sz="3200" dirty="0">
                <a:latin typeface="Century Gothic" panose="020B0502020202020204" pitchFamily="34" charset="0"/>
              </a:rPr>
              <a:t>Treating OUD is feasible and amazingly rewarding</a:t>
            </a:r>
          </a:p>
        </p:txBody>
      </p:sp>
      <p:pic>
        <p:nvPicPr>
          <p:cNvPr id="20" name="Google Shape;818;p13">
            <a:extLst>
              <a:ext uri="{FF2B5EF4-FFF2-40B4-BE49-F238E27FC236}">
                <a16:creationId xmlns:a16="http://schemas.microsoft.com/office/drawing/2014/main" id="{3B5D8A32-1517-9FBA-A77D-6FC603505E0C}"/>
              </a:ext>
            </a:extLst>
          </p:cNvPr>
          <p:cNvPicPr preferRelativeResize="0"/>
          <p:nvPr/>
        </p:nvPicPr>
        <p:blipFill rotWithShape="1">
          <a:blip r:embed="rId3">
            <a:alphaModFix/>
          </a:blip>
          <a:srcRect/>
          <a:stretch/>
        </p:blipFill>
        <p:spPr>
          <a:xfrm>
            <a:off x="4360463" y="2537939"/>
            <a:ext cx="923925" cy="956623"/>
          </a:xfrm>
          <a:prstGeom prst="rect">
            <a:avLst/>
          </a:prstGeom>
          <a:noFill/>
          <a:ln>
            <a:noFill/>
          </a:ln>
        </p:spPr>
      </p:pic>
    </p:spTree>
    <p:extLst>
      <p:ext uri="{BB962C8B-B14F-4D97-AF65-F5344CB8AC3E}">
        <p14:creationId xmlns:p14="http://schemas.microsoft.com/office/powerpoint/2010/main" val="3022208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entury Gothic" panose="020B0502020202020204" pitchFamily="34" charset="0"/>
              </a:endParaRPr>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entury Gothic" panose="020B0502020202020204" pitchFamily="34" charset="0"/>
              </a:endParaRPr>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entury Gothic" panose="020B0502020202020204" pitchFamily="34" charset="0"/>
              </a:endParaRPr>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entury Gothic" panose="020B0502020202020204" pitchFamily="34" charset="0"/>
              </a:endParaRPr>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latin typeface="Century Gothic" panose="020B0502020202020204" pitchFamily="34" charset="0"/>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entury Gothic" panose="020B0502020202020204" pitchFamily="34" charset="0"/>
              </a:endParaRPr>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entury Gothic" panose="020B0502020202020204" pitchFamily="34" charset="0"/>
              </a:endParaRPr>
            </a:p>
          </p:txBody>
        </p:sp>
      </p:grpSp>
      <p:sp useBgFill="1">
        <p:nvSpPr>
          <p:cNvPr id="2" name="Rectangle 1">
            <a:extLst>
              <a:ext uri="{FF2B5EF4-FFF2-40B4-BE49-F238E27FC236}">
                <a16:creationId xmlns:a16="http://schemas.microsoft.com/office/drawing/2014/main" id="{51ACCCFC-A376-2881-5315-CE79F6064B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Rectangle 2">
            <a:extLst>
              <a:ext uri="{FF2B5EF4-FFF2-40B4-BE49-F238E27FC236}">
                <a16:creationId xmlns:a16="http://schemas.microsoft.com/office/drawing/2014/main" id="{516776F4-1CE6-332F-0676-FD03FB9DE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grpSp>
        <p:nvGrpSpPr>
          <p:cNvPr id="4" name="Group 3">
            <a:extLst>
              <a:ext uri="{FF2B5EF4-FFF2-40B4-BE49-F238E27FC236}">
                <a16:creationId xmlns:a16="http://schemas.microsoft.com/office/drawing/2014/main" id="{111376C0-BAD2-45FD-8642-31E79099DAF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5" name="Freeform: Shape 12">
              <a:extLst>
                <a:ext uri="{FF2B5EF4-FFF2-40B4-BE49-F238E27FC236}">
                  <a16:creationId xmlns:a16="http://schemas.microsoft.com/office/drawing/2014/main" id="{CB2C11AE-58B2-739F-C2A4-21FDD0671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entury Gothic" panose="020B0502020202020204" pitchFamily="34" charset="0"/>
              </a:endParaRPr>
            </a:p>
          </p:txBody>
        </p:sp>
        <p:sp>
          <p:nvSpPr>
            <p:cNvPr id="6" name="Freeform: Shape 13">
              <a:extLst>
                <a:ext uri="{FF2B5EF4-FFF2-40B4-BE49-F238E27FC236}">
                  <a16:creationId xmlns:a16="http://schemas.microsoft.com/office/drawing/2014/main" id="{6CEA86AB-01A3-97C8-AB08-B26CCC19B0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entury Gothic" panose="020B0502020202020204" pitchFamily="34" charset="0"/>
              </a:endParaRPr>
            </a:p>
          </p:txBody>
        </p:sp>
        <p:sp>
          <p:nvSpPr>
            <p:cNvPr id="7" name="Freeform: Shape 14">
              <a:extLst>
                <a:ext uri="{FF2B5EF4-FFF2-40B4-BE49-F238E27FC236}">
                  <a16:creationId xmlns:a16="http://schemas.microsoft.com/office/drawing/2014/main" id="{5A64CE4A-2C3D-F475-73FD-AFAB606B7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entury Gothic" panose="020B0502020202020204" pitchFamily="34" charset="0"/>
              </a:endParaRPr>
            </a:p>
          </p:txBody>
        </p:sp>
        <p:sp>
          <p:nvSpPr>
            <p:cNvPr id="9" name="Freeform: Shape 15">
              <a:extLst>
                <a:ext uri="{FF2B5EF4-FFF2-40B4-BE49-F238E27FC236}">
                  <a16:creationId xmlns:a16="http://schemas.microsoft.com/office/drawing/2014/main" id="{79B24B9D-2030-BAC0-0BD7-E1DCBA04B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entury Gothic" panose="020B0502020202020204" pitchFamily="34" charset="0"/>
              </a:endParaRPr>
            </a:p>
          </p:txBody>
        </p:sp>
        <p:sp>
          <p:nvSpPr>
            <p:cNvPr id="11" name="Freeform: Shape 16">
              <a:extLst>
                <a:ext uri="{FF2B5EF4-FFF2-40B4-BE49-F238E27FC236}">
                  <a16:creationId xmlns:a16="http://schemas.microsoft.com/office/drawing/2014/main" id="{C39DBC9B-0774-BD19-FEF4-7506AD206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latin typeface="Century Gothic" panose="020B0502020202020204" pitchFamily="34" charset="0"/>
              </a:endParaRPr>
            </a:p>
          </p:txBody>
        </p:sp>
        <p:sp>
          <p:nvSpPr>
            <p:cNvPr id="21" name="Freeform: Shape 17">
              <a:extLst>
                <a:ext uri="{FF2B5EF4-FFF2-40B4-BE49-F238E27FC236}">
                  <a16:creationId xmlns:a16="http://schemas.microsoft.com/office/drawing/2014/main" id="{3D8878BA-00A0-AD8B-D72C-8BC5452CDD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entury Gothic" panose="020B0502020202020204" pitchFamily="34" charset="0"/>
              </a:endParaRPr>
            </a:p>
          </p:txBody>
        </p:sp>
        <p:sp>
          <p:nvSpPr>
            <p:cNvPr id="22" name="Freeform: Shape 18">
              <a:extLst>
                <a:ext uri="{FF2B5EF4-FFF2-40B4-BE49-F238E27FC236}">
                  <a16:creationId xmlns:a16="http://schemas.microsoft.com/office/drawing/2014/main" id="{DAC89686-3690-2E47-2342-539F922F3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entury Gothic" panose="020B0502020202020204" pitchFamily="34" charset="0"/>
              </a:endParaRPr>
            </a:p>
          </p:txBody>
        </p:sp>
      </p:grpSp>
      <p:sp>
        <p:nvSpPr>
          <p:cNvPr id="23" name="Title 1">
            <a:extLst>
              <a:ext uri="{FF2B5EF4-FFF2-40B4-BE49-F238E27FC236}">
                <a16:creationId xmlns:a16="http://schemas.microsoft.com/office/drawing/2014/main" id="{A7680FB0-69D5-4A2B-21EC-E999DF5E25F2}"/>
              </a:ext>
            </a:extLst>
          </p:cNvPr>
          <p:cNvSpPr>
            <a:spLocks noGrp="1"/>
          </p:cNvSpPr>
          <p:nvPr>
            <p:ph type="title"/>
          </p:nvPr>
        </p:nvSpPr>
        <p:spPr>
          <a:xfrm>
            <a:off x="1331088" y="565739"/>
            <a:ext cx="9745883" cy="1124949"/>
          </a:xfrm>
        </p:spPr>
        <p:txBody>
          <a:bodyPr>
            <a:normAutofit/>
          </a:bodyPr>
          <a:lstStyle/>
          <a:p>
            <a:r>
              <a:rPr lang="en-US" sz="4000" b="1" dirty="0">
                <a:solidFill>
                  <a:srgbClr val="1A4C74"/>
                </a:solidFill>
                <a:latin typeface="Century Gothic" panose="020B0502020202020204" pitchFamily="34" charset="0"/>
              </a:rPr>
              <a:t>Summary</a:t>
            </a:r>
          </a:p>
        </p:txBody>
      </p:sp>
      <p:graphicFrame>
        <p:nvGraphicFramePr>
          <p:cNvPr id="26" name="Content Placeholder 2">
            <a:extLst>
              <a:ext uri="{FF2B5EF4-FFF2-40B4-BE49-F238E27FC236}">
                <a16:creationId xmlns:a16="http://schemas.microsoft.com/office/drawing/2014/main" id="{EC084351-57E9-5CF4-D8C2-F20D36D412C7}"/>
              </a:ext>
            </a:extLst>
          </p:cNvPr>
          <p:cNvGraphicFramePr>
            <a:graphicFrameLocks/>
          </p:cNvGraphicFramePr>
          <p:nvPr>
            <p:extLst>
              <p:ext uri="{D42A27DB-BD31-4B8C-83A1-F6EECF244321}">
                <p14:modId xmlns:p14="http://schemas.microsoft.com/office/powerpoint/2010/main" val="956843630"/>
              </p:ext>
            </p:extLst>
          </p:nvPr>
        </p:nvGraphicFramePr>
        <p:xfrm>
          <a:off x="1093694" y="1690689"/>
          <a:ext cx="10260106" cy="4725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0303538"/>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9"/>
          <p:cNvSpPr txBox="1">
            <a:spLocks noGrp="1"/>
          </p:cNvSpPr>
          <p:nvPr>
            <p:ph type="title"/>
          </p:nvPr>
        </p:nvSpPr>
        <p:spPr>
          <a:xfrm>
            <a:off x="2057400" y="292772"/>
            <a:ext cx="8153400" cy="921413"/>
          </a:xfrm>
          <a:prstGeom prst="rect">
            <a:avLst/>
          </a:prstGeom>
          <a:noFill/>
          <a:ln>
            <a:noFill/>
          </a:ln>
        </p:spPr>
        <p:txBody>
          <a:bodyPr spcFirstLastPara="1" vert="horz" wrap="square" lIns="91425" tIns="45700" rIns="91425" bIns="45700" rtlCol="0" anchor="ctr" anchorCtr="0">
            <a:normAutofit/>
          </a:bodyPr>
          <a:lstStyle/>
          <a:p>
            <a:pPr algn="ctr"/>
            <a:r>
              <a:rPr lang="en-US" sz="4400" b="0" cap="none" dirty="0">
                <a:latin typeface="Century Gothic" panose="020B0502020202020204" pitchFamily="34" charset="0"/>
              </a:rPr>
              <a:t>References</a:t>
            </a:r>
            <a:endParaRPr cap="none" dirty="0">
              <a:latin typeface="Century Gothic" panose="020B0502020202020204" pitchFamily="34" charset="0"/>
            </a:endParaRPr>
          </a:p>
        </p:txBody>
      </p:sp>
      <p:sp>
        <p:nvSpPr>
          <p:cNvPr id="931" name="Google Shape;931;p19"/>
          <p:cNvSpPr txBox="1"/>
          <p:nvPr/>
        </p:nvSpPr>
        <p:spPr>
          <a:xfrm>
            <a:off x="840205" y="1348840"/>
            <a:ext cx="10587790" cy="5509160"/>
          </a:xfrm>
          <a:prstGeom prst="rect">
            <a:avLst/>
          </a:prstGeom>
          <a:noFill/>
          <a:ln>
            <a:noFill/>
          </a:ln>
        </p:spPr>
        <p:txBody>
          <a:bodyPr spcFirstLastPara="1" wrap="square" lIns="91425" tIns="45700" rIns="91425" bIns="45700" anchor="t" anchorCtr="0">
            <a:spAutoFit/>
          </a:bodyPr>
          <a:lstStyle/>
          <a:p>
            <a:pPr marL="171450" indent="-171450">
              <a:buClr>
                <a:srgbClr val="000000"/>
              </a:buClr>
              <a:buSzPts val="1000"/>
              <a:buFont typeface="Arial" panose="020B0604020202020204" pitchFamily="34" charset="0"/>
              <a:buChar char="•"/>
            </a:pPr>
            <a:r>
              <a:rPr lang="en-US" sz="1100" b="0" i="0" dirty="0" err="1">
                <a:solidFill>
                  <a:srgbClr val="212121"/>
                </a:solidFill>
                <a:effectLst/>
                <a:latin typeface="Roboto" panose="020F0502020204030204" pitchFamily="34" charset="0"/>
              </a:rPr>
              <a:t>Altekruse</a:t>
            </a:r>
            <a:r>
              <a:rPr lang="en-US" sz="1100" b="0" i="0" dirty="0">
                <a:solidFill>
                  <a:srgbClr val="212121"/>
                </a:solidFill>
                <a:effectLst/>
                <a:latin typeface="Roboto" panose="020F0502020204030204" pitchFamily="34" charset="0"/>
              </a:rPr>
              <a:t> SF, Cosgrove CM, </a:t>
            </a:r>
            <a:r>
              <a:rPr lang="en-US" sz="1100" b="0" i="0" dirty="0" err="1">
                <a:solidFill>
                  <a:srgbClr val="212121"/>
                </a:solidFill>
                <a:effectLst/>
                <a:latin typeface="Roboto" panose="020F0502020204030204" pitchFamily="34" charset="0"/>
              </a:rPr>
              <a:t>Altekruse</a:t>
            </a:r>
            <a:r>
              <a:rPr lang="en-US" sz="1100" b="0" i="0" dirty="0">
                <a:solidFill>
                  <a:srgbClr val="212121"/>
                </a:solidFill>
                <a:effectLst/>
                <a:latin typeface="Roboto" panose="020F0502020204030204" pitchFamily="34" charset="0"/>
              </a:rPr>
              <a:t> WC, Jenkins RA, Blanco C. Socioeconomic risk factors for fatal opioid overdoses in the United States: Findings from the Mortality Disparities in American Communities Study (MDAC). </a:t>
            </a:r>
            <a:r>
              <a:rPr lang="en-US" sz="1100" b="0" i="0" dirty="0" err="1">
                <a:solidFill>
                  <a:srgbClr val="212121"/>
                </a:solidFill>
                <a:effectLst/>
                <a:latin typeface="Roboto" panose="020F0502020204030204" pitchFamily="34" charset="0"/>
              </a:rPr>
              <a:t>PLoS</a:t>
            </a:r>
            <a:r>
              <a:rPr lang="en-US" sz="1100" b="0" i="0" dirty="0">
                <a:solidFill>
                  <a:srgbClr val="212121"/>
                </a:solidFill>
                <a:effectLst/>
                <a:latin typeface="Roboto" panose="020F0502020204030204" pitchFamily="34" charset="0"/>
              </a:rPr>
              <a:t> One. 2020 Jan 17;15(1):e0227966. </a:t>
            </a:r>
            <a:r>
              <a:rPr lang="en-US" sz="1100" b="0" i="0" dirty="0" err="1">
                <a:solidFill>
                  <a:srgbClr val="212121"/>
                </a:solidFill>
                <a:effectLst/>
                <a:latin typeface="Roboto" panose="020F0502020204030204" pitchFamily="34" charset="0"/>
              </a:rPr>
              <a:t>doi</a:t>
            </a:r>
            <a:r>
              <a:rPr lang="en-US" sz="1100" b="0" i="0" dirty="0">
                <a:solidFill>
                  <a:srgbClr val="212121"/>
                </a:solidFill>
                <a:effectLst/>
                <a:latin typeface="Roboto" panose="020F0502020204030204" pitchFamily="34" charset="0"/>
              </a:rPr>
              <a:t>: 10.1371/journal.pone.0227966. PMID: 31951640; PMCID: PMC6968850.</a:t>
            </a: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000000"/>
                </a:solidFill>
                <a:ea typeface="Arial"/>
                <a:cs typeface="Arial"/>
                <a:sym typeface="Arial"/>
              </a:rPr>
              <a:t>American Psychological Association. (2022, November). </a:t>
            </a:r>
            <a:r>
              <a:rPr lang="en-US" sz="1100" i="1" dirty="0">
                <a:solidFill>
                  <a:srgbClr val="000000"/>
                </a:solidFill>
                <a:ea typeface="Arial"/>
                <a:cs typeface="Arial"/>
                <a:sym typeface="Arial"/>
              </a:rPr>
              <a:t>Implicit bias</a:t>
            </a:r>
            <a:r>
              <a:rPr lang="en-US" sz="1100" dirty="0">
                <a:solidFill>
                  <a:srgbClr val="000000"/>
                </a:solidFill>
                <a:ea typeface="Arial"/>
                <a:cs typeface="Arial"/>
                <a:sym typeface="Arial"/>
              </a:rPr>
              <a:t>. Psychology Topics. </a:t>
            </a:r>
            <a:r>
              <a:rPr lang="en-US" sz="1100" u="sng" dirty="0">
                <a:solidFill>
                  <a:srgbClr val="000000"/>
                </a:solidFill>
                <a:ea typeface="Arial"/>
                <a:cs typeface="Arial"/>
                <a:sym typeface="Arial"/>
                <a:hlinkClick r:id="rId3">
                  <a:extLst>
                    <a:ext uri="{A12FA001-AC4F-418D-AE19-62706E023703}">
                      <ahyp:hlinkClr xmlns:ahyp="http://schemas.microsoft.com/office/drawing/2018/hyperlinkcolor" val="tx"/>
                    </a:ext>
                  </a:extLst>
                </a:hlinkClick>
              </a:rPr>
              <a:t>https://www.apa.org/topics/implicit-bias</a:t>
            </a:r>
            <a:r>
              <a:rPr lang="en-US" sz="1100" dirty="0">
                <a:solidFill>
                  <a:srgbClr val="000000"/>
                </a:solidFill>
                <a:ea typeface="Arial"/>
                <a:cs typeface="Arial"/>
                <a:sym typeface="Arial"/>
              </a:rPr>
              <a:t> </a:t>
            </a:r>
            <a:endParaRPr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000000"/>
                </a:solidFill>
                <a:ea typeface="Arial"/>
                <a:cs typeface="Arial"/>
                <a:sym typeface="Arial"/>
              </a:rPr>
              <a:t>American Psychological Association. (2023). </a:t>
            </a:r>
            <a:r>
              <a:rPr lang="en-US" sz="1100" i="1" dirty="0">
                <a:solidFill>
                  <a:srgbClr val="000000"/>
                </a:solidFill>
                <a:ea typeface="Arial"/>
                <a:cs typeface="Arial"/>
                <a:sym typeface="Arial"/>
              </a:rPr>
              <a:t>Inclusive language guide</a:t>
            </a:r>
            <a:r>
              <a:rPr lang="en-US" sz="1100" dirty="0">
                <a:solidFill>
                  <a:srgbClr val="000000"/>
                </a:solidFill>
                <a:ea typeface="Arial"/>
                <a:cs typeface="Arial"/>
                <a:sym typeface="Arial"/>
              </a:rPr>
              <a:t>. Equity, Diversity, and Inclusion. </a:t>
            </a:r>
            <a:r>
              <a:rPr lang="en-US" sz="1100" u="sng" dirty="0">
                <a:solidFill>
                  <a:srgbClr val="000000"/>
                </a:solidFill>
                <a:ea typeface="Arial"/>
                <a:cs typeface="Arial"/>
                <a:sym typeface="Arial"/>
                <a:hlinkClick r:id="rId4">
                  <a:extLst>
                    <a:ext uri="{A12FA001-AC4F-418D-AE19-62706E023703}">
                      <ahyp:hlinkClr xmlns:ahyp="http://schemas.microsoft.com/office/drawing/2018/hyperlinkcolor" val="tx"/>
                    </a:ext>
                  </a:extLst>
                </a:hlinkClick>
              </a:rPr>
              <a:t>https://www.apa.org/about/apa/equity-diversity-inclusion/language-guidelines?_gl=1%2Ahy87zq%2A_ga%2AMTQ1NTEyNTM3My4xNjg5MTAwMjA0%2A_ga_SZXLGDJGNB%2AMTY4OTEwMDIwNC4xLjEuMTY4OTEwMDQ5Ny4wLjAuMA..&amp;#x0026;_ga=2.40626978.1225525756.1689100204-1455125373.1689100204</a:t>
            </a:r>
            <a:r>
              <a:rPr lang="en-US" sz="1100" dirty="0">
                <a:solidFill>
                  <a:srgbClr val="000000"/>
                </a:solidFill>
                <a:ea typeface="Arial"/>
                <a:cs typeface="Arial"/>
                <a:sym typeface="Arial"/>
              </a:rPr>
              <a:t> </a:t>
            </a:r>
          </a:p>
          <a:p>
            <a:pPr marL="171450" indent="-171450">
              <a:buClr>
                <a:srgbClr val="000000"/>
              </a:buClr>
              <a:buSzPts val="1000"/>
              <a:buFont typeface="Arial" panose="020B0604020202020204" pitchFamily="34" charset="0"/>
              <a:buChar char="•"/>
            </a:pPr>
            <a:endParaRPr lang="en-US" sz="1100" dirty="0">
              <a:solidFill>
                <a:srgbClr val="000000"/>
              </a:solidFill>
              <a:ea typeface="Arial"/>
              <a:cs typeface="Arial"/>
              <a:sym typeface="Arial"/>
            </a:endParaRPr>
          </a:p>
          <a:p>
            <a:pPr marL="171450" lvl="0" indent="-171450">
              <a:spcBef>
                <a:spcPts val="0"/>
              </a:spcBef>
              <a:buFont typeface="Arial" panose="020B0604020202020204" pitchFamily="34" charset="0"/>
              <a:buChar char="•"/>
              <a:defRPr/>
            </a:pPr>
            <a:r>
              <a:rPr lang="en-US" sz="1100" dirty="0"/>
              <a:t>ASAM website, https://</a:t>
            </a:r>
            <a:r>
              <a:rPr lang="en-US" sz="1100" dirty="0" err="1"/>
              <a:t>www.asam.org</a:t>
            </a:r>
            <a:r>
              <a:rPr lang="en-US" sz="1100" dirty="0"/>
              <a:t>/quality-care/definition-of-addiction, Accessed January 21, 2024</a:t>
            </a:r>
            <a:endParaRPr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endParaRPr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000000"/>
                </a:solidFill>
                <a:ea typeface="Arial"/>
                <a:cs typeface="Arial"/>
                <a:sym typeface="Arial"/>
              </a:rPr>
              <a:t>American Society for Pain Management Nursing. (2018). </a:t>
            </a:r>
            <a:r>
              <a:rPr lang="en-US" sz="1100" i="1" dirty="0">
                <a:solidFill>
                  <a:srgbClr val="000000"/>
                </a:solidFill>
                <a:ea typeface="Arial"/>
                <a:cs typeface="Arial"/>
                <a:sym typeface="Arial"/>
              </a:rPr>
              <a:t>Core curriculum for Pain Management Nursing</a:t>
            </a:r>
            <a:r>
              <a:rPr lang="en-US" sz="1100" dirty="0">
                <a:solidFill>
                  <a:srgbClr val="000000"/>
                </a:solidFill>
                <a:ea typeface="Arial"/>
                <a:cs typeface="Arial"/>
                <a:sym typeface="Arial"/>
              </a:rPr>
              <a:t> (M. L. Czarnecki &amp; H. N. Turner, Eds.; 3rd ed.). Elsevier. </a:t>
            </a:r>
            <a:endParaRPr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endParaRPr sz="1100" dirty="0">
              <a:solidFill>
                <a:srgbClr val="1155CC"/>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212121"/>
                </a:solidFill>
                <a:ea typeface="Arial"/>
                <a:cs typeface="Arial"/>
                <a:sym typeface="Arial"/>
              </a:rPr>
              <a:t>Brinkley-Rubinstein, L., McKenzie, M., </a:t>
            </a:r>
            <a:r>
              <a:rPr lang="en-US" sz="1100" dirty="0" err="1">
                <a:solidFill>
                  <a:srgbClr val="212121"/>
                </a:solidFill>
                <a:ea typeface="Arial"/>
                <a:cs typeface="Arial"/>
                <a:sym typeface="Arial"/>
              </a:rPr>
              <a:t>Macmadu</a:t>
            </a:r>
            <a:r>
              <a:rPr lang="en-US" sz="1100" dirty="0">
                <a:solidFill>
                  <a:srgbClr val="212121"/>
                </a:solidFill>
                <a:ea typeface="Arial"/>
                <a:cs typeface="Arial"/>
                <a:sym typeface="Arial"/>
              </a:rPr>
              <a:t>, A., </a:t>
            </a:r>
            <a:r>
              <a:rPr lang="en-US" sz="1100" dirty="0" err="1">
                <a:solidFill>
                  <a:srgbClr val="212121"/>
                </a:solidFill>
                <a:ea typeface="Arial"/>
                <a:cs typeface="Arial"/>
                <a:sym typeface="Arial"/>
              </a:rPr>
              <a:t>Larney</a:t>
            </a:r>
            <a:r>
              <a:rPr lang="en-US" sz="1100" dirty="0">
                <a:solidFill>
                  <a:srgbClr val="212121"/>
                </a:solidFill>
                <a:ea typeface="Arial"/>
                <a:cs typeface="Arial"/>
                <a:sym typeface="Arial"/>
              </a:rPr>
              <a:t>, S., </a:t>
            </a:r>
            <a:r>
              <a:rPr lang="en-US" sz="1100" dirty="0" err="1">
                <a:solidFill>
                  <a:srgbClr val="212121"/>
                </a:solidFill>
                <a:ea typeface="Arial"/>
                <a:cs typeface="Arial"/>
                <a:sym typeface="Arial"/>
              </a:rPr>
              <a:t>Zaller</a:t>
            </a:r>
            <a:r>
              <a:rPr lang="en-US" sz="1100" dirty="0">
                <a:solidFill>
                  <a:srgbClr val="212121"/>
                </a:solidFill>
                <a:ea typeface="Arial"/>
                <a:cs typeface="Arial"/>
                <a:sym typeface="Arial"/>
              </a:rPr>
              <a:t>, N., </a:t>
            </a:r>
            <a:r>
              <a:rPr lang="en-US" sz="1100" dirty="0" err="1">
                <a:solidFill>
                  <a:srgbClr val="212121"/>
                </a:solidFill>
                <a:ea typeface="Arial"/>
                <a:cs typeface="Arial"/>
                <a:sym typeface="Arial"/>
              </a:rPr>
              <a:t>Dauria</a:t>
            </a:r>
            <a:r>
              <a:rPr lang="en-US" sz="1100" dirty="0">
                <a:solidFill>
                  <a:srgbClr val="212121"/>
                </a:solidFill>
                <a:ea typeface="Arial"/>
                <a:cs typeface="Arial"/>
                <a:sym typeface="Arial"/>
              </a:rPr>
              <a:t>, E., &amp; Rich, J. (2018). A randomized, open label trial of methadone continuation versus forced withdrawal in a combined US prison and jail: Findings at 12 months post-release. </a:t>
            </a:r>
            <a:r>
              <a:rPr lang="en-US" sz="1100" i="1" dirty="0">
                <a:solidFill>
                  <a:srgbClr val="212121"/>
                </a:solidFill>
                <a:ea typeface="Arial"/>
                <a:cs typeface="Arial"/>
                <a:sym typeface="Arial"/>
              </a:rPr>
              <a:t>Drug and alcohol dependence</a:t>
            </a:r>
            <a:r>
              <a:rPr lang="en-US" sz="1100" dirty="0">
                <a:solidFill>
                  <a:srgbClr val="212121"/>
                </a:solidFill>
                <a:ea typeface="Arial"/>
                <a:cs typeface="Arial"/>
                <a:sym typeface="Arial"/>
              </a:rPr>
              <a:t>, </a:t>
            </a:r>
            <a:r>
              <a:rPr lang="en-US" sz="1100" i="1" dirty="0">
                <a:solidFill>
                  <a:srgbClr val="212121"/>
                </a:solidFill>
                <a:ea typeface="Arial"/>
                <a:cs typeface="Arial"/>
                <a:sym typeface="Arial"/>
              </a:rPr>
              <a:t>184</a:t>
            </a:r>
            <a:r>
              <a:rPr lang="en-US" sz="1100" dirty="0">
                <a:solidFill>
                  <a:srgbClr val="212121"/>
                </a:solidFill>
                <a:ea typeface="Arial"/>
                <a:cs typeface="Arial"/>
                <a:sym typeface="Arial"/>
              </a:rPr>
              <a:t>, 57–63. </a:t>
            </a:r>
            <a:r>
              <a:rPr lang="en-US" sz="1100" u="sng" dirty="0">
                <a:solidFill>
                  <a:srgbClr val="212121"/>
                </a:solidFill>
                <a:ea typeface="Arial"/>
                <a:cs typeface="Arial"/>
                <a:sym typeface="Arial"/>
                <a:hlinkClick r:id="rId5">
                  <a:extLst>
                    <a:ext uri="{A12FA001-AC4F-418D-AE19-62706E023703}">
                      <ahyp:hlinkClr xmlns:ahyp="http://schemas.microsoft.com/office/drawing/2018/hyperlinkcolor" val="tx"/>
                    </a:ext>
                  </a:extLst>
                </a:hlinkClick>
              </a:rPr>
              <a:t>https://doi.org/10.1016/j.drugalcdep.2017.11.023</a:t>
            </a:r>
            <a:endParaRPr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endParaRPr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000000"/>
                </a:solidFill>
                <a:ea typeface="Arial"/>
                <a:cs typeface="Arial"/>
                <a:sym typeface="Arial"/>
              </a:rPr>
              <a:t>Canadian Agency for Drugs and Technologies in Health. (2016). </a:t>
            </a:r>
            <a:r>
              <a:rPr lang="en-US" sz="1100" u="sng" dirty="0">
                <a:solidFill>
                  <a:srgbClr val="000000"/>
                </a:solidFill>
                <a:ea typeface="Arial"/>
                <a:cs typeface="Arial"/>
                <a:sym typeface="Arial"/>
                <a:hlinkClick r:id="rId6">
                  <a:extLst>
                    <a:ext uri="{A12FA001-AC4F-418D-AE19-62706E023703}">
                      <ahyp:hlinkClr xmlns:ahyp="http://schemas.microsoft.com/office/drawing/2018/hyperlinkcolor" val="tx"/>
                    </a:ext>
                  </a:extLst>
                </a:hlinkClick>
              </a:rPr>
              <a:t>Buprenorphine/naloxone versus methadone for the treatment of opioid dependence: a review of comparative clinical effectiveness, cost-effectiveness and guidelines</a:t>
            </a:r>
            <a:r>
              <a:rPr lang="en-US" sz="1100" dirty="0">
                <a:solidFill>
                  <a:srgbClr val="000000"/>
                </a:solidFill>
                <a:ea typeface="Arial"/>
                <a:cs typeface="Arial"/>
                <a:sym typeface="Arial"/>
              </a:rPr>
              <a:t>. Retrieved from: </a:t>
            </a:r>
            <a:r>
              <a:rPr lang="en-US" sz="1100" u="sng" dirty="0">
                <a:solidFill>
                  <a:srgbClr val="000000"/>
                </a:solidFill>
                <a:ea typeface="Arial"/>
                <a:cs typeface="Arial"/>
                <a:sym typeface="Arial"/>
                <a:hlinkClick r:id="rId7">
                  <a:extLst>
                    <a:ext uri="{A12FA001-AC4F-418D-AE19-62706E023703}">
                      <ahyp:hlinkClr xmlns:ahyp="http://schemas.microsoft.com/office/drawing/2018/hyperlinkcolor" val="tx"/>
                    </a:ext>
                  </a:extLst>
                </a:hlinkClick>
              </a:rPr>
              <a:t>https://www.ncbi.nlm.nih.gov/books/NBK385163/</a:t>
            </a:r>
            <a:endParaRPr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endParaRPr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000000"/>
                </a:solidFill>
                <a:ea typeface="Arial"/>
                <a:cs typeface="Arial"/>
                <a:sym typeface="Arial"/>
              </a:rPr>
              <a:t>Centers for Disease Control and Prevention. (2022, February 28). </a:t>
            </a:r>
            <a:r>
              <a:rPr lang="en-US" sz="1100" i="1" dirty="0">
                <a:solidFill>
                  <a:srgbClr val="000000"/>
                </a:solidFill>
                <a:ea typeface="Arial"/>
                <a:cs typeface="Arial"/>
                <a:sym typeface="Arial"/>
              </a:rPr>
              <a:t>Division for Heart Disease and Stroke Prevention’s Best Practices Clearinghouse</a:t>
            </a:r>
            <a:r>
              <a:rPr lang="en-US" sz="1100" dirty="0">
                <a:solidFill>
                  <a:srgbClr val="000000"/>
                </a:solidFill>
                <a:ea typeface="Arial"/>
                <a:cs typeface="Arial"/>
                <a:sym typeface="Arial"/>
              </a:rPr>
              <a:t>. </a:t>
            </a:r>
            <a:r>
              <a:rPr lang="en-US" sz="1100" b="1" u="sng" dirty="0">
                <a:solidFill>
                  <a:srgbClr val="000000"/>
                </a:solidFill>
                <a:ea typeface="Arial"/>
                <a:cs typeface="Arial"/>
                <a:sym typeface="Arial"/>
                <a:hlinkClick r:id="rId8">
                  <a:extLst>
                    <a:ext uri="{A12FA001-AC4F-418D-AE19-62706E023703}">
                      <ahyp:hlinkClr xmlns:ahyp="http://schemas.microsoft.com/office/drawing/2018/hyperlinkcolor" val="tx"/>
                    </a:ext>
                  </a:extLst>
                </a:hlinkClick>
              </a:rPr>
              <a:t>https://hdsbpc.cdc.gov/s/</a:t>
            </a:r>
            <a:endParaRPr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endParaRPr sz="1100" b="1"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000000"/>
                </a:solidFill>
                <a:ea typeface="Arial"/>
                <a:cs typeface="Arial"/>
                <a:sym typeface="Arial"/>
              </a:rPr>
              <a:t>Cantu, R., Fields-Johnson, D., &amp; Savannah, S. (2023). Applying a Social Determinants of Health Approach to the Opioid Epidemic. </a:t>
            </a:r>
            <a:r>
              <a:rPr lang="en-US" sz="1100" i="1" dirty="0">
                <a:solidFill>
                  <a:srgbClr val="000000"/>
                </a:solidFill>
                <a:ea typeface="Arial"/>
                <a:cs typeface="Arial"/>
                <a:sym typeface="Arial"/>
              </a:rPr>
              <a:t>Health promotion practice</a:t>
            </a:r>
            <a:r>
              <a:rPr lang="en-US" sz="1100" dirty="0">
                <a:solidFill>
                  <a:srgbClr val="000000"/>
                </a:solidFill>
                <a:ea typeface="Arial"/>
                <a:cs typeface="Arial"/>
                <a:sym typeface="Arial"/>
              </a:rPr>
              <a:t>, </a:t>
            </a:r>
            <a:r>
              <a:rPr lang="en-US" sz="1100" i="1" dirty="0">
                <a:solidFill>
                  <a:srgbClr val="000000"/>
                </a:solidFill>
                <a:ea typeface="Arial"/>
                <a:cs typeface="Arial"/>
                <a:sym typeface="Arial"/>
              </a:rPr>
              <a:t>24</a:t>
            </a:r>
            <a:r>
              <a:rPr lang="en-US" sz="1100" dirty="0">
                <a:solidFill>
                  <a:srgbClr val="000000"/>
                </a:solidFill>
                <a:ea typeface="Arial"/>
                <a:cs typeface="Arial"/>
                <a:sym typeface="Arial"/>
              </a:rPr>
              <a:t>(1), 16–19. </a:t>
            </a:r>
            <a:r>
              <a:rPr lang="en-US" sz="1100" u="sng" dirty="0">
                <a:solidFill>
                  <a:srgbClr val="000000"/>
                </a:solidFill>
                <a:ea typeface="Arial"/>
                <a:cs typeface="Arial"/>
                <a:sym typeface="Arial"/>
                <a:hlinkClick r:id="rId9">
                  <a:extLst>
                    <a:ext uri="{A12FA001-AC4F-418D-AE19-62706E023703}">
                      <ahyp:hlinkClr xmlns:ahyp="http://schemas.microsoft.com/office/drawing/2018/hyperlinkcolor" val="tx"/>
                    </a:ext>
                  </a:extLst>
                </a:hlinkClick>
              </a:rPr>
              <a:t>https://doi-org.proxy.lib.uiowa.edu/10.1177/1524839920943207</a:t>
            </a:r>
            <a:endParaRPr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endParaRPr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212121"/>
                </a:solidFill>
                <a:ea typeface="Arial"/>
                <a:cs typeface="Arial"/>
                <a:sym typeface="Arial"/>
              </a:rPr>
              <a:t>Carl, A., </a:t>
            </a:r>
            <a:r>
              <a:rPr lang="en-US" sz="1100" dirty="0" err="1">
                <a:solidFill>
                  <a:srgbClr val="212121"/>
                </a:solidFill>
                <a:ea typeface="Arial"/>
                <a:cs typeface="Arial"/>
                <a:sym typeface="Arial"/>
              </a:rPr>
              <a:t>Pasman</a:t>
            </a:r>
            <a:r>
              <a:rPr lang="en-US" sz="1100" dirty="0">
                <a:solidFill>
                  <a:srgbClr val="212121"/>
                </a:solidFill>
                <a:ea typeface="Arial"/>
                <a:cs typeface="Arial"/>
                <a:sym typeface="Arial"/>
              </a:rPr>
              <a:t>, E., Broman, M. J., Lister, J. J., </a:t>
            </a:r>
            <a:r>
              <a:rPr lang="en-US" sz="1100" dirty="0" err="1">
                <a:solidFill>
                  <a:srgbClr val="212121"/>
                </a:solidFill>
                <a:ea typeface="Arial"/>
                <a:cs typeface="Arial"/>
                <a:sym typeface="Arial"/>
              </a:rPr>
              <a:t>Agius</a:t>
            </a:r>
            <a:r>
              <a:rPr lang="en-US" sz="1100" dirty="0">
                <a:solidFill>
                  <a:srgbClr val="212121"/>
                </a:solidFill>
                <a:ea typeface="Arial"/>
                <a:cs typeface="Arial"/>
                <a:sym typeface="Arial"/>
              </a:rPr>
              <a:t>, E., &amp; </a:t>
            </a:r>
            <a:r>
              <a:rPr lang="en-US" sz="1100" dirty="0" err="1">
                <a:solidFill>
                  <a:srgbClr val="212121"/>
                </a:solidFill>
                <a:ea typeface="Arial"/>
                <a:cs typeface="Arial"/>
                <a:sym typeface="Arial"/>
              </a:rPr>
              <a:t>Resko</a:t>
            </a:r>
            <a:r>
              <a:rPr lang="en-US" sz="1100" dirty="0">
                <a:solidFill>
                  <a:srgbClr val="212121"/>
                </a:solidFill>
                <a:ea typeface="Arial"/>
                <a:cs typeface="Arial"/>
                <a:sym typeface="Arial"/>
              </a:rPr>
              <a:t>, S. M. (2023). Experiences of healthcare and substance use treatment provider-based stigma among patients receiving methadone. </a:t>
            </a:r>
            <a:r>
              <a:rPr lang="en-US" sz="1100" i="1" dirty="0">
                <a:solidFill>
                  <a:srgbClr val="212121"/>
                </a:solidFill>
                <a:ea typeface="Arial"/>
                <a:cs typeface="Arial"/>
                <a:sym typeface="Arial"/>
              </a:rPr>
              <a:t>Drug and alcohol dependence reports</a:t>
            </a:r>
            <a:r>
              <a:rPr lang="en-US" sz="1100" dirty="0">
                <a:solidFill>
                  <a:srgbClr val="212121"/>
                </a:solidFill>
                <a:ea typeface="Arial"/>
                <a:cs typeface="Arial"/>
                <a:sym typeface="Arial"/>
              </a:rPr>
              <a:t>, </a:t>
            </a:r>
            <a:r>
              <a:rPr lang="en-US" sz="1100" i="1" dirty="0">
                <a:solidFill>
                  <a:srgbClr val="212121"/>
                </a:solidFill>
                <a:ea typeface="Arial"/>
                <a:cs typeface="Arial"/>
                <a:sym typeface="Arial"/>
              </a:rPr>
              <a:t>6</a:t>
            </a:r>
            <a:r>
              <a:rPr lang="en-US" sz="1100" dirty="0">
                <a:solidFill>
                  <a:srgbClr val="212121"/>
                </a:solidFill>
                <a:ea typeface="Arial"/>
                <a:cs typeface="Arial"/>
                <a:sym typeface="Arial"/>
              </a:rPr>
              <a:t>, 100138. </a:t>
            </a:r>
            <a:r>
              <a:rPr lang="en-US" sz="1100" u="sng" dirty="0">
                <a:solidFill>
                  <a:srgbClr val="212121"/>
                </a:solidFill>
                <a:ea typeface="Arial"/>
                <a:cs typeface="Arial"/>
                <a:sym typeface="Arial"/>
                <a:hlinkClick r:id="rId10">
                  <a:extLst>
                    <a:ext uri="{A12FA001-AC4F-418D-AE19-62706E023703}">
                      <ahyp:hlinkClr xmlns:ahyp="http://schemas.microsoft.com/office/drawing/2018/hyperlinkcolor" val="tx"/>
                    </a:ext>
                  </a:extLst>
                </a:hlinkClick>
              </a:rPr>
              <a:t>https://doi-org.proxy.lib.uiowa.edu/10.1016/j.dadr.2023.100138</a:t>
            </a:r>
            <a:r>
              <a:rPr lang="en-US" sz="1100" u="sng" dirty="0">
                <a:solidFill>
                  <a:srgbClr val="212121"/>
                </a:solidFill>
                <a:ea typeface="Arial"/>
                <a:cs typeface="Arial"/>
                <a:sym typeface="Arial"/>
              </a:rPr>
              <a:t>’</a:t>
            </a:r>
          </a:p>
          <a:p>
            <a:pPr marL="171450" indent="-171450">
              <a:buClr>
                <a:srgbClr val="000000"/>
              </a:buClr>
              <a:buSzPts val="1000"/>
              <a:buFont typeface="Arial" panose="020B0604020202020204" pitchFamily="34" charset="0"/>
              <a:buChar char="•"/>
            </a:pPr>
            <a:endParaRPr lang="en-US" sz="1100" u="sng"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212121"/>
                </a:solidFill>
                <a:ea typeface="Arial"/>
                <a:cs typeface="Arial"/>
                <a:sym typeface="Arial"/>
              </a:rPr>
              <a:t>Centers for Disease Control and Prevention. (2022, July 21). </a:t>
            </a:r>
            <a:r>
              <a:rPr lang="en-US" sz="1100" i="1" dirty="0">
                <a:solidFill>
                  <a:srgbClr val="212121"/>
                </a:solidFill>
                <a:ea typeface="Arial"/>
                <a:cs typeface="Arial"/>
                <a:sym typeface="Arial"/>
              </a:rPr>
              <a:t>Vital signs: Drug overdose deaths, by selected sociodemographic and Social Determinants of health characteristics - 25 states and the District of Columbia, 2019–2020</a:t>
            </a:r>
            <a:r>
              <a:rPr lang="en-US" sz="1100" dirty="0">
                <a:solidFill>
                  <a:srgbClr val="212121"/>
                </a:solidFill>
                <a:ea typeface="Arial"/>
                <a:cs typeface="Arial"/>
                <a:sym typeface="Arial"/>
              </a:rPr>
              <a:t>. Morbidity and Mortality Weekly Report. https://</a:t>
            </a:r>
            <a:r>
              <a:rPr lang="en-US" sz="1100" dirty="0" err="1">
                <a:solidFill>
                  <a:srgbClr val="212121"/>
                </a:solidFill>
                <a:ea typeface="Arial"/>
                <a:cs typeface="Arial"/>
                <a:sym typeface="Arial"/>
              </a:rPr>
              <a:t>www.cdc.gov</a:t>
            </a:r>
            <a:r>
              <a:rPr lang="en-US" sz="1100" dirty="0">
                <a:solidFill>
                  <a:srgbClr val="212121"/>
                </a:solidFill>
                <a:ea typeface="Arial"/>
                <a:cs typeface="Arial"/>
                <a:sym typeface="Arial"/>
              </a:rPr>
              <a:t>/</a:t>
            </a:r>
            <a:r>
              <a:rPr lang="en-US" sz="1100" dirty="0" err="1">
                <a:solidFill>
                  <a:srgbClr val="212121"/>
                </a:solidFill>
                <a:ea typeface="Arial"/>
                <a:cs typeface="Arial"/>
                <a:sym typeface="Arial"/>
              </a:rPr>
              <a:t>mmwr</a:t>
            </a:r>
            <a:r>
              <a:rPr lang="en-US" sz="1100" dirty="0">
                <a:solidFill>
                  <a:srgbClr val="212121"/>
                </a:solidFill>
                <a:ea typeface="Arial"/>
                <a:cs typeface="Arial"/>
                <a:sym typeface="Arial"/>
              </a:rPr>
              <a:t>/volumes/71/</a:t>
            </a:r>
            <a:r>
              <a:rPr lang="en-US" sz="1100" dirty="0" err="1">
                <a:solidFill>
                  <a:srgbClr val="212121"/>
                </a:solidFill>
                <a:ea typeface="Arial"/>
                <a:cs typeface="Arial"/>
                <a:sym typeface="Arial"/>
              </a:rPr>
              <a:t>wr</a:t>
            </a:r>
            <a:r>
              <a:rPr lang="en-US" sz="1100" dirty="0">
                <a:solidFill>
                  <a:srgbClr val="212121"/>
                </a:solidFill>
                <a:ea typeface="Arial"/>
                <a:cs typeface="Arial"/>
                <a:sym typeface="Arial"/>
              </a:rPr>
              <a:t>/mm7129e2.htm?s_cid=mm7129e2_w </a:t>
            </a:r>
            <a:endParaRPr sz="1100" dirty="0">
              <a:solidFill>
                <a:srgbClr val="212121"/>
              </a:solidFill>
              <a:ea typeface="Arial"/>
              <a:cs typeface="Arial"/>
              <a:sym typeface="Arial"/>
            </a:endParaRPr>
          </a:p>
          <a:p>
            <a:pPr>
              <a:buClr>
                <a:srgbClr val="000000"/>
              </a:buClr>
              <a:buSzPts val="1000"/>
            </a:pPr>
            <a:endParaRPr sz="1100" dirty="0">
              <a:solidFill>
                <a:srgbClr val="000000"/>
              </a:solidFill>
              <a:ea typeface="Arial"/>
              <a:cs typeface="Arial"/>
              <a:sym typeface="Arial"/>
            </a:endParaRPr>
          </a:p>
        </p:txBody>
      </p:sp>
    </p:spTree>
    <p:extLst>
      <p:ext uri="{BB962C8B-B14F-4D97-AF65-F5344CB8AC3E}">
        <p14:creationId xmlns:p14="http://schemas.microsoft.com/office/powerpoint/2010/main" val="3502030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8" name="Google Shape;938;p20"/>
          <p:cNvSpPr txBox="1"/>
          <p:nvPr/>
        </p:nvSpPr>
        <p:spPr>
          <a:xfrm>
            <a:off x="1054768" y="1454816"/>
            <a:ext cx="10082463" cy="5262939"/>
          </a:xfrm>
          <a:prstGeom prst="rect">
            <a:avLst/>
          </a:prstGeom>
          <a:noFill/>
          <a:ln>
            <a:noFill/>
          </a:ln>
        </p:spPr>
        <p:txBody>
          <a:bodyPr spcFirstLastPara="1" wrap="square" lIns="91425" tIns="45700" rIns="91425" bIns="45700" anchor="t" anchorCtr="0">
            <a:spAutoFit/>
          </a:bodyPr>
          <a:lstStyle/>
          <a:p>
            <a:pPr marL="171450" indent="-171450">
              <a:buClr>
                <a:srgbClr val="000000"/>
              </a:buClr>
              <a:buSzPts val="1000"/>
              <a:buFont typeface="Arial" panose="020B0604020202020204" pitchFamily="34" charset="0"/>
              <a:buChar char="•"/>
            </a:pPr>
            <a:r>
              <a:rPr lang="en-US" sz="1050" baseline="0" dirty="0"/>
              <a:t>CDC, </a:t>
            </a:r>
            <a:r>
              <a:rPr lang="en-US" sz="1050" dirty="0"/>
              <a:t>https://</a:t>
            </a:r>
            <a:r>
              <a:rPr lang="en-US" sz="1050" dirty="0" err="1"/>
              <a:t>www.cdc.gov</a:t>
            </a:r>
            <a:r>
              <a:rPr lang="en-US" sz="1050" dirty="0"/>
              <a:t>/</a:t>
            </a:r>
            <a:r>
              <a:rPr lang="en-US" sz="1050" dirty="0" err="1"/>
              <a:t>ssp</a:t>
            </a:r>
            <a:r>
              <a:rPr lang="en-US" sz="1050" dirty="0"/>
              <a:t>/syringe-services-programs-</a:t>
            </a:r>
            <a:r>
              <a:rPr lang="en-US" sz="1050" dirty="0" err="1"/>
              <a:t>factsheet.html</a:t>
            </a:r>
            <a:r>
              <a:rPr lang="en-US" sz="1050" dirty="0"/>
              <a:t>, accessed October 23, 2024</a:t>
            </a:r>
            <a:endParaRPr sz="105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endParaRPr sz="1050"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r>
              <a:rPr lang="en-US" sz="1050" dirty="0">
                <a:solidFill>
                  <a:srgbClr val="212121"/>
                </a:solidFill>
                <a:ea typeface="Arial"/>
                <a:cs typeface="Arial"/>
                <a:sym typeface="Arial"/>
              </a:rPr>
              <a:t>Chang, J. E., Franz, B., Cronin, C. E., Lindenfeld, Z., Lai, A. Y.,&amp; </a:t>
            </a:r>
            <a:r>
              <a:rPr lang="en-US" sz="1050" dirty="0" err="1">
                <a:solidFill>
                  <a:srgbClr val="212121"/>
                </a:solidFill>
                <a:ea typeface="Arial"/>
                <a:cs typeface="Arial"/>
                <a:sym typeface="Arial"/>
              </a:rPr>
              <a:t>Pagán</a:t>
            </a:r>
            <a:r>
              <a:rPr lang="en-US" sz="1050" dirty="0">
                <a:solidFill>
                  <a:srgbClr val="212121"/>
                </a:solidFill>
                <a:ea typeface="Arial"/>
                <a:cs typeface="Arial"/>
                <a:sym typeface="Arial"/>
              </a:rPr>
              <a:t>, J.A. (2016). Racial/ethnic disparities in the availability of hospital-based opioid use disorder treatment. </a:t>
            </a:r>
            <a:r>
              <a:rPr lang="en-US" sz="1050" i="1" dirty="0">
                <a:solidFill>
                  <a:srgbClr val="212121"/>
                </a:solidFill>
                <a:ea typeface="Arial"/>
                <a:cs typeface="Arial"/>
                <a:sym typeface="Arial"/>
              </a:rPr>
              <a:t>Journal of Substance Abuse Treatment, 138</a:t>
            </a:r>
            <a:r>
              <a:rPr lang="en-US" sz="1050" dirty="0">
                <a:solidFill>
                  <a:srgbClr val="212121"/>
                </a:solidFill>
                <a:ea typeface="Arial"/>
                <a:cs typeface="Arial"/>
                <a:sym typeface="Arial"/>
              </a:rPr>
              <a:t>. </a:t>
            </a:r>
            <a:r>
              <a:rPr lang="en-US" sz="1050" u="sng" dirty="0">
                <a:solidFill>
                  <a:srgbClr val="212121"/>
                </a:solidFill>
                <a:ea typeface="Arial"/>
                <a:cs typeface="Arial"/>
                <a:sym typeface="Arial"/>
                <a:hlinkClick r:id="rId3">
                  <a:extLst>
                    <a:ext uri="{A12FA001-AC4F-418D-AE19-62706E023703}">
                      <ahyp:hlinkClr xmlns:ahyp="http://schemas.microsoft.com/office/drawing/2018/hyperlinkcolor" val="tx"/>
                    </a:ext>
                  </a:extLst>
                </a:hlinkClick>
              </a:rPr>
              <a:t>https://doi.org/10.1016/j.jsat.2022.108719</a:t>
            </a:r>
            <a:endParaRPr sz="1050"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endParaRPr sz="105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050" dirty="0">
                <a:solidFill>
                  <a:srgbClr val="000000"/>
                </a:solidFill>
                <a:ea typeface="Arial"/>
                <a:cs typeface="Arial"/>
                <a:sym typeface="Arial"/>
              </a:rPr>
              <a:t>Daniel, H., Bornstein, S. S., Kane, G. C., Health and Public Policy Committee of the American College of Physicians, Carney, J. K., </a:t>
            </a:r>
            <a:r>
              <a:rPr lang="en-US" sz="1050" dirty="0" err="1">
                <a:solidFill>
                  <a:srgbClr val="000000"/>
                </a:solidFill>
                <a:ea typeface="Arial"/>
                <a:cs typeface="Arial"/>
                <a:sym typeface="Arial"/>
              </a:rPr>
              <a:t>Gantzer</a:t>
            </a:r>
            <a:r>
              <a:rPr lang="en-US" sz="1050" dirty="0">
                <a:solidFill>
                  <a:srgbClr val="000000"/>
                </a:solidFill>
                <a:ea typeface="Arial"/>
                <a:cs typeface="Arial"/>
                <a:sym typeface="Arial"/>
              </a:rPr>
              <a:t>, H. E., Henry, T. L., </a:t>
            </a:r>
            <a:r>
              <a:rPr lang="en-US" sz="1050" dirty="0" err="1">
                <a:solidFill>
                  <a:srgbClr val="000000"/>
                </a:solidFill>
                <a:ea typeface="Arial"/>
                <a:cs typeface="Arial"/>
                <a:sym typeface="Arial"/>
              </a:rPr>
              <a:t>Lenchus</a:t>
            </a:r>
            <a:r>
              <a:rPr lang="en-US" sz="1050" dirty="0">
                <a:solidFill>
                  <a:srgbClr val="000000"/>
                </a:solidFill>
                <a:ea typeface="Arial"/>
                <a:cs typeface="Arial"/>
                <a:sym typeface="Arial"/>
              </a:rPr>
              <a:t>, J. D., Li, J. M., McCandless, B. M., </a:t>
            </a:r>
            <a:r>
              <a:rPr lang="en-US" sz="1050" dirty="0" err="1">
                <a:solidFill>
                  <a:srgbClr val="000000"/>
                </a:solidFill>
                <a:ea typeface="Arial"/>
                <a:cs typeface="Arial"/>
                <a:sym typeface="Arial"/>
              </a:rPr>
              <a:t>Nalitt</a:t>
            </a:r>
            <a:r>
              <a:rPr lang="en-US" sz="1050" dirty="0">
                <a:solidFill>
                  <a:srgbClr val="000000"/>
                </a:solidFill>
                <a:ea typeface="Arial"/>
                <a:cs typeface="Arial"/>
                <a:sym typeface="Arial"/>
              </a:rPr>
              <a:t>, B. R., Viswanathan, L., Murphy, C. J., </a:t>
            </a:r>
            <a:r>
              <a:rPr lang="en-US" sz="1050" dirty="0" err="1">
                <a:solidFill>
                  <a:srgbClr val="000000"/>
                </a:solidFill>
                <a:ea typeface="Arial"/>
                <a:cs typeface="Arial"/>
                <a:sym typeface="Arial"/>
              </a:rPr>
              <a:t>Azah</a:t>
            </a:r>
            <a:r>
              <a:rPr lang="en-US" sz="1050" dirty="0">
                <a:solidFill>
                  <a:srgbClr val="000000"/>
                </a:solidFill>
                <a:ea typeface="Arial"/>
                <a:cs typeface="Arial"/>
                <a:sym typeface="Arial"/>
              </a:rPr>
              <a:t>, A. M., &amp; Marks, L. (2018). Addressing Social Determinants to Improve Patient Care and Promote Health Equity: An American College of Physicians Position Paper. </a:t>
            </a:r>
            <a:r>
              <a:rPr lang="en-US" sz="1050" i="1" dirty="0">
                <a:solidFill>
                  <a:srgbClr val="000000"/>
                </a:solidFill>
                <a:ea typeface="Arial"/>
                <a:cs typeface="Arial"/>
                <a:sym typeface="Arial"/>
              </a:rPr>
              <a:t>Annals of internal medicine</a:t>
            </a:r>
            <a:r>
              <a:rPr lang="en-US" sz="1050" dirty="0">
                <a:solidFill>
                  <a:srgbClr val="000000"/>
                </a:solidFill>
                <a:ea typeface="Arial"/>
                <a:cs typeface="Arial"/>
                <a:sym typeface="Arial"/>
              </a:rPr>
              <a:t>, </a:t>
            </a:r>
            <a:r>
              <a:rPr lang="en-US" sz="1050" i="1" dirty="0">
                <a:solidFill>
                  <a:srgbClr val="000000"/>
                </a:solidFill>
                <a:ea typeface="Arial"/>
                <a:cs typeface="Arial"/>
                <a:sym typeface="Arial"/>
              </a:rPr>
              <a:t>168</a:t>
            </a:r>
            <a:r>
              <a:rPr lang="en-US" sz="1050" dirty="0">
                <a:solidFill>
                  <a:srgbClr val="000000"/>
                </a:solidFill>
                <a:ea typeface="Arial"/>
                <a:cs typeface="Arial"/>
                <a:sym typeface="Arial"/>
              </a:rPr>
              <a:t>(8), 577–578. </a:t>
            </a:r>
            <a:r>
              <a:rPr lang="en-US" sz="1050" u="sng" dirty="0">
                <a:solidFill>
                  <a:srgbClr val="212121"/>
                </a:solidFill>
                <a:ea typeface="Arial"/>
                <a:cs typeface="Arial"/>
                <a:sym typeface="Arial"/>
                <a:hlinkClick r:id="rId4">
                  <a:extLst>
                    <a:ext uri="{A12FA001-AC4F-418D-AE19-62706E023703}">
                      <ahyp:hlinkClr xmlns:ahyp="http://schemas.microsoft.com/office/drawing/2018/hyperlinkcolor" val="tx"/>
                    </a:ext>
                  </a:extLst>
                </a:hlinkClick>
              </a:rPr>
              <a:t>https://doi-org.proxy.lib.uiowa.edu/10.7326/M17-2441</a:t>
            </a:r>
            <a:endParaRPr lang="en-US" sz="1050" u="sng"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endParaRPr sz="105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r>
              <a:rPr lang="en-US" sz="1050" dirty="0">
                <a:solidFill>
                  <a:srgbClr val="212121"/>
                </a:solidFill>
                <a:ea typeface="Arial"/>
                <a:cs typeface="Arial"/>
                <a:sym typeface="Arial"/>
              </a:rPr>
              <a:t>Darlington, C. K., Compton, P. A., &amp; Hutson, S. P. (2021). Revisiting the Fetal Assault Law in Tennessee: Implications and the Way Forward. </a:t>
            </a:r>
            <a:r>
              <a:rPr lang="en-US" sz="1050" i="1" dirty="0">
                <a:solidFill>
                  <a:srgbClr val="212121"/>
                </a:solidFill>
                <a:ea typeface="Arial"/>
                <a:cs typeface="Arial"/>
                <a:sym typeface="Arial"/>
              </a:rPr>
              <a:t>Policy, Politics, &amp; Nursing Practice, 22</a:t>
            </a:r>
            <a:r>
              <a:rPr lang="en-US" sz="1050" dirty="0">
                <a:solidFill>
                  <a:srgbClr val="212121"/>
                </a:solidFill>
                <a:ea typeface="Arial"/>
                <a:cs typeface="Arial"/>
                <a:sym typeface="Arial"/>
              </a:rPr>
              <a:t>(2),  93-104. </a:t>
            </a:r>
            <a:r>
              <a:rPr lang="en-US" sz="1050" u="sng" dirty="0">
                <a:solidFill>
                  <a:srgbClr val="3A3A3A"/>
                </a:solidFill>
                <a:ea typeface="Arial"/>
                <a:cs typeface="Arial"/>
                <a:sym typeface="Arial"/>
                <a:hlinkClick r:id="rId5">
                  <a:extLst>
                    <a:ext uri="{A12FA001-AC4F-418D-AE19-62706E023703}">
                      <ahyp:hlinkClr xmlns:ahyp="http://schemas.microsoft.com/office/drawing/2018/hyperlinkcolor" val="tx"/>
                    </a:ext>
                  </a:extLst>
                </a:hlinkClick>
              </a:rPr>
              <a:t>https://doi-org/10.1177/1527154421989994</a:t>
            </a:r>
            <a:endParaRPr lang="en-US" sz="1050" u="sng" dirty="0">
              <a:solidFill>
                <a:srgbClr val="3A3A3A"/>
              </a:solidFill>
              <a:ea typeface="Arial"/>
              <a:cs typeface="Arial"/>
              <a:sym typeface="Arial"/>
            </a:endParaRPr>
          </a:p>
          <a:p>
            <a:pPr>
              <a:buClr>
                <a:srgbClr val="000000"/>
              </a:buClr>
              <a:buSzPts val="1000"/>
            </a:pPr>
            <a:endParaRPr sz="1050" dirty="0">
              <a:solidFill>
                <a:srgbClr val="3A3A3A"/>
              </a:solidFill>
              <a:ea typeface="Arial"/>
              <a:cs typeface="Arial"/>
              <a:sym typeface="Arial"/>
            </a:endParaRPr>
          </a:p>
          <a:p>
            <a:pPr marL="171450" indent="-171450">
              <a:buClr>
                <a:srgbClr val="000000"/>
              </a:buClr>
              <a:buSzPts val="1000"/>
              <a:buFont typeface="Arial" panose="020B0604020202020204" pitchFamily="34" charset="0"/>
              <a:buChar char="•"/>
            </a:pPr>
            <a:r>
              <a:rPr lang="en-US" sz="1050" dirty="0">
                <a:solidFill>
                  <a:srgbClr val="000000"/>
                </a:solidFill>
                <a:ea typeface="Arial"/>
                <a:cs typeface="Arial"/>
                <a:sym typeface="Arial"/>
              </a:rPr>
              <a:t>Dasgupta, N., </a:t>
            </a:r>
            <a:r>
              <a:rPr lang="en-US" sz="1050" dirty="0" err="1">
                <a:solidFill>
                  <a:srgbClr val="000000"/>
                </a:solidFill>
                <a:ea typeface="Arial"/>
                <a:cs typeface="Arial"/>
                <a:sym typeface="Arial"/>
              </a:rPr>
              <a:t>Beletsky</a:t>
            </a:r>
            <a:r>
              <a:rPr lang="en-US" sz="1050" dirty="0">
                <a:solidFill>
                  <a:srgbClr val="000000"/>
                </a:solidFill>
                <a:ea typeface="Arial"/>
                <a:cs typeface="Arial"/>
                <a:sym typeface="Arial"/>
              </a:rPr>
              <a:t>, L., &amp; </a:t>
            </a:r>
            <a:r>
              <a:rPr lang="en-US" sz="1050" dirty="0" err="1">
                <a:solidFill>
                  <a:srgbClr val="000000"/>
                </a:solidFill>
                <a:ea typeface="Arial"/>
                <a:cs typeface="Arial"/>
                <a:sym typeface="Arial"/>
              </a:rPr>
              <a:t>Ciccarone</a:t>
            </a:r>
            <a:r>
              <a:rPr lang="en-US" sz="1050" dirty="0">
                <a:solidFill>
                  <a:srgbClr val="000000"/>
                </a:solidFill>
                <a:ea typeface="Arial"/>
                <a:cs typeface="Arial"/>
                <a:sym typeface="Arial"/>
              </a:rPr>
              <a:t>, D. (2018). Opioid Crisis: No Easy Fix to Its Social and Economic Determinants. </a:t>
            </a:r>
            <a:r>
              <a:rPr lang="en-US" sz="1050" i="1" dirty="0">
                <a:solidFill>
                  <a:srgbClr val="000000"/>
                </a:solidFill>
                <a:ea typeface="Arial"/>
                <a:cs typeface="Arial"/>
                <a:sym typeface="Arial"/>
              </a:rPr>
              <a:t>American journal of public health</a:t>
            </a:r>
            <a:r>
              <a:rPr lang="en-US" sz="1050" dirty="0">
                <a:solidFill>
                  <a:srgbClr val="000000"/>
                </a:solidFill>
                <a:ea typeface="Arial"/>
                <a:cs typeface="Arial"/>
                <a:sym typeface="Arial"/>
              </a:rPr>
              <a:t>, </a:t>
            </a:r>
            <a:r>
              <a:rPr lang="en-US" sz="1050" i="1" dirty="0">
                <a:solidFill>
                  <a:srgbClr val="000000"/>
                </a:solidFill>
                <a:ea typeface="Arial"/>
                <a:cs typeface="Arial"/>
                <a:sym typeface="Arial"/>
              </a:rPr>
              <a:t>108</a:t>
            </a:r>
            <a:r>
              <a:rPr lang="en-US" sz="1050" dirty="0">
                <a:solidFill>
                  <a:srgbClr val="000000"/>
                </a:solidFill>
                <a:ea typeface="Arial"/>
                <a:cs typeface="Arial"/>
                <a:sym typeface="Arial"/>
              </a:rPr>
              <a:t>(2), 182–186. </a:t>
            </a:r>
            <a:r>
              <a:rPr lang="en-US" sz="1050" u="sng" dirty="0">
                <a:solidFill>
                  <a:srgbClr val="3A3A3A"/>
                </a:solidFill>
                <a:ea typeface="Arial"/>
                <a:cs typeface="Arial"/>
                <a:sym typeface="Arial"/>
                <a:hlinkClick r:id="rId6">
                  <a:extLst>
                    <a:ext uri="{A12FA001-AC4F-418D-AE19-62706E023703}">
                      <ahyp:hlinkClr xmlns:ahyp="http://schemas.microsoft.com/office/drawing/2018/hyperlinkcolor" val="tx"/>
                    </a:ext>
                  </a:extLst>
                </a:hlinkClick>
              </a:rPr>
              <a:t>https://doi-org.proxy.lib.uiowa.edu/10.2105/AJPH.2017.304187</a:t>
            </a:r>
            <a:endParaRPr lang="en-US" sz="1050" u="sng" dirty="0">
              <a:solidFill>
                <a:srgbClr val="3A3A3A"/>
              </a:solidFill>
              <a:ea typeface="Arial"/>
              <a:cs typeface="Arial"/>
              <a:sym typeface="Arial"/>
            </a:endParaRPr>
          </a:p>
          <a:p>
            <a:pPr>
              <a:buClr>
                <a:srgbClr val="000000"/>
              </a:buClr>
              <a:buSzPts val="1000"/>
            </a:pPr>
            <a:endParaRPr sz="1050" dirty="0">
              <a:solidFill>
                <a:srgbClr val="3A3A3A"/>
              </a:solidFill>
              <a:ea typeface="Arial"/>
              <a:cs typeface="Arial"/>
              <a:sym typeface="Arial"/>
            </a:endParaRPr>
          </a:p>
          <a:p>
            <a:pPr marL="171450" indent="-171450">
              <a:buClr>
                <a:srgbClr val="000000"/>
              </a:buClr>
              <a:buSzPts val="1000"/>
              <a:buFont typeface="Arial" panose="020B0604020202020204" pitchFamily="34" charset="0"/>
              <a:buChar char="•"/>
            </a:pPr>
            <a:r>
              <a:rPr lang="en-US" sz="1050" dirty="0">
                <a:solidFill>
                  <a:srgbClr val="3A3A3A"/>
                </a:solidFill>
                <a:ea typeface="Arial"/>
                <a:cs typeface="Arial"/>
                <a:sym typeface="Arial"/>
              </a:rPr>
              <a:t>Donnelly, E. A., Wagner, J., Stenger, M., Cortina, H. G., O’Connell, D. J., &amp; Anderson, T. L. (2021). Opioids, Race, and Drug Enforcement: Exploring Local Relationships Between Neighborhood Context and Black–White Opioid-Related Possession Arrests. </a:t>
            </a:r>
            <a:r>
              <a:rPr lang="en-US" sz="1050" i="1" dirty="0">
                <a:solidFill>
                  <a:srgbClr val="3A3A3A"/>
                </a:solidFill>
                <a:ea typeface="Arial"/>
                <a:cs typeface="Arial"/>
                <a:sym typeface="Arial"/>
              </a:rPr>
              <a:t>Criminal Justice Policy Review</a:t>
            </a:r>
            <a:r>
              <a:rPr lang="en-US" sz="1050" dirty="0">
                <a:solidFill>
                  <a:srgbClr val="3A3A3A"/>
                </a:solidFill>
                <a:ea typeface="Arial"/>
                <a:cs typeface="Arial"/>
                <a:sym typeface="Arial"/>
              </a:rPr>
              <a:t>, </a:t>
            </a:r>
            <a:r>
              <a:rPr lang="en-US" sz="1050" i="1" dirty="0">
                <a:solidFill>
                  <a:srgbClr val="3A3A3A"/>
                </a:solidFill>
                <a:ea typeface="Arial"/>
                <a:cs typeface="Arial"/>
                <a:sym typeface="Arial"/>
              </a:rPr>
              <a:t>32</a:t>
            </a:r>
            <a:r>
              <a:rPr lang="en-US" sz="1050" dirty="0">
                <a:solidFill>
                  <a:srgbClr val="3A3A3A"/>
                </a:solidFill>
                <a:ea typeface="Arial"/>
                <a:cs typeface="Arial"/>
                <a:sym typeface="Arial"/>
              </a:rPr>
              <a:t>(3), 219–244. </a:t>
            </a:r>
            <a:r>
              <a:rPr lang="en-US" sz="1050" u="sng" dirty="0">
                <a:solidFill>
                  <a:srgbClr val="3A3A3A"/>
                </a:solidFill>
                <a:ea typeface="Arial"/>
                <a:cs typeface="Arial"/>
                <a:sym typeface="Arial"/>
                <a:hlinkClick r:id="rId7">
                  <a:extLst>
                    <a:ext uri="{A12FA001-AC4F-418D-AE19-62706E023703}">
                      <ahyp:hlinkClr xmlns:ahyp="http://schemas.microsoft.com/office/drawing/2018/hyperlinkcolor" val="tx"/>
                    </a:ext>
                  </a:extLst>
                </a:hlinkClick>
              </a:rPr>
              <a:t>https://doi.org/10.1177/0887403420911415</a:t>
            </a:r>
            <a:endParaRPr sz="1050" dirty="0">
              <a:solidFill>
                <a:schemeClr val="dk1"/>
              </a:solidFill>
              <a:ea typeface="Arial"/>
              <a:cs typeface="Arial"/>
              <a:sym typeface="Arial"/>
            </a:endParaRPr>
          </a:p>
          <a:p>
            <a:pPr>
              <a:buClr>
                <a:srgbClr val="000000"/>
              </a:buClr>
              <a:buSzPts val="1000"/>
            </a:pPr>
            <a:endParaRPr sz="1050"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r>
              <a:rPr lang="en-US" sz="1050" dirty="0">
                <a:solidFill>
                  <a:srgbClr val="212121"/>
                </a:solidFill>
                <a:ea typeface="Arial"/>
                <a:cs typeface="Arial"/>
                <a:sym typeface="Arial"/>
              </a:rPr>
              <a:t>Grubb L. K. (2019). Personal and Socioeconomic Determinants in Medication-assisted Treatment of Opioid Use Disorder in Adolescents and Young Adults. </a:t>
            </a:r>
            <a:r>
              <a:rPr lang="en-US" sz="1050" i="1" dirty="0">
                <a:solidFill>
                  <a:srgbClr val="212121"/>
                </a:solidFill>
                <a:ea typeface="Arial"/>
                <a:cs typeface="Arial"/>
                <a:sym typeface="Arial"/>
              </a:rPr>
              <a:t>Clinical therapeutics</a:t>
            </a:r>
            <a:r>
              <a:rPr lang="en-US" sz="1050" dirty="0">
                <a:solidFill>
                  <a:srgbClr val="212121"/>
                </a:solidFill>
                <a:ea typeface="Arial"/>
                <a:cs typeface="Arial"/>
                <a:sym typeface="Arial"/>
              </a:rPr>
              <a:t>, </a:t>
            </a:r>
            <a:r>
              <a:rPr lang="en-US" sz="1050" i="1" dirty="0">
                <a:solidFill>
                  <a:srgbClr val="212121"/>
                </a:solidFill>
                <a:ea typeface="Arial"/>
                <a:cs typeface="Arial"/>
                <a:sym typeface="Arial"/>
              </a:rPr>
              <a:t>41</a:t>
            </a:r>
            <a:r>
              <a:rPr lang="en-US" sz="1050" dirty="0">
                <a:solidFill>
                  <a:srgbClr val="212121"/>
                </a:solidFill>
                <a:ea typeface="Arial"/>
                <a:cs typeface="Arial"/>
                <a:sym typeface="Arial"/>
              </a:rPr>
              <a:t>(9), 1669–1680. </a:t>
            </a:r>
            <a:r>
              <a:rPr lang="en-US" sz="1050" u="sng" dirty="0">
                <a:solidFill>
                  <a:srgbClr val="212121"/>
                </a:solidFill>
                <a:ea typeface="Arial"/>
                <a:cs typeface="Arial"/>
                <a:sym typeface="Arial"/>
                <a:hlinkClick r:id="rId8">
                  <a:extLst>
                    <a:ext uri="{A12FA001-AC4F-418D-AE19-62706E023703}">
                      <ahyp:hlinkClr xmlns:ahyp="http://schemas.microsoft.com/office/drawing/2018/hyperlinkcolor" val="tx"/>
                    </a:ext>
                  </a:extLst>
                </a:hlinkClick>
              </a:rPr>
              <a:t>https://doi.org/10.1016/j.clinthera.2019.07.019</a:t>
            </a:r>
            <a:endParaRPr lang="en-US" sz="1050" u="sng" dirty="0">
              <a:solidFill>
                <a:srgbClr val="212121"/>
              </a:solidFill>
              <a:ea typeface="Arial"/>
              <a:cs typeface="Arial"/>
              <a:sym typeface="Arial"/>
            </a:endParaRPr>
          </a:p>
          <a:p>
            <a:pPr>
              <a:buClr>
                <a:srgbClr val="000000"/>
              </a:buClr>
              <a:buSzPts val="1000"/>
            </a:pPr>
            <a:endParaRPr sz="1050"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r>
              <a:rPr lang="en-US" sz="1050" dirty="0">
                <a:solidFill>
                  <a:srgbClr val="212121"/>
                </a:solidFill>
                <a:ea typeface="Arial"/>
                <a:cs typeface="Arial"/>
                <a:sym typeface="Arial"/>
              </a:rPr>
              <a:t>Hansen, H., Siegel, C., </a:t>
            </a:r>
            <a:r>
              <a:rPr lang="en-US" sz="1050" dirty="0" err="1">
                <a:solidFill>
                  <a:srgbClr val="212121"/>
                </a:solidFill>
                <a:ea typeface="Arial"/>
                <a:cs typeface="Arial"/>
                <a:sym typeface="Arial"/>
              </a:rPr>
              <a:t>Wanderling</a:t>
            </a:r>
            <a:r>
              <a:rPr lang="en-US" sz="1050" dirty="0">
                <a:solidFill>
                  <a:srgbClr val="212121"/>
                </a:solidFill>
                <a:ea typeface="Arial"/>
                <a:cs typeface="Arial"/>
                <a:sym typeface="Arial"/>
              </a:rPr>
              <a:t>, J., &amp; </a:t>
            </a:r>
            <a:r>
              <a:rPr lang="en-US" sz="1050" dirty="0" err="1">
                <a:solidFill>
                  <a:srgbClr val="212121"/>
                </a:solidFill>
                <a:ea typeface="Arial"/>
                <a:cs typeface="Arial"/>
                <a:sym typeface="Arial"/>
              </a:rPr>
              <a:t>DiRocco</a:t>
            </a:r>
            <a:r>
              <a:rPr lang="en-US" sz="1050" dirty="0">
                <a:solidFill>
                  <a:srgbClr val="212121"/>
                </a:solidFill>
                <a:ea typeface="Arial"/>
                <a:cs typeface="Arial"/>
                <a:sym typeface="Arial"/>
              </a:rPr>
              <a:t>, D. (2016). Buprenorphine and methadone treatment for opioid dependence by income, ethnicity and race of neighborhoods in New York City. </a:t>
            </a:r>
            <a:r>
              <a:rPr lang="en-US" sz="1050" i="1" dirty="0">
                <a:solidFill>
                  <a:srgbClr val="212121"/>
                </a:solidFill>
                <a:ea typeface="Arial"/>
                <a:cs typeface="Arial"/>
                <a:sym typeface="Arial"/>
              </a:rPr>
              <a:t>Drug and alcohol dependence</a:t>
            </a:r>
            <a:r>
              <a:rPr lang="en-US" sz="1050" dirty="0">
                <a:solidFill>
                  <a:srgbClr val="212121"/>
                </a:solidFill>
                <a:ea typeface="Arial"/>
                <a:cs typeface="Arial"/>
                <a:sym typeface="Arial"/>
              </a:rPr>
              <a:t>, </a:t>
            </a:r>
            <a:r>
              <a:rPr lang="en-US" sz="1050" i="1" dirty="0">
                <a:solidFill>
                  <a:srgbClr val="212121"/>
                </a:solidFill>
                <a:ea typeface="Arial"/>
                <a:cs typeface="Arial"/>
                <a:sym typeface="Arial"/>
              </a:rPr>
              <a:t>164</a:t>
            </a:r>
            <a:r>
              <a:rPr lang="en-US" sz="1050" dirty="0">
                <a:solidFill>
                  <a:srgbClr val="212121"/>
                </a:solidFill>
                <a:ea typeface="Arial"/>
                <a:cs typeface="Arial"/>
                <a:sym typeface="Arial"/>
              </a:rPr>
              <a:t>, 14–21. </a:t>
            </a:r>
            <a:r>
              <a:rPr lang="en-US" sz="1050" dirty="0">
                <a:solidFill>
                  <a:srgbClr val="212121"/>
                </a:solidFill>
                <a:ea typeface="Arial"/>
                <a:cs typeface="Arial"/>
                <a:sym typeface="Arial"/>
                <a:hlinkClick r:id="rId9"/>
              </a:rPr>
              <a:t>https://doi.org/10.1016/j.drugalcdep.2016.03.028</a:t>
            </a:r>
            <a:endParaRPr lang="en-US" sz="1050"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endParaRPr lang="en-US" sz="1050"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r>
              <a:rPr lang="en-US" sz="1050" dirty="0">
                <a:solidFill>
                  <a:srgbClr val="000000"/>
                </a:solidFill>
                <a:ea typeface="Arial"/>
                <a:cs typeface="Arial"/>
                <a:sym typeface="Arial"/>
              </a:rPr>
              <a:t>Harvard University. (2023). </a:t>
            </a:r>
            <a:r>
              <a:rPr lang="en-US" sz="1050" i="1" dirty="0">
                <a:solidFill>
                  <a:srgbClr val="000000"/>
                </a:solidFill>
                <a:ea typeface="Arial"/>
                <a:cs typeface="Arial"/>
                <a:sym typeface="Arial"/>
              </a:rPr>
              <a:t>About the IAT</a:t>
            </a:r>
            <a:r>
              <a:rPr lang="en-US" sz="1050" dirty="0">
                <a:solidFill>
                  <a:srgbClr val="000000"/>
                </a:solidFill>
                <a:ea typeface="Arial"/>
                <a:cs typeface="Arial"/>
                <a:sym typeface="Arial"/>
              </a:rPr>
              <a:t>. Project Implicit. </a:t>
            </a:r>
            <a:r>
              <a:rPr lang="en-US" sz="1050" u="sng" dirty="0">
                <a:solidFill>
                  <a:srgbClr val="000000"/>
                </a:solidFill>
                <a:ea typeface="Arial"/>
                <a:cs typeface="Arial"/>
                <a:sym typeface="Arial"/>
                <a:hlinkClick r:id="rId10">
                  <a:extLst>
                    <a:ext uri="{A12FA001-AC4F-418D-AE19-62706E023703}">
                      <ahyp:hlinkClr xmlns:ahyp="http://schemas.microsoft.com/office/drawing/2018/hyperlinkcolor" val="tx"/>
                    </a:ext>
                  </a:extLst>
                </a:hlinkClick>
              </a:rPr>
              <a:t>https://www.projectimplicit.net/resources/about-the-iat/</a:t>
            </a:r>
            <a:r>
              <a:rPr lang="en-US" sz="1050" dirty="0">
                <a:solidFill>
                  <a:srgbClr val="000000"/>
                </a:solidFill>
                <a:ea typeface="Arial"/>
                <a:cs typeface="Arial"/>
                <a:sym typeface="Arial"/>
              </a:rPr>
              <a:t> </a:t>
            </a:r>
            <a:endParaRPr lang="en-US" sz="1050"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endParaRPr lang="en-US" sz="1050"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r>
              <a:rPr lang="en-US" sz="1050" dirty="0">
                <a:solidFill>
                  <a:srgbClr val="212121"/>
                </a:solidFill>
                <a:ea typeface="Arial"/>
                <a:cs typeface="Arial"/>
                <a:sym typeface="Arial"/>
              </a:rPr>
              <a:t>Ho, J. J., Jones, K. F., Sager, Z., </a:t>
            </a:r>
            <a:r>
              <a:rPr lang="en-US" sz="1050" dirty="0" err="1">
                <a:solidFill>
                  <a:srgbClr val="212121"/>
                </a:solidFill>
                <a:ea typeface="Arial"/>
                <a:cs typeface="Arial"/>
                <a:sym typeface="Arial"/>
              </a:rPr>
              <a:t>Wakeman</a:t>
            </a:r>
            <a:r>
              <a:rPr lang="en-US" sz="1050" dirty="0">
                <a:solidFill>
                  <a:srgbClr val="212121"/>
                </a:solidFill>
                <a:ea typeface="Arial"/>
                <a:cs typeface="Arial"/>
                <a:sym typeface="Arial"/>
              </a:rPr>
              <a:t>, S., &amp; Merlin, J. S. (2022). De-Stigmatizing the Language of Addiction #429. </a:t>
            </a:r>
            <a:r>
              <a:rPr lang="en-US" sz="1050" i="1" dirty="0">
                <a:solidFill>
                  <a:srgbClr val="212121"/>
                </a:solidFill>
                <a:ea typeface="Arial"/>
                <a:cs typeface="Arial"/>
                <a:sym typeface="Arial"/>
              </a:rPr>
              <a:t>Journal of palliative medicine</a:t>
            </a:r>
            <a:r>
              <a:rPr lang="en-US" sz="1050" dirty="0">
                <a:solidFill>
                  <a:srgbClr val="212121"/>
                </a:solidFill>
                <a:ea typeface="Arial"/>
                <a:cs typeface="Arial"/>
                <a:sym typeface="Arial"/>
              </a:rPr>
              <a:t>, </a:t>
            </a:r>
            <a:r>
              <a:rPr lang="en-US" sz="1050" i="1" dirty="0">
                <a:solidFill>
                  <a:srgbClr val="212121"/>
                </a:solidFill>
                <a:ea typeface="Arial"/>
                <a:cs typeface="Arial"/>
                <a:sym typeface="Arial"/>
              </a:rPr>
              <a:t>25</a:t>
            </a:r>
            <a:r>
              <a:rPr lang="en-US" sz="1050" dirty="0">
                <a:solidFill>
                  <a:srgbClr val="212121"/>
                </a:solidFill>
                <a:ea typeface="Arial"/>
                <a:cs typeface="Arial"/>
                <a:sym typeface="Arial"/>
              </a:rPr>
              <a:t>(1), 155–157. https://</a:t>
            </a:r>
            <a:r>
              <a:rPr lang="en-US" sz="1050" dirty="0" err="1">
                <a:solidFill>
                  <a:srgbClr val="212121"/>
                </a:solidFill>
                <a:ea typeface="Arial"/>
                <a:cs typeface="Arial"/>
                <a:sym typeface="Arial"/>
              </a:rPr>
              <a:t>doi-org.proxy.lib.uiowa.edu</a:t>
            </a:r>
            <a:r>
              <a:rPr lang="en-US" sz="1050" dirty="0">
                <a:solidFill>
                  <a:srgbClr val="212121"/>
                </a:solidFill>
                <a:ea typeface="Arial"/>
                <a:cs typeface="Arial"/>
                <a:sym typeface="Arial"/>
              </a:rPr>
              <a:t>/10.1089/jpm.2021.0478</a:t>
            </a:r>
            <a:endParaRPr lang="en-US" sz="1050" dirty="0">
              <a:solidFill>
                <a:schemeClr val="dk1"/>
              </a:solidFill>
              <a:ea typeface="Arial"/>
              <a:cs typeface="Arial"/>
              <a:sym typeface="Arial"/>
            </a:endParaRPr>
          </a:p>
          <a:p>
            <a:pPr>
              <a:buClr>
                <a:srgbClr val="000000"/>
              </a:buClr>
              <a:buSzPts val="1000"/>
            </a:pPr>
            <a:endParaRPr lang="en-US" sz="1050"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r>
              <a:rPr lang="en-US" sz="1050" b="0" i="0" dirty="0">
                <a:solidFill>
                  <a:srgbClr val="212121"/>
                </a:solidFill>
                <a:effectLst/>
                <a:latin typeface="system-ui"/>
              </a:rPr>
              <a:t>Hollingsworth A, </a:t>
            </a:r>
            <a:r>
              <a:rPr lang="en-US" sz="1050" b="0" i="0" dirty="0" err="1">
                <a:solidFill>
                  <a:srgbClr val="212121"/>
                </a:solidFill>
                <a:effectLst/>
                <a:latin typeface="system-ui"/>
              </a:rPr>
              <a:t>Ruhm</a:t>
            </a:r>
            <a:r>
              <a:rPr lang="en-US" sz="1050" b="0" i="0" dirty="0">
                <a:solidFill>
                  <a:srgbClr val="212121"/>
                </a:solidFill>
                <a:effectLst/>
                <a:latin typeface="system-ui"/>
              </a:rPr>
              <a:t> CJ, Simon K. Macroeconomic conditions and opioid abuse. J Health Econ. 2017 Dec;56:222-233. </a:t>
            </a:r>
            <a:r>
              <a:rPr lang="en-US" sz="1050" b="0" i="0" dirty="0" err="1">
                <a:solidFill>
                  <a:srgbClr val="212121"/>
                </a:solidFill>
                <a:effectLst/>
                <a:latin typeface="system-ui"/>
              </a:rPr>
              <a:t>doi</a:t>
            </a:r>
            <a:r>
              <a:rPr lang="en-US" sz="1050" b="0" i="0" dirty="0">
                <a:solidFill>
                  <a:srgbClr val="212121"/>
                </a:solidFill>
                <a:effectLst/>
                <a:latin typeface="system-ui"/>
              </a:rPr>
              <a:t>: 10.1016/j.jhealeco.2017.07.009. </a:t>
            </a:r>
            <a:r>
              <a:rPr lang="en-US" sz="1050" b="0" i="0" dirty="0" err="1">
                <a:solidFill>
                  <a:srgbClr val="212121"/>
                </a:solidFill>
                <a:effectLst/>
                <a:latin typeface="system-ui"/>
              </a:rPr>
              <a:t>Epub</a:t>
            </a:r>
            <a:r>
              <a:rPr lang="en-US" sz="1050" b="0" i="0" dirty="0">
                <a:solidFill>
                  <a:srgbClr val="212121"/>
                </a:solidFill>
                <a:effectLst/>
                <a:latin typeface="system-ui"/>
              </a:rPr>
              <a:t> 2017 Aug 23. PMID: 29128677.</a:t>
            </a:r>
            <a:endParaRPr lang="en-US" sz="1050" dirty="0">
              <a:solidFill>
                <a:srgbClr val="212121"/>
              </a:solidFill>
              <a:ea typeface="Arial"/>
              <a:cs typeface="Arial"/>
              <a:sym typeface="Arial"/>
            </a:endParaRPr>
          </a:p>
        </p:txBody>
      </p:sp>
      <p:sp>
        <p:nvSpPr>
          <p:cNvPr id="4" name="Google Shape;930;p19">
            <a:extLst>
              <a:ext uri="{FF2B5EF4-FFF2-40B4-BE49-F238E27FC236}">
                <a16:creationId xmlns:a16="http://schemas.microsoft.com/office/drawing/2014/main" id="{2D13D5FB-752A-C8C2-78D5-32E706BAE118}"/>
              </a:ext>
            </a:extLst>
          </p:cNvPr>
          <p:cNvSpPr txBox="1">
            <a:spLocks noGrp="1"/>
          </p:cNvSpPr>
          <p:nvPr>
            <p:ph type="title"/>
          </p:nvPr>
        </p:nvSpPr>
        <p:spPr>
          <a:xfrm>
            <a:off x="2057400" y="292772"/>
            <a:ext cx="8153400" cy="921413"/>
          </a:xfrm>
          <a:prstGeom prst="rect">
            <a:avLst/>
          </a:prstGeom>
          <a:noFill/>
          <a:ln>
            <a:noFill/>
          </a:ln>
        </p:spPr>
        <p:txBody>
          <a:bodyPr spcFirstLastPara="1" vert="horz" wrap="square" lIns="91425" tIns="45700" rIns="91425" bIns="45700" rtlCol="0" anchor="ctr" anchorCtr="0">
            <a:normAutofit/>
          </a:bodyPr>
          <a:lstStyle/>
          <a:p>
            <a:pPr algn="ctr"/>
            <a:r>
              <a:rPr lang="en-US" sz="4400" b="0" cap="none" dirty="0">
                <a:latin typeface="Century Gothic" panose="020B0502020202020204" pitchFamily="34" charset="0"/>
              </a:rPr>
              <a:t>References</a:t>
            </a:r>
            <a:endParaRPr cap="none" dirty="0">
              <a:latin typeface="Century Gothic" panose="020B0502020202020204" pitchFamily="34" charset="0"/>
            </a:endParaRPr>
          </a:p>
        </p:txBody>
      </p:sp>
    </p:spTree>
    <p:extLst>
      <p:ext uri="{BB962C8B-B14F-4D97-AF65-F5344CB8AC3E}">
        <p14:creationId xmlns:p14="http://schemas.microsoft.com/office/powerpoint/2010/main" val="3904863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5" name="Google Shape;945;p21"/>
          <p:cNvSpPr txBox="1"/>
          <p:nvPr/>
        </p:nvSpPr>
        <p:spPr>
          <a:xfrm>
            <a:off x="912394" y="1214185"/>
            <a:ext cx="10397290" cy="5339883"/>
          </a:xfrm>
          <a:prstGeom prst="rect">
            <a:avLst/>
          </a:prstGeom>
          <a:noFill/>
          <a:ln>
            <a:noFill/>
          </a:ln>
        </p:spPr>
        <p:txBody>
          <a:bodyPr spcFirstLastPara="1" wrap="square" lIns="91425" tIns="45700" rIns="91425" bIns="45700" anchor="t" anchorCtr="0">
            <a:spAutoFit/>
          </a:bodyPr>
          <a:lstStyle/>
          <a:p>
            <a:pPr marL="171450" indent="-171450">
              <a:buClr>
                <a:srgbClr val="000000"/>
              </a:buClr>
              <a:buSzPts val="1000"/>
              <a:buFont typeface="Arial" panose="020B0604020202020204" pitchFamily="34" charset="0"/>
              <a:buChar char="•"/>
            </a:pPr>
            <a:r>
              <a:rPr lang="en-US" sz="1100" dirty="0" err="1"/>
              <a:t>Kulesza</a:t>
            </a:r>
            <a:r>
              <a:rPr lang="en-US" sz="1100" dirty="0"/>
              <a:t> M, Larimer ME, Rao D, “Substance Use Related Stigma: What We Know and the Way Forward”, J Addiction Behavior Therapy Rehabilitation, 2013 May 27;2(2):782.doi: 10.4172/2324-9005.1000106. PMID: 25401117;PMDID:PMC4228689</a:t>
            </a:r>
            <a:endParaRPr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endParaRPr sz="1100"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212121"/>
                </a:solidFill>
                <a:ea typeface="Arial"/>
                <a:cs typeface="Arial"/>
                <a:sym typeface="Arial"/>
              </a:rPr>
              <a:t>Lamonica, A., &amp; Boeri, M. (2020). Stories of Loss: Separation of Children and Mothers Who Use Opioids. </a:t>
            </a:r>
            <a:r>
              <a:rPr lang="en-US" sz="1100" i="1" dirty="0">
                <a:solidFill>
                  <a:srgbClr val="212121"/>
                </a:solidFill>
                <a:ea typeface="Arial"/>
                <a:cs typeface="Arial"/>
                <a:sym typeface="Arial"/>
              </a:rPr>
              <a:t>Journal of ethnographic and qualitative research, 15</a:t>
            </a:r>
            <a:r>
              <a:rPr lang="en-US" sz="1100" dirty="0">
                <a:solidFill>
                  <a:srgbClr val="212121"/>
                </a:solidFill>
                <a:ea typeface="Arial"/>
                <a:cs typeface="Arial"/>
                <a:sym typeface="Arial"/>
              </a:rPr>
              <a:t>(1), 63–81. </a:t>
            </a:r>
          </a:p>
          <a:p>
            <a:pPr marL="171450" indent="-171450">
              <a:buClr>
                <a:srgbClr val="000000"/>
              </a:buClr>
              <a:buSzPts val="1000"/>
              <a:buFont typeface="Arial" panose="020B0604020202020204" pitchFamily="34" charset="0"/>
              <a:buChar char="•"/>
            </a:pPr>
            <a:endParaRPr lang="en-US" sz="1100"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r>
              <a:rPr lang="en-US" sz="1100" b="0" i="0" dirty="0" err="1">
                <a:solidFill>
                  <a:srgbClr val="000000"/>
                </a:solidFill>
                <a:effectLst/>
                <a:latin typeface="Open Sans" panose="020B0606030504020204" pitchFamily="34" charset="0"/>
              </a:rPr>
              <a:t>Lippold</a:t>
            </a:r>
            <a:r>
              <a:rPr lang="en-US" sz="1100" b="0" i="0" dirty="0">
                <a:solidFill>
                  <a:srgbClr val="000000"/>
                </a:solidFill>
                <a:effectLst/>
                <a:latin typeface="Open Sans" panose="020B0606030504020204" pitchFamily="34" charset="0"/>
              </a:rPr>
              <a:t> KM, Jones CM, Olsen EO, </a:t>
            </a:r>
            <a:r>
              <a:rPr lang="en-US" sz="1100" b="0" i="0" dirty="0" err="1">
                <a:solidFill>
                  <a:srgbClr val="000000"/>
                </a:solidFill>
                <a:effectLst/>
                <a:latin typeface="Open Sans" panose="020B0606030504020204" pitchFamily="34" charset="0"/>
              </a:rPr>
              <a:t>Giroir</a:t>
            </a:r>
            <a:r>
              <a:rPr lang="en-US" sz="1100" b="0" i="0" dirty="0">
                <a:solidFill>
                  <a:srgbClr val="000000"/>
                </a:solidFill>
                <a:effectLst/>
                <a:latin typeface="Open Sans" panose="020B0606030504020204" pitchFamily="34" charset="0"/>
              </a:rPr>
              <a:t> BP. Racial/Ethnic and Age Group Differences in Opioid and Synthetic Opioid–Involved Overdose Deaths Among Adults Aged ≥18 Years in Metropolitan Areas — United States, 2015–2017. MMWR </a:t>
            </a:r>
            <a:r>
              <a:rPr lang="en-US" sz="1100" b="0" i="0" dirty="0" err="1">
                <a:solidFill>
                  <a:srgbClr val="000000"/>
                </a:solidFill>
                <a:effectLst/>
                <a:latin typeface="Open Sans" panose="020B0606030504020204" pitchFamily="34" charset="0"/>
              </a:rPr>
              <a:t>Morb</a:t>
            </a:r>
            <a:r>
              <a:rPr lang="en-US" sz="1100" b="0" i="0" dirty="0">
                <a:solidFill>
                  <a:srgbClr val="000000"/>
                </a:solidFill>
                <a:effectLst/>
                <a:latin typeface="Open Sans" panose="020B0606030504020204" pitchFamily="34" charset="0"/>
              </a:rPr>
              <a:t> Mortal </a:t>
            </a:r>
            <a:r>
              <a:rPr lang="en-US" sz="1100" b="0" i="0" dirty="0" err="1">
                <a:solidFill>
                  <a:srgbClr val="000000"/>
                </a:solidFill>
                <a:effectLst/>
                <a:latin typeface="Open Sans" panose="020B0606030504020204" pitchFamily="34" charset="0"/>
              </a:rPr>
              <a:t>Wkly</a:t>
            </a:r>
            <a:r>
              <a:rPr lang="en-US" sz="1100" b="0" i="0" dirty="0">
                <a:solidFill>
                  <a:srgbClr val="000000"/>
                </a:solidFill>
                <a:effectLst/>
                <a:latin typeface="Open Sans" panose="020B0606030504020204" pitchFamily="34" charset="0"/>
              </a:rPr>
              <a:t> Rep 2019;68:967–973. DOI: </a:t>
            </a:r>
            <a:r>
              <a:rPr lang="en-US" sz="1100" b="0" i="0" u="none" strike="noStrike" dirty="0">
                <a:solidFill>
                  <a:srgbClr val="075290"/>
                </a:solidFill>
                <a:effectLst/>
                <a:latin typeface="Open Sans" panose="020B0606030504020204" pitchFamily="34" charset="0"/>
                <a:hlinkClick r:id="rId3"/>
              </a:rPr>
              <a:t>http://dx.doi.org/10.15585/mmwr.mm6843a3</a:t>
            </a:r>
            <a:endParaRPr sz="1100" dirty="0">
              <a:solidFill>
                <a:schemeClr val="dk1"/>
              </a:solidFill>
              <a:ea typeface="Arial"/>
              <a:cs typeface="Arial"/>
              <a:sym typeface="Arial"/>
            </a:endParaRPr>
          </a:p>
          <a:p>
            <a:pPr>
              <a:buClr>
                <a:srgbClr val="000000"/>
              </a:buClr>
              <a:buSzPts val="1000"/>
            </a:pP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t>NAMI website, https://</a:t>
            </a:r>
            <a:r>
              <a:rPr lang="en-US" sz="1100" dirty="0" err="1"/>
              <a:t>www.nami.org</a:t>
            </a:r>
            <a:r>
              <a:rPr lang="en-US" sz="1100" dirty="0"/>
              <a:t>/Blogs/NAMI-Blog/April-2022/The-Consequences-of-Stigma-Surrounding-Schizophrenia, Accessed January 20, 2024</a:t>
            </a: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t>NIH website, https://</a:t>
            </a:r>
            <a:r>
              <a:rPr lang="en-US" sz="1100" dirty="0" err="1"/>
              <a:t>www.ncbi.nlm.nih.gov</a:t>
            </a:r>
            <a:r>
              <a:rPr lang="en-US" sz="1100" dirty="0"/>
              <a:t>/</a:t>
            </a:r>
            <a:r>
              <a:rPr lang="en-US" sz="1100" dirty="0" err="1"/>
              <a:t>pmc</a:t>
            </a:r>
            <a:r>
              <a:rPr lang="en-US" sz="1100" dirty="0"/>
              <a:t>/articles/PMC1070736/, Accessed January 27, 2024</a:t>
            </a:r>
          </a:p>
          <a:p>
            <a:pPr marL="171450" indent="-171450">
              <a:buClr>
                <a:srgbClr val="000000"/>
              </a:buClr>
              <a:buSzPts val="1000"/>
              <a:buFont typeface="Arial" panose="020B0604020202020204" pitchFamily="34" charset="0"/>
              <a:buChar char="•"/>
            </a:pP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000000"/>
                </a:solidFill>
                <a:ea typeface="Arial"/>
                <a:cs typeface="Arial"/>
                <a:sym typeface="Arial"/>
              </a:rPr>
              <a:t>Park, J. N., Rouhani, S., </a:t>
            </a:r>
            <a:r>
              <a:rPr lang="en-US" sz="1100" dirty="0" err="1">
                <a:solidFill>
                  <a:srgbClr val="000000"/>
                </a:solidFill>
                <a:ea typeface="Arial"/>
                <a:cs typeface="Arial"/>
                <a:sym typeface="Arial"/>
              </a:rPr>
              <a:t>Beletsky</a:t>
            </a:r>
            <a:r>
              <a:rPr lang="en-US" sz="1100" dirty="0">
                <a:solidFill>
                  <a:srgbClr val="000000"/>
                </a:solidFill>
                <a:ea typeface="Arial"/>
                <a:cs typeface="Arial"/>
                <a:sym typeface="Arial"/>
              </a:rPr>
              <a:t>, L., Vincent, L., Saloner, B., &amp; Sherman, S. G. (2020). Situating the Continuum of Overdose Risk in the Social Determinants of Health: A New Conceptual Framework. </a:t>
            </a:r>
            <a:r>
              <a:rPr lang="en-US" sz="1100" i="1" dirty="0">
                <a:solidFill>
                  <a:srgbClr val="000000"/>
                </a:solidFill>
                <a:ea typeface="Arial"/>
                <a:cs typeface="Arial"/>
                <a:sym typeface="Arial"/>
              </a:rPr>
              <a:t>The Milbank quarterly</a:t>
            </a:r>
            <a:r>
              <a:rPr lang="en-US" sz="1100" dirty="0">
                <a:solidFill>
                  <a:srgbClr val="000000"/>
                </a:solidFill>
                <a:ea typeface="Arial"/>
                <a:cs typeface="Arial"/>
                <a:sym typeface="Arial"/>
              </a:rPr>
              <a:t>, </a:t>
            </a:r>
            <a:r>
              <a:rPr lang="en-US" sz="1100" i="1" dirty="0">
                <a:solidFill>
                  <a:srgbClr val="000000"/>
                </a:solidFill>
                <a:ea typeface="Arial"/>
                <a:cs typeface="Arial"/>
                <a:sym typeface="Arial"/>
              </a:rPr>
              <a:t>98</a:t>
            </a:r>
            <a:r>
              <a:rPr lang="en-US" sz="1100" dirty="0">
                <a:solidFill>
                  <a:srgbClr val="000000"/>
                </a:solidFill>
                <a:ea typeface="Arial"/>
                <a:cs typeface="Arial"/>
                <a:sym typeface="Arial"/>
              </a:rPr>
              <a:t>(3), 700–746. </a:t>
            </a:r>
            <a:r>
              <a:rPr lang="en-US" sz="1100" u="sng" dirty="0">
                <a:solidFill>
                  <a:srgbClr val="000000"/>
                </a:solidFill>
                <a:ea typeface="Arial"/>
                <a:cs typeface="Arial"/>
                <a:sym typeface="Arial"/>
                <a:hlinkClick r:id="rId4">
                  <a:extLst>
                    <a:ext uri="{A12FA001-AC4F-418D-AE19-62706E023703}">
                      <ahyp:hlinkClr xmlns:ahyp="http://schemas.microsoft.com/office/drawing/2018/hyperlinkcolor" val="tx"/>
                    </a:ext>
                  </a:extLst>
                </a:hlinkClick>
              </a:rPr>
              <a:t>https://doi-org.proxy.lib.uiowa.edu/10.1111/1468-0009.12470</a:t>
            </a:r>
            <a:endParaRPr lang="en-US" sz="1100" dirty="0">
              <a:solidFill>
                <a:srgbClr val="212121"/>
              </a:solidFill>
              <a:ea typeface="Arial"/>
              <a:cs typeface="Arial"/>
              <a:sym typeface="Arial"/>
            </a:endParaRPr>
          </a:p>
          <a:p>
            <a:pPr>
              <a:buClr>
                <a:srgbClr val="000000"/>
              </a:buClr>
              <a:buSzPts val="1000"/>
            </a:pPr>
            <a:endParaRPr lang="en-US" sz="1100" u="sng"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t> </a:t>
            </a:r>
            <a:r>
              <a:rPr lang="en-US" sz="1100" dirty="0" err="1"/>
              <a:t>PolyVagal</a:t>
            </a:r>
            <a:r>
              <a:rPr lang="en-US" sz="1100" dirty="0"/>
              <a:t> Neural Response in the first few moments of an interaction. (https://</a:t>
            </a:r>
            <a:r>
              <a:rPr lang="en-US" sz="1100" dirty="0" err="1"/>
              <a:t>www.ncbi.nlm.nih.gov</a:t>
            </a:r>
            <a:r>
              <a:rPr lang="en-US" sz="1100" dirty="0"/>
              <a:t>/</a:t>
            </a:r>
            <a:r>
              <a:rPr lang="en-US" sz="1100" dirty="0" err="1"/>
              <a:t>pmc</a:t>
            </a:r>
            <a:r>
              <a:rPr lang="en-US" sz="1100" dirty="0"/>
              <a:t>/articles/PMC3108032/#:~:text=The%20polyvagal%20theory%20describes%20an,regulating%20the%20striated%20muscles%20of, </a:t>
            </a:r>
            <a:r>
              <a:rPr lang="en-US" sz="1100" dirty="0" err="1"/>
              <a:t>Accesed</a:t>
            </a:r>
            <a:r>
              <a:rPr lang="en-US" sz="1100" dirty="0"/>
              <a:t> 1/20/24)</a:t>
            </a:r>
          </a:p>
          <a:p>
            <a:pPr marL="171450" indent="-171450">
              <a:buClr>
                <a:srgbClr val="000000"/>
              </a:buClr>
              <a:buSzPts val="1000"/>
              <a:buFont typeface="Arial" panose="020B0604020202020204" pitchFamily="34" charset="0"/>
              <a:buChar char="•"/>
            </a:pPr>
            <a:endParaRPr lang="en-US" sz="1100" u="sng" dirty="0">
              <a:solidFill>
                <a:srgbClr val="212121"/>
              </a:solidFill>
              <a:ea typeface="Arial"/>
              <a:cs typeface="Arial"/>
              <a:sym typeface="Arial"/>
            </a:endParaRPr>
          </a:p>
          <a:p>
            <a:pPr marL="171450" indent="-171450">
              <a:buClr>
                <a:srgbClr val="000000"/>
              </a:buClr>
              <a:buSzPts val="1000"/>
              <a:buFont typeface="Arial" panose="020B0604020202020204" pitchFamily="34" charset="0"/>
              <a:buChar char="•"/>
            </a:pPr>
            <a:r>
              <a:rPr lang="en-US" sz="1100" b="0" i="0" kern="1200" dirty="0" err="1">
                <a:solidFill>
                  <a:schemeClr val="tx1"/>
                </a:solidFill>
                <a:effectLst/>
                <a:ea typeface="+mn-ea"/>
                <a:cs typeface="+mn-cs"/>
              </a:rPr>
              <a:t>Porges</a:t>
            </a:r>
            <a:r>
              <a:rPr lang="en-US" sz="1100" b="0" i="0" kern="1200" dirty="0">
                <a:solidFill>
                  <a:schemeClr val="tx1"/>
                </a:solidFill>
                <a:effectLst/>
                <a:ea typeface="+mn-ea"/>
                <a:cs typeface="+mn-cs"/>
              </a:rPr>
              <a:t> SW. The polyvagal theory: new insights into adaptive reactions of the autonomic nervous system. Cleve Clin J Med. 2009 Apr;76 Suppl 2(Suppl 2):S86-90. </a:t>
            </a:r>
            <a:r>
              <a:rPr lang="en-US" sz="1100" b="0" i="0" kern="1200" dirty="0" err="1">
                <a:solidFill>
                  <a:schemeClr val="tx1"/>
                </a:solidFill>
                <a:effectLst/>
                <a:ea typeface="+mn-ea"/>
                <a:cs typeface="+mn-cs"/>
              </a:rPr>
              <a:t>doi</a:t>
            </a:r>
            <a:r>
              <a:rPr lang="en-US" sz="1100" b="0" i="0" kern="1200" dirty="0">
                <a:solidFill>
                  <a:schemeClr val="tx1"/>
                </a:solidFill>
                <a:effectLst/>
                <a:ea typeface="+mn-ea"/>
                <a:cs typeface="+mn-cs"/>
              </a:rPr>
              <a:t>: 10.3949/ccjm.76.s2.17. PMID: 19376991; PMCID: PMC3108032.</a:t>
            </a:r>
            <a:r>
              <a:rPr lang="en-US" sz="1100" dirty="0"/>
              <a:t> </a:t>
            </a:r>
          </a:p>
          <a:p>
            <a:pPr marL="171450" indent="-171450">
              <a:buClr>
                <a:srgbClr val="000000"/>
              </a:buClr>
              <a:buSzPts val="1000"/>
              <a:buFont typeface="Arial" panose="020B0604020202020204" pitchFamily="34" charset="0"/>
              <a:buChar char="•"/>
            </a:pPr>
            <a:endParaRPr lang="en-US" sz="1100" b="0" i="0" kern="1200" dirty="0">
              <a:solidFill>
                <a:schemeClr val="tx1"/>
              </a:solidFill>
              <a:effectLst/>
              <a:ea typeface="+mn-ea"/>
              <a:cs typeface="+mn-cs"/>
            </a:endParaRPr>
          </a:p>
          <a:p>
            <a:pPr marL="171450" indent="-171450">
              <a:buClr>
                <a:srgbClr val="000000"/>
              </a:buClr>
              <a:buSzPts val="1000"/>
              <a:buFont typeface="Arial" panose="020B0604020202020204" pitchFamily="34" charset="0"/>
              <a:buChar char="•"/>
            </a:pPr>
            <a:r>
              <a:rPr lang="en-US" sz="1100" b="0" i="0" kern="1200" dirty="0" err="1">
                <a:solidFill>
                  <a:schemeClr val="tx1"/>
                </a:solidFill>
                <a:effectLst/>
                <a:ea typeface="+mn-ea"/>
                <a:cs typeface="+mn-cs"/>
              </a:rPr>
              <a:t>Porges</a:t>
            </a:r>
            <a:r>
              <a:rPr lang="en-US" sz="1100" b="0" i="0" kern="1200" dirty="0">
                <a:solidFill>
                  <a:schemeClr val="tx1"/>
                </a:solidFill>
                <a:effectLst/>
                <a:ea typeface="+mn-ea"/>
                <a:cs typeface="+mn-cs"/>
              </a:rPr>
              <a:t> SW. Polyvagal Theory: A Science of Safety. Front </a:t>
            </a:r>
            <a:r>
              <a:rPr lang="en-US" sz="1100" b="0" i="0" kern="1200" dirty="0" err="1">
                <a:solidFill>
                  <a:schemeClr val="tx1"/>
                </a:solidFill>
                <a:effectLst/>
                <a:ea typeface="+mn-ea"/>
                <a:cs typeface="+mn-cs"/>
              </a:rPr>
              <a:t>Integr</a:t>
            </a:r>
            <a:r>
              <a:rPr lang="en-US" sz="1100" b="0" i="0" kern="1200" dirty="0">
                <a:solidFill>
                  <a:schemeClr val="tx1"/>
                </a:solidFill>
                <a:effectLst/>
                <a:ea typeface="+mn-ea"/>
                <a:cs typeface="+mn-cs"/>
              </a:rPr>
              <a:t> </a:t>
            </a:r>
            <a:r>
              <a:rPr lang="en-US" sz="1100" b="0" i="0" kern="1200" dirty="0" err="1">
                <a:solidFill>
                  <a:schemeClr val="tx1"/>
                </a:solidFill>
                <a:effectLst/>
                <a:ea typeface="+mn-ea"/>
                <a:cs typeface="+mn-cs"/>
              </a:rPr>
              <a:t>Neurosci</a:t>
            </a:r>
            <a:r>
              <a:rPr lang="en-US" sz="1100" b="0" i="0" kern="1200" dirty="0">
                <a:solidFill>
                  <a:schemeClr val="tx1"/>
                </a:solidFill>
                <a:effectLst/>
                <a:ea typeface="+mn-ea"/>
                <a:cs typeface="+mn-cs"/>
              </a:rPr>
              <a:t>. 2022 May 10;16:871227. </a:t>
            </a:r>
            <a:r>
              <a:rPr lang="en-US" sz="1100" b="0" i="0" kern="1200" dirty="0" err="1">
                <a:solidFill>
                  <a:schemeClr val="tx1"/>
                </a:solidFill>
                <a:effectLst/>
                <a:ea typeface="+mn-ea"/>
                <a:cs typeface="+mn-cs"/>
              </a:rPr>
              <a:t>doi</a:t>
            </a:r>
            <a:r>
              <a:rPr lang="en-US" sz="1100" b="0" i="0" kern="1200" dirty="0">
                <a:solidFill>
                  <a:schemeClr val="tx1"/>
                </a:solidFill>
                <a:effectLst/>
                <a:ea typeface="+mn-ea"/>
                <a:cs typeface="+mn-cs"/>
              </a:rPr>
              <a:t>: 10.3389/fnint.2022.871227. PMID: 35645742; PMCID: PMC9131189.</a:t>
            </a:r>
          </a:p>
          <a:p>
            <a:pPr marL="171450" indent="-171450">
              <a:buClr>
                <a:srgbClr val="000000"/>
              </a:buClr>
              <a:buSzPts val="1000"/>
              <a:buFont typeface="Arial" panose="020B0604020202020204" pitchFamily="34" charset="0"/>
              <a:buChar char="•"/>
            </a:pPr>
            <a:endParaRPr lang="en-US" sz="1100" dirty="0"/>
          </a:p>
          <a:p>
            <a:pPr marL="171450" indent="-171450">
              <a:buClr>
                <a:srgbClr val="000000"/>
              </a:buClr>
              <a:buSzPts val="1000"/>
              <a:buFont typeface="Arial" panose="020B0604020202020204" pitchFamily="34" charset="0"/>
              <a:buChar char="•"/>
            </a:pPr>
            <a:r>
              <a:rPr lang="en-US" sz="1100" b="0" i="0" kern="1200" dirty="0" err="1">
                <a:solidFill>
                  <a:schemeClr val="tx1"/>
                </a:solidFill>
                <a:effectLst/>
                <a:ea typeface="+mn-ea"/>
                <a:cs typeface="+mn-cs"/>
              </a:rPr>
              <a:t>Porges</a:t>
            </a:r>
            <a:r>
              <a:rPr lang="en-US" sz="1100" b="0" i="0" kern="1200" dirty="0">
                <a:solidFill>
                  <a:schemeClr val="tx1"/>
                </a:solidFill>
                <a:effectLst/>
                <a:ea typeface="+mn-ea"/>
                <a:cs typeface="+mn-cs"/>
              </a:rPr>
              <a:t> SW. The polyvagal theory: new insights into adaptive reactions of the autonomic nervous system. Cleve Clin J Med. 2009 Apr;76 Suppl 2(Suppl 2):S86-90. </a:t>
            </a:r>
            <a:r>
              <a:rPr lang="en-US" sz="1100" b="0" i="0" kern="1200" dirty="0" err="1">
                <a:solidFill>
                  <a:schemeClr val="tx1"/>
                </a:solidFill>
                <a:effectLst/>
                <a:ea typeface="+mn-ea"/>
                <a:cs typeface="+mn-cs"/>
              </a:rPr>
              <a:t>doi</a:t>
            </a:r>
            <a:r>
              <a:rPr lang="en-US" sz="1100" b="0" i="0" kern="1200" dirty="0">
                <a:solidFill>
                  <a:schemeClr val="tx1"/>
                </a:solidFill>
                <a:effectLst/>
                <a:ea typeface="+mn-ea"/>
                <a:cs typeface="+mn-cs"/>
              </a:rPr>
              <a:t>: 10.3949/ccjm.76.s2.17. PMID: 19376991; PMCID: PMC3108032.</a:t>
            </a:r>
          </a:p>
          <a:p>
            <a:pPr marL="171450" indent="-171450">
              <a:buClr>
                <a:srgbClr val="000000"/>
              </a:buClr>
              <a:buSzPts val="1000"/>
              <a:buFont typeface="Arial" panose="020B0604020202020204" pitchFamily="34" charset="0"/>
              <a:buChar char="•"/>
            </a:pPr>
            <a:endParaRPr lang="en-US" sz="1100" dirty="0"/>
          </a:p>
          <a:p>
            <a:pPr marL="171450" indent="-171450">
              <a:buClr>
                <a:srgbClr val="000000"/>
              </a:buClr>
              <a:buSzPts val="1000"/>
              <a:buFont typeface="Arial" panose="020B0604020202020204" pitchFamily="34" charset="0"/>
              <a:buChar char="•"/>
            </a:pPr>
            <a:r>
              <a:rPr lang="en-US" sz="1100" b="0" i="0" dirty="0">
                <a:solidFill>
                  <a:srgbClr val="212121"/>
                </a:solidFill>
                <a:effectLst/>
                <a:latin typeface="system-ui"/>
              </a:rPr>
              <a:t>Rangachari P, Govindarajan A, Mehta R, </a:t>
            </a:r>
            <a:r>
              <a:rPr lang="en-US" sz="1100" b="0" i="0" dirty="0" err="1">
                <a:solidFill>
                  <a:srgbClr val="212121"/>
                </a:solidFill>
                <a:effectLst/>
                <a:latin typeface="system-ui"/>
              </a:rPr>
              <a:t>Seehusen</a:t>
            </a:r>
            <a:r>
              <a:rPr lang="en-US" sz="1100" b="0" i="0" dirty="0">
                <a:solidFill>
                  <a:srgbClr val="212121"/>
                </a:solidFill>
                <a:effectLst/>
                <a:latin typeface="system-ui"/>
              </a:rPr>
              <a:t> D, </a:t>
            </a:r>
            <a:r>
              <a:rPr lang="en-US" sz="1100" b="0" i="0" dirty="0" err="1">
                <a:solidFill>
                  <a:srgbClr val="212121"/>
                </a:solidFill>
                <a:effectLst/>
                <a:latin typeface="system-ui"/>
              </a:rPr>
              <a:t>Rethemeyer</a:t>
            </a:r>
            <a:r>
              <a:rPr lang="en-US" sz="1100" b="0" i="0" dirty="0">
                <a:solidFill>
                  <a:srgbClr val="212121"/>
                </a:solidFill>
                <a:effectLst/>
                <a:latin typeface="system-ui"/>
              </a:rPr>
              <a:t> RK. The relationship between Social Determinants of Health (</a:t>
            </a:r>
            <a:r>
              <a:rPr lang="en-US" sz="1100" b="0" i="0" dirty="0" err="1">
                <a:solidFill>
                  <a:srgbClr val="212121"/>
                </a:solidFill>
                <a:effectLst/>
                <a:latin typeface="system-ui"/>
              </a:rPr>
              <a:t>SDoH</a:t>
            </a:r>
            <a:r>
              <a:rPr lang="en-US" sz="1100" b="0" i="0" dirty="0">
                <a:solidFill>
                  <a:srgbClr val="212121"/>
                </a:solidFill>
                <a:effectLst/>
                <a:latin typeface="system-ui"/>
              </a:rPr>
              <a:t>) and death from cardiovascular disease or opioid use in counties across the United States (2009-2018). BMC Public Health. 2022 Feb 4;22(1):236. </a:t>
            </a:r>
            <a:r>
              <a:rPr lang="en-US" sz="1100" b="0" i="0" dirty="0" err="1">
                <a:solidFill>
                  <a:srgbClr val="212121"/>
                </a:solidFill>
                <a:effectLst/>
                <a:latin typeface="system-ui"/>
              </a:rPr>
              <a:t>doi</a:t>
            </a:r>
            <a:r>
              <a:rPr lang="en-US" sz="1100" b="0" i="0" dirty="0">
                <a:solidFill>
                  <a:srgbClr val="212121"/>
                </a:solidFill>
                <a:effectLst/>
                <a:latin typeface="system-ui"/>
              </a:rPr>
              <a:t>: 10.1186/s12889-022-12653-8. PMID: 35120479; PMCID: PMC8817535.</a:t>
            </a:r>
            <a:endParaRPr lang="en-US" sz="1100" dirty="0"/>
          </a:p>
        </p:txBody>
      </p:sp>
      <p:sp>
        <p:nvSpPr>
          <p:cNvPr id="4" name="Google Shape;930;p19">
            <a:extLst>
              <a:ext uri="{FF2B5EF4-FFF2-40B4-BE49-F238E27FC236}">
                <a16:creationId xmlns:a16="http://schemas.microsoft.com/office/drawing/2014/main" id="{C6685EEA-A1C2-A5E0-5200-F85C6C010202}"/>
              </a:ext>
            </a:extLst>
          </p:cNvPr>
          <p:cNvSpPr txBox="1">
            <a:spLocks noGrp="1"/>
          </p:cNvSpPr>
          <p:nvPr>
            <p:ph type="title"/>
          </p:nvPr>
        </p:nvSpPr>
        <p:spPr>
          <a:xfrm>
            <a:off x="2057400" y="292772"/>
            <a:ext cx="8153400" cy="921413"/>
          </a:xfrm>
          <a:prstGeom prst="rect">
            <a:avLst/>
          </a:prstGeom>
          <a:noFill/>
          <a:ln>
            <a:noFill/>
          </a:ln>
        </p:spPr>
        <p:txBody>
          <a:bodyPr spcFirstLastPara="1" vert="horz" wrap="square" lIns="91425" tIns="45700" rIns="91425" bIns="45700" rtlCol="0" anchor="ctr" anchorCtr="0">
            <a:normAutofit/>
          </a:bodyPr>
          <a:lstStyle/>
          <a:p>
            <a:pPr algn="ctr"/>
            <a:r>
              <a:rPr lang="en-US" sz="4400" b="0" cap="none" dirty="0">
                <a:latin typeface="Century Gothic" panose="020B0502020202020204" pitchFamily="34" charset="0"/>
              </a:rPr>
              <a:t>References</a:t>
            </a:r>
            <a:endParaRPr cap="none" dirty="0">
              <a:latin typeface="Century Gothic" panose="020B0502020202020204" pitchFamily="34" charset="0"/>
            </a:endParaRPr>
          </a:p>
        </p:txBody>
      </p:sp>
    </p:spTree>
    <p:extLst>
      <p:ext uri="{BB962C8B-B14F-4D97-AF65-F5344CB8AC3E}">
        <p14:creationId xmlns:p14="http://schemas.microsoft.com/office/powerpoint/2010/main" val="1775132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1" name="Google Shape;951;p22"/>
          <p:cNvSpPr txBox="1"/>
          <p:nvPr/>
        </p:nvSpPr>
        <p:spPr>
          <a:xfrm>
            <a:off x="934453" y="1374606"/>
            <a:ext cx="10591799" cy="5001329"/>
          </a:xfrm>
          <a:prstGeom prst="rect">
            <a:avLst/>
          </a:prstGeom>
          <a:noFill/>
          <a:ln>
            <a:noFill/>
          </a:ln>
        </p:spPr>
        <p:txBody>
          <a:bodyPr spcFirstLastPara="1" wrap="square" lIns="91425" tIns="45700" rIns="91425" bIns="45700" anchor="t" anchorCtr="0">
            <a:spAutoFit/>
          </a:bodyPr>
          <a:lstStyle/>
          <a:p>
            <a:pPr marL="171450" indent="-171450">
              <a:buClr>
                <a:srgbClr val="000000"/>
              </a:buClr>
              <a:buSzPts val="1000"/>
              <a:buFont typeface="Arial" panose="020B0604020202020204" pitchFamily="34" charset="0"/>
              <a:buChar char="•"/>
            </a:pPr>
            <a:r>
              <a:rPr lang="en-US" sz="1100" dirty="0"/>
              <a:t>Recovery Research Institute, https://</a:t>
            </a:r>
            <a:r>
              <a:rPr lang="en-US" sz="1100" dirty="0" err="1"/>
              <a:t>www.recoveryanswers.org</a:t>
            </a:r>
            <a:r>
              <a:rPr lang="en-US" sz="1100" dirty="0"/>
              <a:t>/research-post/the-real-stigma-of-substance-use-disorders, Accessed January 27, 2024</a:t>
            </a:r>
          </a:p>
          <a:p>
            <a:pPr marL="171450" indent="-171450">
              <a:buClr>
                <a:srgbClr val="000000"/>
              </a:buClr>
              <a:buSzPts val="1000"/>
              <a:buFont typeface="Arial" panose="020B0604020202020204" pitchFamily="34" charset="0"/>
              <a:buChar char="•"/>
            </a:pPr>
            <a:endParaRPr lang="en-US"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t>SAMHSA website, https://</a:t>
            </a:r>
            <a:r>
              <a:rPr lang="en-US" sz="1100" dirty="0" err="1"/>
              <a:t>www.samhsa.gov</a:t>
            </a:r>
            <a:r>
              <a:rPr lang="en-US" sz="1100" dirty="0"/>
              <a:t>/sites/default/files/</a:t>
            </a:r>
            <a:r>
              <a:rPr lang="en-US" sz="1100" dirty="0" err="1"/>
              <a:t>programs_campaigns</a:t>
            </a:r>
            <a:r>
              <a:rPr lang="en-US" sz="1100" dirty="0"/>
              <a:t>/02._webcast_2_resources.pdf, Accessed January 21, 2024</a:t>
            </a:r>
          </a:p>
          <a:p>
            <a:pPr>
              <a:buClr>
                <a:srgbClr val="000000"/>
              </a:buClr>
              <a:buSzPts val="1000"/>
            </a:pP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212121"/>
                </a:solidFill>
                <a:ea typeface="Arial"/>
                <a:cs typeface="Arial"/>
                <a:sym typeface="Arial"/>
              </a:rPr>
              <a:t>Scott, C. K., Dennis, M. L., </a:t>
            </a:r>
            <a:r>
              <a:rPr lang="en-US" sz="1100" dirty="0" err="1">
                <a:solidFill>
                  <a:srgbClr val="212121"/>
                </a:solidFill>
                <a:ea typeface="Arial"/>
                <a:cs typeface="Arial"/>
                <a:sym typeface="Arial"/>
              </a:rPr>
              <a:t>Grella</a:t>
            </a:r>
            <a:r>
              <a:rPr lang="en-US" sz="1100" dirty="0">
                <a:solidFill>
                  <a:srgbClr val="212121"/>
                </a:solidFill>
                <a:ea typeface="Arial"/>
                <a:cs typeface="Arial"/>
                <a:sym typeface="Arial"/>
              </a:rPr>
              <a:t>, C. E., </a:t>
            </a:r>
            <a:r>
              <a:rPr lang="en-US" sz="1100" dirty="0" err="1">
                <a:solidFill>
                  <a:srgbClr val="212121"/>
                </a:solidFill>
                <a:ea typeface="Arial"/>
                <a:cs typeface="Arial"/>
                <a:sym typeface="Arial"/>
              </a:rPr>
              <a:t>Mischel</a:t>
            </a:r>
            <a:r>
              <a:rPr lang="en-US" sz="1100" dirty="0">
                <a:solidFill>
                  <a:srgbClr val="212121"/>
                </a:solidFill>
                <a:ea typeface="Arial"/>
                <a:cs typeface="Arial"/>
                <a:sym typeface="Arial"/>
              </a:rPr>
              <a:t>, A. F., &amp; Carnevale, J. (2021). The impact of the opioid crisis on U.S. state prison systems. </a:t>
            </a:r>
            <a:r>
              <a:rPr lang="en-US" sz="1100" i="1" dirty="0">
                <a:solidFill>
                  <a:srgbClr val="212121"/>
                </a:solidFill>
                <a:ea typeface="Arial"/>
                <a:cs typeface="Arial"/>
                <a:sym typeface="Arial"/>
              </a:rPr>
              <a:t>Health &amp; justice</a:t>
            </a:r>
            <a:r>
              <a:rPr lang="en-US" sz="1100" dirty="0">
                <a:solidFill>
                  <a:srgbClr val="212121"/>
                </a:solidFill>
                <a:ea typeface="Arial"/>
                <a:cs typeface="Arial"/>
                <a:sym typeface="Arial"/>
              </a:rPr>
              <a:t>, </a:t>
            </a:r>
            <a:r>
              <a:rPr lang="en-US" sz="1100" i="1" dirty="0">
                <a:solidFill>
                  <a:srgbClr val="212121"/>
                </a:solidFill>
                <a:ea typeface="Arial"/>
                <a:cs typeface="Arial"/>
                <a:sym typeface="Arial"/>
              </a:rPr>
              <a:t>9</a:t>
            </a:r>
            <a:r>
              <a:rPr lang="en-US" sz="1100" dirty="0">
                <a:solidFill>
                  <a:srgbClr val="212121"/>
                </a:solidFill>
                <a:ea typeface="Arial"/>
                <a:cs typeface="Arial"/>
                <a:sym typeface="Arial"/>
              </a:rPr>
              <a:t>(1), 17. </a:t>
            </a:r>
            <a:r>
              <a:rPr lang="en-US" sz="1100" u="sng" dirty="0">
                <a:solidFill>
                  <a:schemeClr val="dk1"/>
                </a:solidFill>
                <a:ea typeface="Arial"/>
                <a:cs typeface="Arial"/>
                <a:sym typeface="Arial"/>
                <a:hlinkClick r:id="rId3">
                  <a:extLst>
                    <a:ext uri="{A12FA001-AC4F-418D-AE19-62706E023703}">
                      <ahyp:hlinkClr xmlns:ahyp="http://schemas.microsoft.com/office/drawing/2018/hyperlinkcolor" val="tx"/>
                    </a:ext>
                  </a:extLst>
                </a:hlinkClick>
              </a:rPr>
              <a:t>https://doi.org/10.1186/s40352-021-00143-9</a:t>
            </a:r>
            <a:endParaRPr lang="en-US"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endParaRPr lang="en-US"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err="1">
                <a:solidFill>
                  <a:schemeClr val="dk1"/>
                </a:solidFill>
                <a:ea typeface="Arial"/>
                <a:cs typeface="Arial"/>
                <a:sym typeface="Arial"/>
              </a:rPr>
              <a:t>Serdarevic</a:t>
            </a:r>
            <a:r>
              <a:rPr lang="en-US" sz="1100" dirty="0">
                <a:solidFill>
                  <a:schemeClr val="dk1"/>
                </a:solidFill>
                <a:ea typeface="Arial"/>
                <a:cs typeface="Arial"/>
                <a:sym typeface="Arial"/>
              </a:rPr>
              <a:t>, M., Osborne, B., </a:t>
            </a:r>
            <a:r>
              <a:rPr lang="en-US" sz="1100" dirty="0" err="1">
                <a:solidFill>
                  <a:schemeClr val="dk1"/>
                </a:solidFill>
                <a:ea typeface="Arial"/>
                <a:cs typeface="Arial"/>
                <a:sym typeface="Arial"/>
              </a:rPr>
              <a:t>Striley</a:t>
            </a:r>
            <a:r>
              <a:rPr lang="en-US" sz="1100" dirty="0">
                <a:solidFill>
                  <a:schemeClr val="dk1"/>
                </a:solidFill>
                <a:ea typeface="Arial"/>
                <a:cs typeface="Arial"/>
                <a:sym typeface="Arial"/>
              </a:rPr>
              <a:t>, C.W., &amp; </a:t>
            </a:r>
            <a:r>
              <a:rPr lang="en-US" sz="1100" dirty="0" err="1">
                <a:solidFill>
                  <a:schemeClr val="dk1"/>
                </a:solidFill>
                <a:ea typeface="Arial"/>
                <a:cs typeface="Arial"/>
                <a:sym typeface="Arial"/>
              </a:rPr>
              <a:t>Cottler</a:t>
            </a:r>
            <a:r>
              <a:rPr lang="en-US" sz="1100" dirty="0">
                <a:solidFill>
                  <a:schemeClr val="dk1"/>
                </a:solidFill>
                <a:ea typeface="Arial"/>
                <a:cs typeface="Arial"/>
                <a:sym typeface="Arial"/>
              </a:rPr>
              <a:t>, L.B. (2022). Prescription opioid use among a community sample of older and younger women. </a:t>
            </a:r>
            <a:r>
              <a:rPr lang="en-US" sz="1100" i="1" dirty="0">
                <a:solidFill>
                  <a:schemeClr val="dk1"/>
                </a:solidFill>
                <a:ea typeface="Arial"/>
                <a:cs typeface="Arial"/>
                <a:sym typeface="Arial"/>
              </a:rPr>
              <a:t>J </a:t>
            </a:r>
            <a:r>
              <a:rPr lang="en-US" sz="1100" i="1" dirty="0" err="1">
                <a:solidFill>
                  <a:schemeClr val="dk1"/>
                </a:solidFill>
                <a:ea typeface="Arial"/>
                <a:cs typeface="Arial"/>
                <a:sym typeface="Arial"/>
              </a:rPr>
              <a:t>Womens</a:t>
            </a:r>
            <a:r>
              <a:rPr lang="en-US" sz="1100" i="1" dirty="0">
                <a:solidFill>
                  <a:schemeClr val="dk1"/>
                </a:solidFill>
                <a:ea typeface="Arial"/>
                <a:cs typeface="Arial"/>
                <a:sym typeface="Arial"/>
              </a:rPr>
              <a:t> Health, 31</a:t>
            </a:r>
            <a:r>
              <a:rPr lang="en-US" sz="1100" dirty="0">
                <a:solidFill>
                  <a:schemeClr val="dk1"/>
                </a:solidFill>
                <a:ea typeface="Arial"/>
                <a:cs typeface="Arial"/>
                <a:sym typeface="Arial"/>
              </a:rPr>
              <a:t>(2):270-278. Doi: 10.1089/jwh.2020.8610. PMID: 33826866</a:t>
            </a:r>
          </a:p>
          <a:p>
            <a:pPr marL="171450" indent="-171450">
              <a:buClr>
                <a:srgbClr val="000000"/>
              </a:buClr>
              <a:buSzPts val="1000"/>
              <a:buFont typeface="Arial" panose="020B0604020202020204" pitchFamily="34" charset="0"/>
              <a:buChar char="•"/>
            </a:pPr>
            <a:endParaRPr lang="en-US"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t>Shatterproof Addiction, Stigma Index, October 2021; </a:t>
            </a:r>
            <a:r>
              <a:rPr lang="en-US" sz="1100" dirty="0">
                <a:hlinkClick r:id="rId4"/>
              </a:rPr>
              <a:t>https://www.shatterproof.org/our-work/ending-addiction-stigma</a:t>
            </a:r>
            <a:r>
              <a:rPr lang="en-US" sz="1100" dirty="0"/>
              <a:t> (Accessed 1/28/24)</a:t>
            </a: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endParaRPr lang="en-US"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chemeClr val="dk1"/>
                </a:solidFill>
                <a:ea typeface="Arial"/>
                <a:cs typeface="Arial"/>
                <a:sym typeface="Arial"/>
              </a:rPr>
              <a:t>Sistani, F., Rodriguez de Bittner, M., &amp; Shaya, F. T. (2023). Social determinants of health, substance use, and drug overdose prevention. </a:t>
            </a:r>
            <a:r>
              <a:rPr lang="en-US" sz="1100" i="1" dirty="0">
                <a:solidFill>
                  <a:schemeClr val="dk1"/>
                </a:solidFill>
                <a:ea typeface="Arial"/>
                <a:cs typeface="Arial"/>
                <a:sym typeface="Arial"/>
              </a:rPr>
              <a:t>Journal of the American Pharmacists Association : </a:t>
            </a:r>
            <a:r>
              <a:rPr lang="en-US" sz="1100" i="1" dirty="0" err="1">
                <a:solidFill>
                  <a:schemeClr val="dk1"/>
                </a:solidFill>
                <a:ea typeface="Arial"/>
                <a:cs typeface="Arial"/>
                <a:sym typeface="Arial"/>
              </a:rPr>
              <a:t>JAPhA</a:t>
            </a:r>
            <a:r>
              <a:rPr lang="en-US" sz="1100" dirty="0">
                <a:solidFill>
                  <a:schemeClr val="dk1"/>
                </a:solidFill>
                <a:ea typeface="Arial"/>
                <a:cs typeface="Arial"/>
                <a:sym typeface="Arial"/>
              </a:rPr>
              <a:t>, </a:t>
            </a:r>
            <a:r>
              <a:rPr lang="en-US" sz="1100" i="1" dirty="0">
                <a:solidFill>
                  <a:schemeClr val="dk1"/>
                </a:solidFill>
                <a:ea typeface="Arial"/>
                <a:cs typeface="Arial"/>
                <a:sym typeface="Arial"/>
              </a:rPr>
              <a:t>63</a:t>
            </a:r>
            <a:r>
              <a:rPr lang="en-US" sz="1100" dirty="0">
                <a:solidFill>
                  <a:schemeClr val="dk1"/>
                </a:solidFill>
                <a:ea typeface="Arial"/>
                <a:cs typeface="Arial"/>
                <a:sym typeface="Arial"/>
              </a:rPr>
              <a:t>(2), 628–632. </a:t>
            </a:r>
            <a:r>
              <a:rPr lang="en-US" sz="1100" u="sng" dirty="0">
                <a:solidFill>
                  <a:schemeClr val="dk1"/>
                </a:solidFill>
                <a:ea typeface="Arial"/>
                <a:cs typeface="Arial"/>
                <a:sym typeface="Arial"/>
                <a:hlinkClick r:id="rId5">
                  <a:extLst>
                    <a:ext uri="{A12FA001-AC4F-418D-AE19-62706E023703}">
                      <ahyp:hlinkClr xmlns:ahyp="http://schemas.microsoft.com/office/drawing/2018/hyperlinkcolor" val="tx"/>
                    </a:ext>
                  </a:extLst>
                </a:hlinkClick>
              </a:rPr>
              <a:t>https://doi-org.proxy.lib.uiowa.edu/10.1016/j.japh.2022.10.023</a:t>
            </a:r>
            <a:endParaRPr lang="en-US"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endParaRPr lang="en-US"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chemeClr val="dk1"/>
                </a:solidFill>
                <a:ea typeface="Arial"/>
                <a:cs typeface="Arial"/>
                <a:sym typeface="Arial"/>
              </a:rPr>
              <a:t>Strang, J., Manning, V., </a:t>
            </a:r>
            <a:r>
              <a:rPr lang="en-US" sz="1100" dirty="0" err="1">
                <a:solidFill>
                  <a:schemeClr val="dk1"/>
                </a:solidFill>
                <a:ea typeface="Arial"/>
                <a:cs typeface="Arial"/>
                <a:sym typeface="Arial"/>
              </a:rPr>
              <a:t>Mayet</a:t>
            </a:r>
            <a:r>
              <a:rPr lang="en-US" sz="1100" dirty="0">
                <a:solidFill>
                  <a:schemeClr val="dk1"/>
                </a:solidFill>
                <a:ea typeface="Arial"/>
                <a:cs typeface="Arial"/>
                <a:sym typeface="Arial"/>
              </a:rPr>
              <a:t>, S., Best, D., </a:t>
            </a:r>
            <a:r>
              <a:rPr lang="en-US" sz="1100" dirty="0" err="1">
                <a:solidFill>
                  <a:schemeClr val="dk1"/>
                </a:solidFill>
                <a:ea typeface="Arial"/>
                <a:cs typeface="Arial"/>
                <a:sym typeface="Arial"/>
              </a:rPr>
              <a:t>Titherington</a:t>
            </a:r>
            <a:r>
              <a:rPr lang="en-US" sz="1100" dirty="0">
                <a:solidFill>
                  <a:schemeClr val="dk1"/>
                </a:solidFill>
                <a:ea typeface="Arial"/>
                <a:cs typeface="Arial"/>
                <a:sym typeface="Arial"/>
              </a:rPr>
              <a:t>, E., Santana, L., </a:t>
            </a:r>
            <a:r>
              <a:rPr lang="en-US" sz="1100" dirty="0" err="1">
                <a:solidFill>
                  <a:schemeClr val="dk1"/>
                </a:solidFill>
                <a:ea typeface="Arial"/>
                <a:cs typeface="Arial"/>
                <a:sym typeface="Arial"/>
              </a:rPr>
              <a:t>Offor</a:t>
            </a:r>
            <a:r>
              <a:rPr lang="en-US" sz="1100" dirty="0">
                <a:solidFill>
                  <a:schemeClr val="dk1"/>
                </a:solidFill>
                <a:ea typeface="Arial"/>
                <a:cs typeface="Arial"/>
                <a:sym typeface="Arial"/>
              </a:rPr>
              <a:t>, E., &amp; </a:t>
            </a:r>
            <a:r>
              <a:rPr lang="en-US" sz="1100" dirty="0" err="1">
                <a:solidFill>
                  <a:schemeClr val="dk1"/>
                </a:solidFill>
                <a:ea typeface="Arial"/>
                <a:cs typeface="Arial"/>
                <a:sym typeface="Arial"/>
              </a:rPr>
              <a:t>Semmler</a:t>
            </a:r>
            <a:r>
              <a:rPr lang="en-US" sz="1100" dirty="0">
                <a:solidFill>
                  <a:schemeClr val="dk1"/>
                </a:solidFill>
                <a:ea typeface="Arial"/>
                <a:cs typeface="Arial"/>
                <a:sym typeface="Arial"/>
              </a:rPr>
              <a:t>, C. (2008). Overdose training and take-home naloxone for opiate users: prospective cohort study of impact on knowledge and attitudes and subsequent management of overdoses. </a:t>
            </a:r>
            <a:r>
              <a:rPr lang="en-US" sz="1100" i="1" dirty="0">
                <a:solidFill>
                  <a:schemeClr val="dk1"/>
                </a:solidFill>
                <a:ea typeface="Arial"/>
                <a:cs typeface="Arial"/>
                <a:sym typeface="Arial"/>
              </a:rPr>
              <a:t>Addiction (Abingdon, England)</a:t>
            </a:r>
            <a:r>
              <a:rPr lang="en-US" sz="1100" dirty="0">
                <a:solidFill>
                  <a:schemeClr val="dk1"/>
                </a:solidFill>
                <a:ea typeface="Arial"/>
                <a:cs typeface="Arial"/>
                <a:sym typeface="Arial"/>
              </a:rPr>
              <a:t>, </a:t>
            </a:r>
            <a:r>
              <a:rPr lang="en-US" sz="1100" i="1" dirty="0">
                <a:solidFill>
                  <a:schemeClr val="dk1"/>
                </a:solidFill>
                <a:ea typeface="Arial"/>
                <a:cs typeface="Arial"/>
                <a:sym typeface="Arial"/>
              </a:rPr>
              <a:t>103</a:t>
            </a:r>
            <a:r>
              <a:rPr lang="en-US" sz="1100" dirty="0">
                <a:solidFill>
                  <a:schemeClr val="dk1"/>
                </a:solidFill>
                <a:ea typeface="Arial"/>
                <a:cs typeface="Arial"/>
                <a:sym typeface="Arial"/>
              </a:rPr>
              <a:t>(10), 1648–1657. </a:t>
            </a:r>
            <a:r>
              <a:rPr lang="en-US" sz="1100" u="sng" dirty="0">
                <a:solidFill>
                  <a:schemeClr val="dk1"/>
                </a:solidFill>
                <a:ea typeface="Arial"/>
                <a:cs typeface="Arial"/>
                <a:sym typeface="Arial"/>
                <a:hlinkClick r:id="rId6">
                  <a:extLst>
                    <a:ext uri="{A12FA001-AC4F-418D-AE19-62706E023703}">
                      <ahyp:hlinkClr xmlns:ahyp="http://schemas.microsoft.com/office/drawing/2018/hyperlinkcolor" val="tx"/>
                    </a:ext>
                  </a:extLst>
                </a:hlinkClick>
              </a:rPr>
              <a:t>https://doi-org.proxy.lib.uiowa.edu/10.1111/j.1360-0443.2008.02314.x</a:t>
            </a:r>
            <a:endParaRPr lang="en-US" sz="1100" dirty="0">
              <a:solidFill>
                <a:srgbClr val="0563C1"/>
              </a:solidFill>
              <a:ea typeface="Arial"/>
              <a:cs typeface="Arial"/>
              <a:sym typeface="Arial"/>
            </a:endParaRPr>
          </a:p>
          <a:p>
            <a:pPr marL="171450" indent="-171450">
              <a:buClr>
                <a:srgbClr val="000000"/>
              </a:buClr>
              <a:buSzPts val="1000"/>
              <a:buFont typeface="Arial" panose="020B0604020202020204" pitchFamily="34" charset="0"/>
              <a:buChar char="•"/>
            </a:pPr>
            <a:endParaRPr lang="en-US"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err="1">
                <a:solidFill>
                  <a:schemeClr val="dk1"/>
                </a:solidFill>
                <a:ea typeface="Arial"/>
                <a:cs typeface="Arial"/>
                <a:sym typeface="Arial"/>
              </a:rPr>
              <a:t>Sulley</a:t>
            </a:r>
            <a:r>
              <a:rPr lang="en-US" sz="1100" dirty="0">
                <a:solidFill>
                  <a:schemeClr val="dk1"/>
                </a:solidFill>
                <a:ea typeface="Arial"/>
                <a:cs typeface="Arial"/>
                <a:sym typeface="Arial"/>
              </a:rPr>
              <a:t>, S., &amp; </a:t>
            </a:r>
            <a:r>
              <a:rPr lang="en-US" sz="1100" dirty="0" err="1">
                <a:solidFill>
                  <a:schemeClr val="dk1"/>
                </a:solidFill>
                <a:ea typeface="Arial"/>
                <a:cs typeface="Arial"/>
                <a:sym typeface="Arial"/>
              </a:rPr>
              <a:t>Ndanga</a:t>
            </a:r>
            <a:r>
              <a:rPr lang="en-US" sz="1100" dirty="0">
                <a:solidFill>
                  <a:schemeClr val="dk1"/>
                </a:solidFill>
                <a:ea typeface="Arial"/>
                <a:cs typeface="Arial"/>
                <a:sym typeface="Arial"/>
              </a:rPr>
              <a:t>, M. (2020). Inpatient Opioid Use Disorder and Social Determinants of Health: A Nationwide Analysis of the National Inpatient Sample (2012-2014 and 2016-2017). </a:t>
            </a:r>
            <a:r>
              <a:rPr lang="en-US" sz="1100" i="1" dirty="0" err="1">
                <a:solidFill>
                  <a:schemeClr val="dk1"/>
                </a:solidFill>
                <a:ea typeface="Arial"/>
                <a:cs typeface="Arial"/>
                <a:sym typeface="Arial"/>
              </a:rPr>
              <a:t>Cureus</a:t>
            </a:r>
            <a:r>
              <a:rPr lang="en-US" sz="1100" dirty="0">
                <a:solidFill>
                  <a:schemeClr val="dk1"/>
                </a:solidFill>
                <a:ea typeface="Arial"/>
                <a:cs typeface="Arial"/>
                <a:sym typeface="Arial"/>
              </a:rPr>
              <a:t>, </a:t>
            </a:r>
            <a:r>
              <a:rPr lang="en-US" sz="1100" i="1" dirty="0">
                <a:solidFill>
                  <a:schemeClr val="dk1"/>
                </a:solidFill>
                <a:ea typeface="Arial"/>
                <a:cs typeface="Arial"/>
                <a:sym typeface="Arial"/>
              </a:rPr>
              <a:t>12</a:t>
            </a:r>
            <a:r>
              <a:rPr lang="en-US" sz="1100" dirty="0">
                <a:solidFill>
                  <a:schemeClr val="dk1"/>
                </a:solidFill>
                <a:ea typeface="Arial"/>
                <a:cs typeface="Arial"/>
                <a:sym typeface="Arial"/>
              </a:rPr>
              <a:t>(11), e11311. </a:t>
            </a:r>
            <a:r>
              <a:rPr lang="en-US" sz="1100" u="sng" dirty="0">
                <a:solidFill>
                  <a:schemeClr val="dk1"/>
                </a:solidFill>
                <a:ea typeface="Arial"/>
                <a:cs typeface="Arial"/>
                <a:sym typeface="Arial"/>
                <a:hlinkClick r:id="rId7">
                  <a:extLst>
                    <a:ext uri="{A12FA001-AC4F-418D-AE19-62706E023703}">
                      <ahyp:hlinkClr xmlns:ahyp="http://schemas.microsoft.com/office/drawing/2018/hyperlinkcolor" val="tx"/>
                    </a:ext>
                  </a:extLst>
                </a:hlinkClick>
              </a:rPr>
              <a:t>https://doi.org/10.7759/cureus.11311</a:t>
            </a: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endParaRPr lang="en-US" sz="1100" dirty="0">
              <a:solidFill>
                <a:schemeClr val="dk1"/>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000000"/>
                </a:solidFill>
                <a:ea typeface="Arial"/>
                <a:cs typeface="Arial"/>
                <a:sym typeface="Arial"/>
              </a:rPr>
              <a:t>Thornton, R. L., Glover, C. M., </a:t>
            </a:r>
            <a:r>
              <a:rPr lang="en-US" sz="1100" dirty="0" err="1">
                <a:solidFill>
                  <a:srgbClr val="000000"/>
                </a:solidFill>
                <a:ea typeface="Arial"/>
                <a:cs typeface="Arial"/>
                <a:sym typeface="Arial"/>
              </a:rPr>
              <a:t>Cené</a:t>
            </a:r>
            <a:r>
              <a:rPr lang="en-US" sz="1100" dirty="0">
                <a:solidFill>
                  <a:srgbClr val="000000"/>
                </a:solidFill>
                <a:ea typeface="Arial"/>
                <a:cs typeface="Arial"/>
                <a:sym typeface="Arial"/>
              </a:rPr>
              <a:t>, C. W., </a:t>
            </a:r>
            <a:r>
              <a:rPr lang="en-US" sz="1100" dirty="0" err="1">
                <a:solidFill>
                  <a:srgbClr val="000000"/>
                </a:solidFill>
                <a:ea typeface="Arial"/>
                <a:cs typeface="Arial"/>
                <a:sym typeface="Arial"/>
              </a:rPr>
              <a:t>Glik</a:t>
            </a:r>
            <a:r>
              <a:rPr lang="en-US" sz="1100" dirty="0">
                <a:solidFill>
                  <a:srgbClr val="000000"/>
                </a:solidFill>
                <a:ea typeface="Arial"/>
                <a:cs typeface="Arial"/>
                <a:sym typeface="Arial"/>
              </a:rPr>
              <a:t>, D. C., Henderson, J. A., &amp; Williams, D. R. (2016). Evaluating Strategies For Reducing Health Disparities By Addressing The Social Determinants Of Health. </a:t>
            </a:r>
            <a:r>
              <a:rPr lang="en-US" sz="1100" i="1" dirty="0">
                <a:solidFill>
                  <a:srgbClr val="000000"/>
                </a:solidFill>
                <a:ea typeface="Arial"/>
                <a:cs typeface="Arial"/>
                <a:sym typeface="Arial"/>
              </a:rPr>
              <a:t>Health affairs (Project Hope)</a:t>
            </a:r>
            <a:r>
              <a:rPr lang="en-US" sz="1100" dirty="0">
                <a:solidFill>
                  <a:srgbClr val="000000"/>
                </a:solidFill>
                <a:ea typeface="Arial"/>
                <a:cs typeface="Arial"/>
                <a:sym typeface="Arial"/>
              </a:rPr>
              <a:t>, </a:t>
            </a:r>
            <a:r>
              <a:rPr lang="en-US" sz="1100" i="1" dirty="0">
                <a:solidFill>
                  <a:srgbClr val="000000"/>
                </a:solidFill>
                <a:ea typeface="Arial"/>
                <a:cs typeface="Arial"/>
                <a:sym typeface="Arial"/>
              </a:rPr>
              <a:t>35</a:t>
            </a:r>
            <a:r>
              <a:rPr lang="en-US" sz="1100" dirty="0">
                <a:solidFill>
                  <a:srgbClr val="000000"/>
                </a:solidFill>
                <a:ea typeface="Arial"/>
                <a:cs typeface="Arial"/>
                <a:sym typeface="Arial"/>
              </a:rPr>
              <a:t>(8), 1416–1423. </a:t>
            </a:r>
            <a:r>
              <a:rPr lang="en-US" sz="1100" u="sng" dirty="0">
                <a:solidFill>
                  <a:srgbClr val="444444"/>
                </a:solidFill>
                <a:ea typeface="Arial"/>
                <a:cs typeface="Arial"/>
                <a:sym typeface="Arial"/>
                <a:hlinkClick r:id="rId8">
                  <a:extLst>
                    <a:ext uri="{A12FA001-AC4F-418D-AE19-62706E023703}">
                      <ahyp:hlinkClr xmlns:ahyp="http://schemas.microsoft.com/office/drawing/2018/hyperlinkcolor" val="tx"/>
                    </a:ext>
                  </a:extLst>
                </a:hlinkClick>
              </a:rPr>
              <a:t>https://doi-org.proxy.lib.uiowa.edu/10.1377/hlthaff.2015.1357</a:t>
            </a:r>
            <a:endParaRPr lang="en-US" sz="1100" u="sng" dirty="0">
              <a:solidFill>
                <a:srgbClr val="444444"/>
              </a:solidFill>
              <a:ea typeface="Arial"/>
              <a:cs typeface="Arial"/>
              <a:sym typeface="Arial"/>
            </a:endParaRPr>
          </a:p>
          <a:p>
            <a:pPr>
              <a:buClr>
                <a:srgbClr val="000000"/>
              </a:buClr>
              <a:buSzPts val="1000"/>
            </a:pP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r>
              <a:rPr lang="en-US" sz="1100" dirty="0">
                <a:solidFill>
                  <a:srgbClr val="000000"/>
                </a:solidFill>
                <a:ea typeface="Arial"/>
                <a:cs typeface="Arial"/>
                <a:sym typeface="Arial"/>
              </a:rPr>
              <a:t>World Health Organization (WHO) (2023). </a:t>
            </a:r>
            <a:r>
              <a:rPr lang="en-US" sz="1100" i="1" dirty="0">
                <a:solidFill>
                  <a:srgbClr val="000000"/>
                </a:solidFill>
                <a:ea typeface="Arial"/>
                <a:cs typeface="Arial"/>
                <a:sym typeface="Arial"/>
              </a:rPr>
              <a:t>Social Determinants of Health</a:t>
            </a:r>
            <a:r>
              <a:rPr lang="en-US" sz="1100" dirty="0">
                <a:solidFill>
                  <a:srgbClr val="000000"/>
                </a:solidFill>
                <a:ea typeface="Arial"/>
                <a:cs typeface="Arial"/>
                <a:sym typeface="Arial"/>
              </a:rPr>
              <a:t>. World Health Organization Official Website. </a:t>
            </a:r>
            <a:r>
              <a:rPr lang="en-US" sz="1100" u="sng" dirty="0">
                <a:solidFill>
                  <a:srgbClr val="000000"/>
                </a:solidFill>
                <a:ea typeface="Arial"/>
                <a:cs typeface="Arial"/>
                <a:sym typeface="Arial"/>
                <a:hlinkClick r:id="rId9">
                  <a:extLst>
                    <a:ext uri="{A12FA001-AC4F-418D-AE19-62706E023703}">
                      <ahyp:hlinkClr xmlns:ahyp="http://schemas.microsoft.com/office/drawing/2018/hyperlinkcolor" val="tx"/>
                    </a:ext>
                  </a:extLst>
                </a:hlinkClick>
              </a:rPr>
              <a:t>https://www.who.int/health-topics/social-determinants-of-health#tab=tab_1</a:t>
            </a: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endParaRPr lang="en-US" sz="1100" dirty="0">
              <a:solidFill>
                <a:srgbClr val="000000"/>
              </a:solidFill>
              <a:ea typeface="Arial"/>
              <a:cs typeface="Arial"/>
              <a:sym typeface="Arial"/>
            </a:endParaRPr>
          </a:p>
          <a:p>
            <a:pPr marL="171450" indent="-171450">
              <a:buClr>
                <a:srgbClr val="000000"/>
              </a:buClr>
              <a:buSzPts val="1000"/>
              <a:buFont typeface="Arial" panose="020B0604020202020204" pitchFamily="34" charset="0"/>
              <a:buChar char="•"/>
            </a:pPr>
            <a:endParaRPr sz="1100" dirty="0">
              <a:solidFill>
                <a:schemeClr val="dk1"/>
              </a:solidFill>
              <a:ea typeface="Arial"/>
              <a:cs typeface="Arial"/>
              <a:sym typeface="Arial"/>
            </a:endParaRPr>
          </a:p>
        </p:txBody>
      </p:sp>
      <p:sp>
        <p:nvSpPr>
          <p:cNvPr id="4" name="Google Shape;930;p19">
            <a:extLst>
              <a:ext uri="{FF2B5EF4-FFF2-40B4-BE49-F238E27FC236}">
                <a16:creationId xmlns:a16="http://schemas.microsoft.com/office/drawing/2014/main" id="{147FB7B6-1411-4A7C-5D5C-192E47A89319}"/>
              </a:ext>
            </a:extLst>
          </p:cNvPr>
          <p:cNvSpPr txBox="1">
            <a:spLocks noGrp="1"/>
          </p:cNvSpPr>
          <p:nvPr>
            <p:ph type="title"/>
          </p:nvPr>
        </p:nvSpPr>
        <p:spPr>
          <a:xfrm>
            <a:off x="2057400" y="292772"/>
            <a:ext cx="8153400" cy="921413"/>
          </a:xfrm>
          <a:prstGeom prst="rect">
            <a:avLst/>
          </a:prstGeom>
          <a:noFill/>
          <a:ln>
            <a:noFill/>
          </a:ln>
        </p:spPr>
        <p:txBody>
          <a:bodyPr spcFirstLastPara="1" vert="horz" wrap="square" lIns="91425" tIns="45700" rIns="91425" bIns="45700" rtlCol="0" anchor="ctr" anchorCtr="0">
            <a:normAutofit/>
          </a:bodyPr>
          <a:lstStyle/>
          <a:p>
            <a:pPr algn="ctr"/>
            <a:r>
              <a:rPr lang="en-US" b="0" cap="none" dirty="0">
                <a:latin typeface="Century Gothic" panose="020B0502020202020204" pitchFamily="34" charset="0"/>
              </a:rPr>
              <a:t>References</a:t>
            </a:r>
            <a:endParaRPr sz="4800" b="0" cap="none" dirty="0">
              <a:latin typeface="Century Gothic" panose="020B0502020202020204" pitchFamily="34" charset="0"/>
            </a:endParaRPr>
          </a:p>
        </p:txBody>
      </p:sp>
    </p:spTree>
    <p:extLst>
      <p:ext uri="{BB962C8B-B14F-4D97-AF65-F5344CB8AC3E}">
        <p14:creationId xmlns:p14="http://schemas.microsoft.com/office/powerpoint/2010/main" val="387961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Floral Clipart&quot; Images – Browse 8,019 Stock Photos, Vectors, and Video |  Adobe Stock">
            <a:extLst>
              <a:ext uri="{FF2B5EF4-FFF2-40B4-BE49-F238E27FC236}">
                <a16:creationId xmlns:a16="http://schemas.microsoft.com/office/drawing/2014/main" id="{D2B41486-915B-46F0-C87B-3B949FB140F6}"/>
              </a:ext>
            </a:extLst>
          </p:cNvPr>
          <p:cNvPicPr>
            <a:picLocks noChangeAspect="1" noChangeArrowheads="1"/>
          </p:cNvPicPr>
          <p:nvPr/>
        </p:nvPicPr>
        <p:blipFill rotWithShape="1">
          <a:blip r:embed="rId4">
            <a:alphaModFix amt="40000"/>
            <a:extLst>
              <a:ext uri="{28A0092B-C50C-407E-A947-70E740481C1C}">
                <a14:useLocalDpi xmlns:a14="http://schemas.microsoft.com/office/drawing/2010/main" val="0"/>
              </a:ext>
            </a:extLst>
          </a:blip>
          <a:srcRect l="1062" r="16688" b="-1"/>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a:extLst>
              <a:ext uri="{FF2B5EF4-FFF2-40B4-BE49-F238E27FC236}">
                <a16:creationId xmlns:a16="http://schemas.microsoft.com/office/drawing/2014/main" id="{0E72AFC2-323F-16E5-E7BF-B7F7A6666E71}"/>
              </a:ext>
            </a:extLst>
          </p:cNvPr>
          <p:cNvSpPr/>
          <p:nvPr/>
        </p:nvSpPr>
        <p:spPr>
          <a:xfrm rot="11982072">
            <a:off x="626165" y="2219785"/>
            <a:ext cx="5339839" cy="3957178"/>
          </a:xfrm>
          <a:prstGeom prst="wedgeEllipseCallout">
            <a:avLst>
              <a:gd name="adj1" fmla="val -38615"/>
              <a:gd name="adj2" fmla="val 60467"/>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a:lnSpc>
                <a:spcPct val="90000"/>
              </a:lnSpc>
              <a:spcAft>
                <a:spcPts val="600"/>
              </a:spcAft>
            </a:pPr>
            <a:endParaRPr lang="en-US" sz="4000" b="1" dirty="0">
              <a:solidFill>
                <a:srgbClr val="FFFFFF"/>
              </a:solidFill>
              <a:latin typeface="Pristina" panose="03060402040406080204" pitchFamily="66" charset="0"/>
            </a:endParaRPr>
          </a:p>
        </p:txBody>
      </p:sp>
      <p:pic>
        <p:nvPicPr>
          <p:cNvPr id="4" name="Picture 3">
            <a:extLst>
              <a:ext uri="{FF2B5EF4-FFF2-40B4-BE49-F238E27FC236}">
                <a16:creationId xmlns:a16="http://schemas.microsoft.com/office/drawing/2014/main" id="{AD072A22-F4EE-9765-E415-B757FCA45564}"/>
              </a:ext>
            </a:extLst>
          </p:cNvPr>
          <p:cNvPicPr>
            <a:picLocks noChangeAspect="1"/>
          </p:cNvPicPr>
          <p:nvPr/>
        </p:nvPicPr>
        <p:blipFill rotWithShape="1">
          <a:blip r:embed="rId5"/>
          <a:srcRect r="3124"/>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2" name="TextBox 1">
            <a:extLst>
              <a:ext uri="{FF2B5EF4-FFF2-40B4-BE49-F238E27FC236}">
                <a16:creationId xmlns:a16="http://schemas.microsoft.com/office/drawing/2014/main" id="{1C111367-71E2-0DD9-2CB9-55F15102BD67}"/>
              </a:ext>
            </a:extLst>
          </p:cNvPr>
          <p:cNvSpPr txBox="1"/>
          <p:nvPr/>
        </p:nvSpPr>
        <p:spPr>
          <a:xfrm>
            <a:off x="956030" y="2745330"/>
            <a:ext cx="4680107" cy="3185487"/>
          </a:xfrm>
          <a:prstGeom prst="rect">
            <a:avLst/>
          </a:prstGeom>
          <a:noFill/>
        </p:spPr>
        <p:txBody>
          <a:bodyPr wrap="square" rtlCol="0">
            <a:spAutoFit/>
          </a:bodyPr>
          <a:lstStyle/>
          <a:p>
            <a:pPr algn="ctr">
              <a:lnSpc>
                <a:spcPct val="90000"/>
              </a:lnSpc>
              <a:spcAft>
                <a:spcPts val="600"/>
              </a:spcAft>
            </a:pPr>
            <a:r>
              <a:rPr lang="en-US" sz="4000" b="1" dirty="0">
                <a:solidFill>
                  <a:srgbClr val="FFFFFF"/>
                </a:solidFill>
                <a:latin typeface="Pristina" panose="03060402040406080204" pitchFamily="66" charset="0"/>
              </a:rPr>
              <a:t>“I was always </a:t>
            </a:r>
          </a:p>
          <a:p>
            <a:pPr algn="ctr">
              <a:lnSpc>
                <a:spcPct val="90000"/>
              </a:lnSpc>
              <a:spcAft>
                <a:spcPts val="600"/>
              </a:spcAft>
            </a:pPr>
            <a:r>
              <a:rPr lang="en-US" sz="4000" b="1" dirty="0">
                <a:solidFill>
                  <a:srgbClr val="FFFFFF"/>
                </a:solidFill>
                <a:latin typeface="Pristina" panose="03060402040406080204" pitchFamily="66" charset="0"/>
              </a:rPr>
              <a:t>too ashamed </a:t>
            </a:r>
          </a:p>
          <a:p>
            <a:pPr algn="ctr">
              <a:lnSpc>
                <a:spcPct val="90000"/>
              </a:lnSpc>
              <a:spcAft>
                <a:spcPts val="600"/>
              </a:spcAft>
            </a:pPr>
            <a:r>
              <a:rPr lang="en-US" sz="4000" b="1" dirty="0">
                <a:solidFill>
                  <a:srgbClr val="FFFFFF"/>
                </a:solidFill>
                <a:latin typeface="Pristina" panose="03060402040406080204" pitchFamily="66" charset="0"/>
              </a:rPr>
              <a:t>to ask for help.  </a:t>
            </a:r>
          </a:p>
          <a:p>
            <a:pPr algn="ctr">
              <a:lnSpc>
                <a:spcPct val="90000"/>
              </a:lnSpc>
              <a:spcAft>
                <a:spcPts val="600"/>
              </a:spcAft>
            </a:pPr>
            <a:r>
              <a:rPr lang="en-US" sz="4000" b="1" dirty="0">
                <a:solidFill>
                  <a:srgbClr val="FFFFFF"/>
                </a:solidFill>
                <a:latin typeface="Pristina" panose="03060402040406080204" pitchFamily="66" charset="0"/>
              </a:rPr>
              <a:t>Everyone told me to </a:t>
            </a:r>
          </a:p>
          <a:p>
            <a:pPr algn="ctr">
              <a:lnSpc>
                <a:spcPct val="90000"/>
              </a:lnSpc>
              <a:spcAft>
                <a:spcPts val="600"/>
              </a:spcAft>
            </a:pPr>
            <a:r>
              <a:rPr lang="en-US" sz="4000" b="1" dirty="0">
                <a:solidFill>
                  <a:srgbClr val="FFFFFF"/>
                </a:solidFill>
                <a:latin typeface="Pristina" panose="03060402040406080204" pitchFamily="66" charset="0"/>
              </a:rPr>
              <a:t>Just STOP”</a:t>
            </a:r>
          </a:p>
        </p:txBody>
      </p:sp>
    </p:spTree>
    <p:extLst>
      <p:ext uri="{BB962C8B-B14F-4D97-AF65-F5344CB8AC3E}">
        <p14:creationId xmlns:p14="http://schemas.microsoft.com/office/powerpoint/2010/main" val="2809521563"/>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E778-3222-D2F0-0BD4-9A9D0AEA1211}"/>
              </a:ext>
            </a:extLst>
          </p:cNvPr>
          <p:cNvSpPr>
            <a:spLocks noGrp="1"/>
          </p:cNvSpPr>
          <p:nvPr>
            <p:ph type="ctrTitle"/>
          </p:nvPr>
        </p:nvSpPr>
        <p:spPr>
          <a:xfrm>
            <a:off x="3673697" y="2382549"/>
            <a:ext cx="7930342" cy="1829559"/>
          </a:xfrm>
        </p:spPr>
        <p:txBody>
          <a:bodyPr>
            <a:normAutofit/>
          </a:bodyPr>
          <a:lstStyle/>
          <a:p>
            <a:r>
              <a:rPr lang="en-US" sz="7200" dirty="0"/>
              <a:t>Thank you!</a:t>
            </a:r>
          </a:p>
        </p:txBody>
      </p:sp>
    </p:spTree>
    <p:extLst>
      <p:ext uri="{BB962C8B-B14F-4D97-AF65-F5344CB8AC3E}">
        <p14:creationId xmlns:p14="http://schemas.microsoft.com/office/powerpoint/2010/main" val="116826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BB4FD81-E270-040C-2556-A710C1176F89}"/>
              </a:ext>
            </a:extLst>
          </p:cNvPr>
          <p:cNvSpPr>
            <a:spLocks noGrp="1"/>
          </p:cNvSpPr>
          <p:nvPr>
            <p:ph type="title"/>
          </p:nvPr>
        </p:nvSpPr>
        <p:spPr>
          <a:xfrm>
            <a:off x="1248177" y="1722120"/>
            <a:ext cx="9625389" cy="3413760"/>
          </a:xfrm>
        </p:spPr>
        <p:txBody>
          <a:bodyPr vert="horz" lIns="91440" tIns="45720" rIns="91440" bIns="45720" rtlCol="0" anchor="b">
            <a:noAutofit/>
          </a:bodyPr>
          <a:lstStyle/>
          <a:p>
            <a:pPr algn="ctr"/>
            <a:r>
              <a:rPr lang="en-US" sz="5400" b="1" i="1" dirty="0">
                <a:solidFill>
                  <a:srgbClr val="1A4C74"/>
                </a:solidFill>
                <a:latin typeface="Century Gothic" panose="020B0502020202020204" pitchFamily="34" charset="0"/>
              </a:rPr>
              <a:t>Part 1:</a:t>
            </a:r>
            <a:br>
              <a:rPr lang="en-US" sz="5400" b="1" i="1" dirty="0">
                <a:solidFill>
                  <a:srgbClr val="1A4C74"/>
                </a:solidFill>
                <a:latin typeface="Century Gothic" panose="020B0502020202020204" pitchFamily="34" charset="0"/>
              </a:rPr>
            </a:br>
            <a:br>
              <a:rPr lang="en-US" sz="5400" b="1" dirty="0">
                <a:solidFill>
                  <a:srgbClr val="1A4C74"/>
                </a:solidFill>
              </a:rPr>
            </a:br>
            <a:r>
              <a:rPr lang="en-US" sz="5400" dirty="0">
                <a:solidFill>
                  <a:srgbClr val="1A4C74"/>
                </a:solidFill>
                <a:latin typeface="Century Gothic" panose="020B0502020202020204" pitchFamily="34" charset="0"/>
              </a:rPr>
              <a:t>The Medical Model of Addiction</a:t>
            </a:r>
            <a:endParaRPr lang="en-US" sz="5400" i="1" dirty="0">
              <a:solidFill>
                <a:srgbClr val="1A4C74"/>
              </a:solidFill>
              <a:latin typeface="Century Gothic" panose="020B0502020202020204" pitchFamily="34" charset="0"/>
            </a:endParaRPr>
          </a:p>
        </p:txBody>
      </p:sp>
    </p:spTree>
    <p:extLst>
      <p:ext uri="{BB962C8B-B14F-4D97-AF65-F5344CB8AC3E}">
        <p14:creationId xmlns:p14="http://schemas.microsoft.com/office/powerpoint/2010/main" val="120162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5632" y="456343"/>
            <a:ext cx="7786808" cy="1461778"/>
          </a:xfrm>
        </p:spPr>
        <p:txBody>
          <a:bodyPr>
            <a:normAutofit/>
          </a:bodyPr>
          <a:lstStyle/>
          <a:p>
            <a:r>
              <a:rPr lang="en-US" sz="4000" dirty="0">
                <a:latin typeface="Century Gothic" panose="020B0502020202020204" pitchFamily="34" charset="0"/>
              </a:rPr>
              <a:t>ASAM Definition of Addiction</a:t>
            </a:r>
          </a:p>
        </p:txBody>
      </p:sp>
      <p:sp>
        <p:nvSpPr>
          <p:cNvPr id="3" name="Content Placeholder 2"/>
          <p:cNvSpPr>
            <a:spLocks noGrp="1"/>
          </p:cNvSpPr>
          <p:nvPr>
            <p:ph idx="1"/>
          </p:nvPr>
        </p:nvSpPr>
        <p:spPr>
          <a:xfrm>
            <a:off x="689367" y="1918121"/>
            <a:ext cx="5903450" cy="4686935"/>
          </a:xfrm>
        </p:spPr>
        <p:txBody>
          <a:bodyPr>
            <a:normAutofit/>
          </a:bodyPr>
          <a:lstStyle/>
          <a:p>
            <a:pPr marL="0" lvl="0" indent="0">
              <a:spcBef>
                <a:spcPts val="0"/>
              </a:spcBef>
              <a:buNone/>
              <a:defRPr/>
            </a:pPr>
            <a:r>
              <a:rPr lang="en-US" sz="2400" dirty="0">
                <a:latin typeface="Century Gothic" panose="020B0502020202020204" pitchFamily="34" charset="0"/>
              </a:rPr>
              <a:t>“Addiction is a </a:t>
            </a:r>
            <a:r>
              <a:rPr lang="en-US" sz="2400" b="1" dirty="0">
                <a:latin typeface="Century Gothic" panose="020B0502020202020204" pitchFamily="34" charset="0"/>
              </a:rPr>
              <a:t>treatable, chronic medical disease </a:t>
            </a:r>
            <a:r>
              <a:rPr lang="en-US" sz="2400" dirty="0">
                <a:latin typeface="Century Gothic" panose="020B0502020202020204" pitchFamily="34" charset="0"/>
              </a:rPr>
              <a:t>involving complex interactions among brain circuits, genetics, the environment, and an individual’s life experiences.  </a:t>
            </a:r>
          </a:p>
          <a:p>
            <a:pPr marL="0" lvl="0" indent="0">
              <a:spcBef>
                <a:spcPts val="0"/>
              </a:spcBef>
              <a:buNone/>
              <a:defRPr/>
            </a:pPr>
            <a:endParaRPr lang="en-US" sz="2400" dirty="0">
              <a:latin typeface="Century Gothic" panose="020B0502020202020204" pitchFamily="34" charset="0"/>
            </a:endParaRPr>
          </a:p>
          <a:p>
            <a:pPr marL="0" lvl="0" indent="0">
              <a:spcBef>
                <a:spcPts val="0"/>
              </a:spcBef>
              <a:buNone/>
              <a:defRPr/>
            </a:pPr>
            <a:endParaRPr lang="en-US" sz="2400" dirty="0">
              <a:latin typeface="Century Gothic" panose="020B0502020202020204" pitchFamily="34" charset="0"/>
            </a:endParaRPr>
          </a:p>
          <a:p>
            <a:pPr marL="0" lvl="0" indent="0">
              <a:spcBef>
                <a:spcPts val="0"/>
              </a:spcBef>
              <a:buNone/>
              <a:defRPr/>
            </a:pPr>
            <a:r>
              <a:rPr lang="en-US" sz="2400" b="1" dirty="0">
                <a:latin typeface="Century Gothic" panose="020B0502020202020204" pitchFamily="34" charset="0"/>
              </a:rPr>
              <a:t>Prevention efforts and treatment </a:t>
            </a:r>
            <a:r>
              <a:rPr lang="en-US" sz="2400" dirty="0">
                <a:latin typeface="Century Gothic" panose="020B0502020202020204" pitchFamily="34" charset="0"/>
              </a:rPr>
              <a:t>approaches for addiction are generally as successful as those for other chronic diseases.”</a:t>
            </a:r>
          </a:p>
          <a:p>
            <a:endParaRPr lang="en-US" sz="1600" dirty="0"/>
          </a:p>
        </p:txBody>
      </p:sp>
      <p:sp>
        <p:nvSpPr>
          <p:cNvPr id="21" name="Freeform: Shape 2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rain in head">
            <a:extLst>
              <a:ext uri="{FF2B5EF4-FFF2-40B4-BE49-F238E27FC236}">
                <a16:creationId xmlns:a16="http://schemas.microsoft.com/office/drawing/2014/main" id="{180A54FB-FB17-4BD0-A1A7-B88BD16B48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
        <p:nvSpPr>
          <p:cNvPr id="4" name="TextBox 3">
            <a:extLst>
              <a:ext uri="{FF2B5EF4-FFF2-40B4-BE49-F238E27FC236}">
                <a16:creationId xmlns:a16="http://schemas.microsoft.com/office/drawing/2014/main" id="{EDBC23EF-04A5-90C1-C64A-97482FA96EB1}"/>
              </a:ext>
            </a:extLst>
          </p:cNvPr>
          <p:cNvSpPr txBox="1"/>
          <p:nvPr/>
        </p:nvSpPr>
        <p:spPr>
          <a:xfrm>
            <a:off x="4813570" y="6396335"/>
            <a:ext cx="7378430" cy="461665"/>
          </a:xfrm>
          <a:prstGeom prst="rect">
            <a:avLst/>
          </a:prstGeom>
          <a:noFill/>
        </p:spPr>
        <p:txBody>
          <a:bodyPr wrap="none" rtlCol="0">
            <a:spAutoFit/>
          </a:bodyPr>
          <a:lstStyle/>
          <a:p>
            <a:pPr marL="0" lvl="0" indent="0">
              <a:spcBef>
                <a:spcPts val="0"/>
              </a:spcBef>
              <a:buNone/>
              <a:defRPr/>
            </a:pPr>
            <a:r>
              <a:rPr lang="en-US" sz="1200" dirty="0"/>
              <a:t>ASAM website, https://www.asam.org/quality-care/definition-of-addiction, Accessed January 21, 2024</a:t>
            </a:r>
          </a:p>
          <a:p>
            <a:pPr marL="0" lvl="0" indent="0">
              <a:spcBef>
                <a:spcPts val="0"/>
              </a:spcBef>
              <a:buNone/>
              <a:defRPr/>
            </a:pPr>
            <a:r>
              <a:rPr lang="en-US" sz="1200" dirty="0"/>
              <a:t>SAMHSA website, https://www.samhsa.gov/sites/default/files/programs_campaigns/02._webcast_2_resources.pdf</a:t>
            </a:r>
          </a:p>
        </p:txBody>
      </p:sp>
    </p:spTree>
    <p:extLst>
      <p:ext uri="{BB962C8B-B14F-4D97-AF65-F5344CB8AC3E}">
        <p14:creationId xmlns:p14="http://schemas.microsoft.com/office/powerpoint/2010/main" val="116660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CCD4C3-B690-0F7D-81FC-81E67EAF5EFF}"/>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955192D2-44A1-0349-64CE-B429ADC2B760}"/>
              </a:ext>
            </a:extLst>
          </p:cNvPr>
          <p:cNvSpPr txBox="1"/>
          <p:nvPr/>
        </p:nvSpPr>
        <p:spPr>
          <a:xfrm>
            <a:off x="6886547" y="5332483"/>
            <a:ext cx="4172654" cy="1015663"/>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solidFill>
                  <a:schemeClr val="bg1"/>
                </a:solidFill>
                <a:latin typeface="Century Gothic" panose="020B0502020202020204" pitchFamily="34" charset="0"/>
              </a:rPr>
              <a:t>Genetics</a:t>
            </a:r>
          </a:p>
          <a:p>
            <a:pPr marL="285750" lvl="0" indent="-285750">
              <a:buFont typeface="Arial" panose="020B0604020202020204" pitchFamily="34" charset="0"/>
              <a:buChar char="•"/>
            </a:pPr>
            <a:r>
              <a:rPr lang="en-US" sz="2000" dirty="0">
                <a:solidFill>
                  <a:schemeClr val="bg1"/>
                </a:solidFill>
                <a:latin typeface="Century Gothic" panose="020B0502020202020204" pitchFamily="34" charset="0"/>
              </a:rPr>
              <a:t>Environment</a:t>
            </a:r>
          </a:p>
          <a:p>
            <a:pPr marL="285750" indent="-285750">
              <a:buFont typeface="Arial" panose="020B0604020202020204" pitchFamily="34" charset="0"/>
              <a:buChar char="•"/>
            </a:pPr>
            <a:r>
              <a:rPr lang="en-US" sz="2000" dirty="0">
                <a:solidFill>
                  <a:schemeClr val="bg1"/>
                </a:solidFill>
                <a:latin typeface="Century Gothic" panose="020B0502020202020204" pitchFamily="34" charset="0"/>
              </a:rPr>
              <a:t>Developmental Stage</a:t>
            </a:r>
          </a:p>
        </p:txBody>
      </p:sp>
      <p:graphicFrame>
        <p:nvGraphicFramePr>
          <p:cNvPr id="17" name="Content Placeholder 16">
            <a:extLst>
              <a:ext uri="{FF2B5EF4-FFF2-40B4-BE49-F238E27FC236}">
                <a16:creationId xmlns:a16="http://schemas.microsoft.com/office/drawing/2014/main" id="{BB939632-0F01-0099-21F6-3846D49BDADC}"/>
              </a:ext>
            </a:extLst>
          </p:cNvPr>
          <p:cNvGraphicFramePr>
            <a:graphicFrameLocks/>
          </p:cNvGraphicFramePr>
          <p:nvPr>
            <p:extLst>
              <p:ext uri="{D42A27DB-BD31-4B8C-83A1-F6EECF244321}">
                <p14:modId xmlns:p14="http://schemas.microsoft.com/office/powerpoint/2010/main" val="3254846852"/>
              </p:ext>
            </p:extLst>
          </p:nvPr>
        </p:nvGraphicFramePr>
        <p:xfrm>
          <a:off x="202555" y="1875967"/>
          <a:ext cx="6367913" cy="6405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B8E6008E-3BDC-06E7-8F27-ECBE921CD78D}"/>
              </a:ext>
            </a:extLst>
          </p:cNvPr>
          <p:cNvSpPr txBox="1"/>
          <p:nvPr/>
        </p:nvSpPr>
        <p:spPr>
          <a:xfrm>
            <a:off x="677052" y="3719101"/>
            <a:ext cx="5085035" cy="2092881"/>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US" sz="2000" dirty="0">
                <a:solidFill>
                  <a:schemeClr val="bg1"/>
                </a:solidFill>
                <a:latin typeface="Century Gothic" panose="020B0502020202020204" pitchFamily="34" charset="0"/>
              </a:rPr>
              <a:t>Drugs trigger dopamine release and rewire the reward pathway</a:t>
            </a:r>
          </a:p>
          <a:p>
            <a:pPr marL="285750" indent="-285750">
              <a:spcAft>
                <a:spcPts val="1200"/>
              </a:spcAft>
              <a:buFont typeface="Arial" panose="020B0604020202020204" pitchFamily="34" charset="0"/>
              <a:buChar char="•"/>
            </a:pPr>
            <a:r>
              <a:rPr lang="en-US" sz="2000" dirty="0">
                <a:solidFill>
                  <a:schemeClr val="bg1"/>
                </a:solidFill>
                <a:latin typeface="Century Gothic" panose="020B0502020202020204" pitchFamily="34" charset="0"/>
              </a:rPr>
              <a:t>Alter brain functions related to judgement, decision making, learning and memory, and behavioral control</a:t>
            </a:r>
          </a:p>
        </p:txBody>
      </p:sp>
      <p:sp>
        <p:nvSpPr>
          <p:cNvPr id="20" name="Rectangle: Rounded Corners 19">
            <a:extLst>
              <a:ext uri="{FF2B5EF4-FFF2-40B4-BE49-F238E27FC236}">
                <a16:creationId xmlns:a16="http://schemas.microsoft.com/office/drawing/2014/main" id="{A3F945ED-C29B-B84D-7AB3-A093CDDE3DAA}"/>
              </a:ext>
            </a:extLst>
          </p:cNvPr>
          <p:cNvSpPr/>
          <p:nvPr/>
        </p:nvSpPr>
        <p:spPr>
          <a:xfrm>
            <a:off x="6429915" y="1949564"/>
            <a:ext cx="5455532" cy="4070235"/>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dirty="0"/>
          </a:p>
        </p:txBody>
      </p:sp>
      <p:sp>
        <p:nvSpPr>
          <p:cNvPr id="21" name="TextBox 20">
            <a:extLst>
              <a:ext uri="{FF2B5EF4-FFF2-40B4-BE49-F238E27FC236}">
                <a16:creationId xmlns:a16="http://schemas.microsoft.com/office/drawing/2014/main" id="{8EBB6350-B676-9F1B-F178-7C4AA28A18D7}"/>
              </a:ext>
            </a:extLst>
          </p:cNvPr>
          <p:cNvSpPr txBox="1"/>
          <p:nvPr/>
        </p:nvSpPr>
        <p:spPr>
          <a:xfrm>
            <a:off x="7238296" y="3998469"/>
            <a:ext cx="4172654" cy="1015663"/>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solidFill>
                  <a:schemeClr val="bg1"/>
                </a:solidFill>
                <a:latin typeface="Century Gothic" panose="020B0502020202020204" pitchFamily="34" charset="0"/>
              </a:rPr>
              <a:t>Genetics</a:t>
            </a:r>
          </a:p>
          <a:p>
            <a:pPr marL="285750" lvl="0" indent="-285750">
              <a:buFont typeface="Arial" panose="020B0604020202020204" pitchFamily="34" charset="0"/>
              <a:buChar char="•"/>
            </a:pPr>
            <a:r>
              <a:rPr lang="en-US" sz="2000" dirty="0">
                <a:solidFill>
                  <a:schemeClr val="bg1"/>
                </a:solidFill>
                <a:latin typeface="Century Gothic" panose="020B0502020202020204" pitchFamily="34" charset="0"/>
              </a:rPr>
              <a:t>Environment</a:t>
            </a:r>
          </a:p>
          <a:p>
            <a:pPr marL="285750" indent="-285750">
              <a:buFont typeface="Arial" panose="020B0604020202020204" pitchFamily="34" charset="0"/>
              <a:buChar char="•"/>
            </a:pPr>
            <a:r>
              <a:rPr lang="en-US" sz="2000" dirty="0">
                <a:solidFill>
                  <a:schemeClr val="bg1"/>
                </a:solidFill>
                <a:latin typeface="Century Gothic" panose="020B0502020202020204" pitchFamily="34" charset="0"/>
              </a:rPr>
              <a:t>Developmental Stage</a:t>
            </a:r>
          </a:p>
        </p:txBody>
      </p:sp>
      <p:sp>
        <p:nvSpPr>
          <p:cNvPr id="30" name="Rectangle 29" descr="DNA">
            <a:extLst>
              <a:ext uri="{FF2B5EF4-FFF2-40B4-BE49-F238E27FC236}">
                <a16:creationId xmlns:a16="http://schemas.microsoft.com/office/drawing/2014/main" id="{2E4C3016-57AE-96C6-9893-A9044D6776A2}"/>
              </a:ext>
            </a:extLst>
          </p:cNvPr>
          <p:cNvSpPr/>
          <p:nvPr/>
        </p:nvSpPr>
        <p:spPr>
          <a:xfrm>
            <a:off x="7155793" y="2377468"/>
            <a:ext cx="992932" cy="99293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 name="TextBox 2">
            <a:extLst>
              <a:ext uri="{FF2B5EF4-FFF2-40B4-BE49-F238E27FC236}">
                <a16:creationId xmlns:a16="http://schemas.microsoft.com/office/drawing/2014/main" id="{AAF59CA7-8921-4C08-A2A3-DDD7AD5E07F9}"/>
              </a:ext>
            </a:extLst>
          </p:cNvPr>
          <p:cNvSpPr txBox="1"/>
          <p:nvPr/>
        </p:nvSpPr>
        <p:spPr>
          <a:xfrm>
            <a:off x="8019346" y="2519991"/>
            <a:ext cx="4172654" cy="707886"/>
          </a:xfrm>
          <a:prstGeom prst="rect">
            <a:avLst/>
          </a:prstGeom>
          <a:noFill/>
        </p:spPr>
        <p:txBody>
          <a:bodyPr wrap="square" rtlCol="0">
            <a:spAutoFit/>
          </a:bodyPr>
          <a:lstStyle/>
          <a:p>
            <a:pPr lvl="0"/>
            <a:r>
              <a:rPr lang="en-US" sz="2000" b="1" dirty="0">
                <a:solidFill>
                  <a:schemeClr val="bg1"/>
                </a:solidFill>
                <a:latin typeface="Century Gothic" panose="020B0502020202020204" pitchFamily="34" charset="0"/>
              </a:rPr>
              <a:t>Factors affecting risk of developing addiction</a:t>
            </a:r>
          </a:p>
        </p:txBody>
      </p:sp>
      <p:sp>
        <p:nvSpPr>
          <p:cNvPr id="4" name="Title 1">
            <a:extLst>
              <a:ext uri="{FF2B5EF4-FFF2-40B4-BE49-F238E27FC236}">
                <a16:creationId xmlns:a16="http://schemas.microsoft.com/office/drawing/2014/main" id="{A7935042-C07A-E329-F1A4-CD1767B92F2D}"/>
              </a:ext>
            </a:extLst>
          </p:cNvPr>
          <p:cNvSpPr txBox="1">
            <a:spLocks/>
          </p:cNvSpPr>
          <p:nvPr/>
        </p:nvSpPr>
        <p:spPr>
          <a:xfrm>
            <a:off x="306553" y="701738"/>
            <a:ext cx="11579815" cy="14617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entury Gothic" panose="020B0502020202020204" pitchFamily="34" charset="0"/>
              </a:rPr>
              <a:t>Addiction: A Biopsychosocial Illness</a:t>
            </a:r>
          </a:p>
        </p:txBody>
      </p:sp>
    </p:spTree>
    <p:extLst>
      <p:ext uri="{BB962C8B-B14F-4D97-AF65-F5344CB8AC3E}">
        <p14:creationId xmlns:p14="http://schemas.microsoft.com/office/powerpoint/2010/main" val="306241995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2" name="Rectangle 92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C5180E-84CF-ABC4-2E56-EAB3F9729BD0}"/>
              </a:ext>
            </a:extLst>
          </p:cNvPr>
          <p:cNvSpPr>
            <a:spLocks noGrp="1"/>
          </p:cNvSpPr>
          <p:nvPr>
            <p:ph type="title"/>
          </p:nvPr>
        </p:nvSpPr>
        <p:spPr>
          <a:xfrm>
            <a:off x="481029" y="771988"/>
            <a:ext cx="4718859" cy="3204134"/>
          </a:xfrm>
        </p:spPr>
        <p:txBody>
          <a:bodyPr vert="horz" lIns="91440" tIns="45720" rIns="91440" bIns="45720" rtlCol="0" anchor="b">
            <a:normAutofit fontScale="90000"/>
          </a:bodyPr>
          <a:lstStyle/>
          <a:p>
            <a:pPr>
              <a:lnSpc>
                <a:spcPct val="150000"/>
              </a:lnSpc>
            </a:pPr>
            <a:r>
              <a:rPr lang="en-US" sz="4800" b="1" dirty="0">
                <a:solidFill>
                  <a:srgbClr val="1A4C74"/>
                </a:solidFill>
                <a:latin typeface="Pristina" panose="03060402040406080204" pitchFamily="66" charset="0"/>
              </a:rPr>
              <a:t>Addiction is not a moral failing or character flaw</a:t>
            </a:r>
          </a:p>
        </p:txBody>
      </p:sp>
      <p:sp>
        <p:nvSpPr>
          <p:cNvPr id="9233" name="Rectangle 92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34" name="Rectangle 92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wo women hugging each other&#10;&#10;Description automatically generated">
            <a:extLst>
              <a:ext uri="{FF2B5EF4-FFF2-40B4-BE49-F238E27FC236}">
                <a16:creationId xmlns:a16="http://schemas.microsoft.com/office/drawing/2014/main" id="{0E1A28E2-B4B0-FCCD-A1D4-F09E600A8B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289" y="2122859"/>
            <a:ext cx="7102711" cy="4735141"/>
          </a:xfrm>
          <a:prstGeom prst="rect">
            <a:avLst/>
          </a:prstGeom>
        </p:spPr>
      </p:pic>
    </p:spTree>
    <p:extLst>
      <p:ext uri="{BB962C8B-B14F-4D97-AF65-F5344CB8AC3E}">
        <p14:creationId xmlns:p14="http://schemas.microsoft.com/office/powerpoint/2010/main" val="191101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BB4FD81-E270-040C-2556-A710C1176F89}"/>
              </a:ext>
            </a:extLst>
          </p:cNvPr>
          <p:cNvSpPr>
            <a:spLocks noGrp="1"/>
          </p:cNvSpPr>
          <p:nvPr>
            <p:ph type="title"/>
          </p:nvPr>
        </p:nvSpPr>
        <p:spPr>
          <a:xfrm>
            <a:off x="1248177" y="990600"/>
            <a:ext cx="9625389" cy="4145280"/>
          </a:xfrm>
        </p:spPr>
        <p:txBody>
          <a:bodyPr vert="horz" lIns="91440" tIns="45720" rIns="91440" bIns="45720" rtlCol="0" anchor="b">
            <a:noAutofit/>
          </a:bodyPr>
          <a:lstStyle/>
          <a:p>
            <a:pPr algn="ctr"/>
            <a:r>
              <a:rPr lang="en-US" sz="5400" b="1" i="1" dirty="0">
                <a:solidFill>
                  <a:srgbClr val="1A4C74"/>
                </a:solidFill>
                <a:latin typeface="Century Gothic" panose="020B0502020202020204" pitchFamily="34" charset="0"/>
              </a:rPr>
              <a:t>Part 2:</a:t>
            </a:r>
            <a:br>
              <a:rPr lang="en-US" sz="5400" b="1" i="1" dirty="0">
                <a:solidFill>
                  <a:srgbClr val="1A4C74"/>
                </a:solidFill>
                <a:latin typeface="Century Gothic" panose="020B0502020202020204" pitchFamily="34" charset="0"/>
              </a:rPr>
            </a:br>
            <a:br>
              <a:rPr lang="en-US" sz="5400" b="1" dirty="0">
                <a:solidFill>
                  <a:srgbClr val="1A4C74"/>
                </a:solidFill>
              </a:rPr>
            </a:br>
            <a:r>
              <a:rPr lang="en-US" sz="5400" dirty="0">
                <a:solidFill>
                  <a:srgbClr val="1A4C74"/>
                </a:solidFill>
                <a:latin typeface="Century Gothic" panose="020B0502020202020204" pitchFamily="34" charset="0"/>
              </a:rPr>
              <a:t>Social Determinants of Health Contribute to Opioid Use Disorder Stigma</a:t>
            </a:r>
          </a:p>
        </p:txBody>
      </p:sp>
    </p:spTree>
    <p:extLst>
      <p:ext uri="{BB962C8B-B14F-4D97-AF65-F5344CB8AC3E}">
        <p14:creationId xmlns:p14="http://schemas.microsoft.com/office/powerpoint/2010/main" val="1170596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7c787e8-3196-4cfe-96d2-9df5fa1e148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192E73DB4DFD42B068D62BA547A71A" ma:contentTypeVersion="14" ma:contentTypeDescription="Create a new document." ma:contentTypeScope="" ma:versionID="8e3dd60fbbab2a8edae3f73256634995">
  <xsd:schema xmlns:xsd="http://www.w3.org/2001/XMLSchema" xmlns:xs="http://www.w3.org/2001/XMLSchema" xmlns:p="http://schemas.microsoft.com/office/2006/metadata/properties" xmlns:ns3="47c787e8-3196-4cfe-96d2-9df5fa1e148c" xmlns:ns4="1843995f-c089-4bc1-9c9a-9375bc425b6e" targetNamespace="http://schemas.microsoft.com/office/2006/metadata/properties" ma:root="true" ma:fieldsID="97184433cd5d60be506cdc3019c44555" ns3:_="" ns4:_="">
    <xsd:import namespace="47c787e8-3196-4cfe-96d2-9df5fa1e148c"/>
    <xsd:import namespace="1843995f-c089-4bc1-9c9a-9375bc425b6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c787e8-3196-4cfe-96d2-9df5fa1e14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43995f-c089-4bc1-9c9a-9375bc425b6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A53C4-C789-4DE7-AD9B-1814E86404A5}">
  <ds:schemaRefs>
    <ds:schemaRef ds:uri="http://schemas.microsoft.com/sharepoint/v3/contenttype/forms"/>
  </ds:schemaRefs>
</ds:datastoreItem>
</file>

<file path=customXml/itemProps2.xml><?xml version="1.0" encoding="utf-8"?>
<ds:datastoreItem xmlns:ds="http://schemas.openxmlformats.org/officeDocument/2006/customXml" ds:itemID="{6E86277F-52E7-48E1-B66F-6201EE519F77}">
  <ds:schemaRefs>
    <ds:schemaRef ds:uri="1843995f-c089-4bc1-9c9a-9375bc425b6e"/>
    <ds:schemaRef ds:uri="http://schemas.microsoft.com/office/2006/documentManagement/types"/>
    <ds:schemaRef ds:uri="http://www.w3.org/XML/1998/namespace"/>
    <ds:schemaRef ds:uri="http://schemas.microsoft.com/office/2006/metadata/properties"/>
    <ds:schemaRef ds:uri="http://purl.org/dc/elements/1.1/"/>
    <ds:schemaRef ds:uri="47c787e8-3196-4cfe-96d2-9df5fa1e148c"/>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C9CC0B39-5A2C-4A59-834F-D83A2B058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c787e8-3196-4cfe-96d2-9df5fa1e148c"/>
    <ds:schemaRef ds:uri="1843995f-c089-4bc1-9c9a-9375bc425b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{64284A1B-1EE2-744D-A10E-30E45397ED67}tf10001061</Template>
  <TotalTime>23336</TotalTime>
  <Words>9521</Words>
  <Application>Microsoft Office PowerPoint</Application>
  <PresentationFormat>Widescreen</PresentationFormat>
  <Paragraphs>702</Paragraphs>
  <Slides>40</Slides>
  <Notes>39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40</vt:i4>
      </vt:variant>
    </vt:vector>
  </HeadingPairs>
  <TitlesOfParts>
    <vt:vector size="54" baseType="lpstr">
      <vt:lpstr>Arial</vt:lpstr>
      <vt:lpstr>Calibri</vt:lpstr>
      <vt:lpstr>Calibri Light</vt:lpstr>
      <vt:lpstr>Century Gothic</vt:lpstr>
      <vt:lpstr>Courier New</vt:lpstr>
      <vt:lpstr>Libre Franklin</vt:lpstr>
      <vt:lpstr>Noto Sans Symbols</vt:lpstr>
      <vt:lpstr>Open Sans</vt:lpstr>
      <vt:lpstr>Pristina</vt:lpstr>
      <vt:lpstr>Roboto</vt:lpstr>
      <vt:lpstr>system-ui</vt:lpstr>
      <vt:lpstr>Wingdings</vt:lpstr>
      <vt:lpstr>Office Theme</vt:lpstr>
      <vt:lpstr>Retrospect</vt:lpstr>
      <vt:lpstr>OUD and Stigma: We Can Save Lives</vt:lpstr>
      <vt:lpstr>PowerPoint Presentation</vt:lpstr>
      <vt:lpstr>Learning Objectives</vt:lpstr>
      <vt:lpstr>PowerPoint Presentation</vt:lpstr>
      <vt:lpstr>Part 1:  The Medical Model of Addiction</vt:lpstr>
      <vt:lpstr>ASAM Definition of Addiction</vt:lpstr>
      <vt:lpstr>PowerPoint Presentation</vt:lpstr>
      <vt:lpstr>Addiction is not a moral failing or character flaw</vt:lpstr>
      <vt:lpstr>Part 2:  Social Determinants of Health Contribute to Opioid Use Disorder Stigma</vt:lpstr>
      <vt:lpstr>Social Determinants of Health</vt:lpstr>
      <vt:lpstr>PowerPoint Presentation</vt:lpstr>
      <vt:lpstr>PowerPoint Presentation</vt:lpstr>
      <vt:lpstr>Part 3:  The Cost of Stigma</vt:lpstr>
      <vt:lpstr>What is Stigma?</vt:lpstr>
      <vt:lpstr>7 Types of Stigma</vt:lpstr>
      <vt:lpstr>Stigma in Healthcare</vt:lpstr>
      <vt:lpstr>Stigma &amp; Staff</vt:lpstr>
      <vt:lpstr>Stigma &amp; Patient Impact</vt:lpstr>
      <vt:lpstr>When someone faces stigma,  how might they feel?</vt:lpstr>
      <vt:lpstr>Stigmatization of MOUD</vt:lpstr>
      <vt:lpstr>The Consequences of Stigma</vt:lpstr>
      <vt:lpstr>Criminalization of OUD</vt:lpstr>
      <vt:lpstr>Part 4:  Best Practices for Overcoming Stigma</vt:lpstr>
      <vt:lpstr>Strategies for De-Stigmatization</vt:lpstr>
      <vt:lpstr>Addressing Your Implicit Biases</vt:lpstr>
      <vt:lpstr>more Strategies for De-Stigmatization</vt:lpstr>
      <vt:lpstr>more Strategies for De-Stigmatization</vt:lpstr>
      <vt:lpstr>The Real Stigma of Substance Use Disorders</vt:lpstr>
      <vt:lpstr>Destigmatizing Our Language</vt:lpstr>
      <vt:lpstr>more Strategies for De-Stigmatization</vt:lpstr>
      <vt:lpstr>Interventions</vt:lpstr>
      <vt:lpstr>Know Your Community Partners</vt:lpstr>
      <vt:lpstr>A Word on Harm Reduction</vt:lpstr>
      <vt:lpstr>Commitments in the Era of Fentanyl…</vt:lpstr>
      <vt:lpstr>Summary</vt:lpstr>
      <vt:lpstr>References</vt:lpstr>
      <vt:lpstr>References</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stigma around substance use</dc:title>
  <dc:creator>Shona Lamb</dc:creator>
  <cp:lastModifiedBy>Laurie  Isenberg</cp:lastModifiedBy>
  <cp:revision>318</cp:revision>
  <cp:lastPrinted>2024-01-24T15:16:02Z</cp:lastPrinted>
  <dcterms:created xsi:type="dcterms:W3CDTF">2020-12-15T18:03:05Z</dcterms:created>
  <dcterms:modified xsi:type="dcterms:W3CDTF">2024-03-12T15:19:54Z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0x010100CA192E73DB4DFD42B068D62BA547A71A</vt:lpwstr>
  </property>
</Properties>
</file>