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riyaparker.com/book-art-of-gathering"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holehearted.org/title/the-power-of-connection/"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GHpwzNyBpAw" TargetMode="External"/><Relationship Id="rId3" Type="http://schemas.openxmlformats.org/officeDocument/2006/relationships/hyperlink" Target="https://brenebrown.com/podcast/brene-with-emily-and-amelia-nagoski-on-burnout-and-how-to-complete-the-stress-cycle/"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indful.org/getting-started-with-mindful-movement/"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rentishemphill.com/"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vimeo.com/274228723"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entimeter.com/"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 name="Shape 47"/>
        <p:cNvGrpSpPr/>
        <p:nvPr/>
      </p:nvGrpSpPr>
      <p:grpSpPr>
        <a:xfrm>
          <a:off x="0" y="0"/>
          <a:ext cx="0" cy="0"/>
          <a:chOff x="0" y="0"/>
          <a:chExt cx="0" cy="0"/>
        </a:xfrm>
      </p:grpSpPr>
      <p:sp>
        <p:nvSpPr>
          <p:cNvPr id="48" name="Google Shape;48;g2a7db589a11_0_3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 name="Google Shape;49;g2a7db589a11_0_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Lori</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Welcome</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Excited to partner with the California Academy of Family Physiciians on the Trauma-informed Tips workshop series</a:t>
            </a:r>
            <a:endParaRPr>
              <a:solidFill>
                <a:schemeClr val="dk1"/>
              </a:solidFill>
            </a:endParaRPr>
          </a:p>
          <a:p>
            <a:pPr indent="0" lvl="0" marL="0" rtl="0" algn="l">
              <a:spcBef>
                <a:spcPts val="0"/>
              </a:spcBef>
              <a:spcAft>
                <a:spcPts val="0"/>
              </a:spcAft>
              <a:buClr>
                <a:schemeClr val="dk1"/>
              </a:buClr>
              <a:buSzPts val="1400"/>
              <a:buFont typeface="Arial"/>
              <a:buNone/>
            </a:pPr>
            <a:r>
              <a:rPr lang="en">
                <a:solidFill>
                  <a:schemeClr val="dk1"/>
                </a:solidFill>
              </a:rPr>
              <a:t>This video is designed to support you as you implement this  series</a:t>
            </a:r>
            <a:endParaRPr>
              <a:solidFill>
                <a:schemeClr val="dk1"/>
              </a:solidFill>
            </a:endParaRPr>
          </a:p>
          <a:p>
            <a:pPr indent="0" lvl="0" marL="0" rtl="0" algn="l">
              <a:spcBef>
                <a:spcPts val="0"/>
              </a:spcBef>
              <a:spcAft>
                <a:spcPts val="0"/>
              </a:spcAft>
              <a:buClr>
                <a:schemeClr val="dk1"/>
              </a:buClr>
              <a:buSzPts val="1400"/>
              <a:buFont typeface="Arial"/>
              <a:buNone/>
            </a:pPr>
            <a:r>
              <a:rPr lang="en">
                <a:solidFill>
                  <a:schemeClr val="dk1"/>
                </a:solidFill>
              </a:rPr>
              <a:t>In this video, We will review the context for creating this series, the materials you have access to, and then review some general tips in terms of implementing the series. At the end of this, we will do an abbreviated run-through of a sample tips workshop to help bring it all together</a:t>
            </a:r>
            <a:endParaRPr>
              <a:solidFill>
                <a:schemeClr val="dk1"/>
              </a:solidFill>
            </a:endParaRPr>
          </a:p>
          <a:p>
            <a:pPr indent="0" lvl="0" marL="0" rtl="0" algn="l">
              <a:spcBef>
                <a:spcPts val="0"/>
              </a:spcBef>
              <a:spcAft>
                <a:spcPts val="0"/>
              </a:spcAft>
              <a:buClr>
                <a:schemeClr val="dk1"/>
              </a:buClr>
              <a:buSzPts val="1400"/>
              <a:buFont typeface="Arial"/>
              <a:buNone/>
            </a:pPr>
            <a:r>
              <a:t/>
            </a:r>
            <a:endParaRPr>
              <a:solidFill>
                <a:schemeClr val="dk1"/>
              </a:solidFill>
            </a:endParaRPr>
          </a:p>
          <a:p>
            <a:pPr indent="0" lvl="0" marL="0" rtl="0" algn="l">
              <a:spcBef>
                <a:spcPts val="0"/>
              </a:spcBef>
              <a:spcAft>
                <a:spcPts val="0"/>
              </a:spcAft>
              <a:buClr>
                <a:schemeClr val="dk1"/>
              </a:buClr>
              <a:buSzPts val="1400"/>
              <a:buFont typeface="Arial"/>
              <a:buNone/>
            </a:pPr>
            <a:r>
              <a:rPr lang="en">
                <a:solidFill>
                  <a:schemeClr val="dk1"/>
                </a:solidFill>
              </a:rPr>
              <a:t>Before we do any of that, going to hand it over to Orgins Co-FOunder</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Andi - mindfulness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Facilitator Notes: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You may want to start with a connection activity. If the workshop is virtual, a “share-in-the-chat” can help set the tone for connection and interaction.</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Facilitator can provide an introduction of themself and invite participants to share.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Depending on size of group, you might want to consider having participants break into small groups for introductions.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Share the overall goal of the workshop and offer context within which it is being provided. </a:t>
            </a:r>
            <a:endParaRPr>
              <a:solidFill>
                <a:schemeClr val="dk1"/>
              </a:solidFill>
            </a:endParaRPr>
          </a:p>
          <a:p>
            <a:pPr indent="0" lvl="0" marL="45720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Resources: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Facilitator Guide</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Priya Parker- The Art of Gathering: How We Meet and Why It Matters-  </a:t>
            </a:r>
            <a:r>
              <a:rPr lang="en" u="sng">
                <a:solidFill>
                  <a:schemeClr val="hlink"/>
                </a:solidFill>
                <a:hlinkClick r:id="rId2"/>
              </a:rPr>
              <a:t>https://www.priyaparker.com/book-art-of-gathering</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a7db589a11_0_152:notes"/>
          <p:cNvSpPr/>
          <p:nvPr>
            <p:ph idx="2" type="sldImg"/>
          </p:nvPr>
        </p:nvSpPr>
        <p:spPr>
          <a:xfrm>
            <a:off x="709713" y="1142614"/>
            <a:ext cx="54387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 name="Google Shape;111;g2a7db589a11_0_152:notes"/>
          <p:cNvSpPr txBox="1"/>
          <p:nvPr>
            <p:ph idx="1" type="body"/>
          </p:nvPr>
        </p:nvSpPr>
        <p:spPr>
          <a:xfrm>
            <a:off x="685800" y="4400549"/>
            <a:ext cx="5486400" cy="3600300"/>
          </a:xfrm>
          <a:prstGeom prst="rect">
            <a:avLst/>
          </a:prstGeom>
          <a:noFill/>
          <a:ln>
            <a:noFill/>
          </a:ln>
        </p:spPr>
        <p:txBody>
          <a:bodyPr anchorCtr="0" anchor="t" bIns="45600" lIns="91250" spcFirstLastPara="1" rIns="91250" wrap="square" tIns="45600">
            <a:noAutofit/>
          </a:bodyPr>
          <a:lstStyle/>
          <a:p>
            <a:pPr indent="0" lvl="0" marL="0" rtl="0" algn="l">
              <a:spcBef>
                <a:spcPts val="0"/>
              </a:spcBef>
              <a:spcAft>
                <a:spcPts val="0"/>
              </a:spcAft>
              <a:buSzPts val="1100"/>
              <a:buNone/>
            </a:pPr>
            <a:r>
              <a:rPr lang="en">
                <a:solidFill>
                  <a:schemeClr val="dk1"/>
                </a:solidFill>
              </a:rPr>
              <a:t>Lori</a:t>
            </a:r>
            <a:endParaRPr>
              <a:solidFill>
                <a:schemeClr val="dk1"/>
              </a:solidFill>
            </a:endParaRPr>
          </a:p>
          <a:p>
            <a:pPr indent="0" lvl="0" marL="0" rtl="0" algn="l">
              <a:spcBef>
                <a:spcPts val="0"/>
              </a:spcBef>
              <a:spcAft>
                <a:spcPts val="0"/>
              </a:spcAft>
              <a:buSzPts val="1100"/>
              <a:buNone/>
            </a:pPr>
            <a:r>
              <a:rPr lang="en">
                <a:solidFill>
                  <a:schemeClr val="dk1"/>
                </a:solidFill>
              </a:rPr>
              <a:t>Facilitator Notes:</a:t>
            </a:r>
            <a:endParaRPr>
              <a:solidFill>
                <a:schemeClr val="dk1"/>
              </a:solidFill>
            </a:endParaRPr>
          </a:p>
          <a:p>
            <a:pPr indent="0" lvl="0" marL="0" rtl="0" algn="l">
              <a:spcBef>
                <a:spcPts val="0"/>
              </a:spcBef>
              <a:spcAft>
                <a:spcPts val="0"/>
              </a:spcAft>
              <a:buSzPts val="1100"/>
              <a:buNone/>
            </a:pPr>
            <a:r>
              <a:t/>
            </a:r>
            <a:endParaRPr>
              <a:solidFill>
                <a:schemeClr val="dk1"/>
              </a:solidFill>
            </a:endParaRPr>
          </a:p>
          <a:p>
            <a:pPr indent="0" lvl="0" marL="0" rtl="0" algn="l">
              <a:spcBef>
                <a:spcPts val="0"/>
              </a:spcBef>
              <a:spcAft>
                <a:spcPts val="0"/>
              </a:spcAft>
              <a:buSzPts val="1100"/>
              <a:buNone/>
            </a:pPr>
            <a:r>
              <a:rPr lang="en">
                <a:solidFill>
                  <a:schemeClr val="dk1"/>
                </a:solidFill>
              </a:rPr>
              <a:t>We also find it helpful to reinforce the list of trauma-informed </a:t>
            </a:r>
            <a:r>
              <a:rPr lang="en">
                <a:solidFill>
                  <a:schemeClr val="dk1"/>
                </a:solidFill>
              </a:rPr>
              <a:t>principles</a:t>
            </a:r>
            <a:r>
              <a:rPr lang="en">
                <a:solidFill>
                  <a:schemeClr val="dk1"/>
                </a:solidFill>
              </a:rPr>
              <a:t> and remind participants of the broader context of the series. We like startiung with safety because it is a foundational principle</a:t>
            </a:r>
            <a:endParaRPr>
              <a:solidFill>
                <a:schemeClr val="dk1"/>
              </a:solidFill>
            </a:endParaRPr>
          </a:p>
          <a:p>
            <a:pPr indent="-298450" lvl="0" marL="457200" rtl="0" algn="l">
              <a:spcBef>
                <a:spcPts val="0"/>
              </a:spcBef>
              <a:spcAft>
                <a:spcPts val="0"/>
              </a:spcAft>
              <a:buSzPts val="1100"/>
              <a:buChar char="-"/>
            </a:pPr>
            <a:r>
              <a:rPr lang="en"/>
              <a:t>This slide expands on a trauma-informed approach by reviewing SAMHSA’s trauma-informed principles. These principles can help you apply the key concepts of toxic stress, trauma, and resilience to the real world.</a:t>
            </a:r>
            <a:endParaRPr/>
          </a:p>
          <a:p>
            <a:pPr indent="-298450" lvl="0" marL="457200" rtl="0" algn="l">
              <a:spcBef>
                <a:spcPts val="0"/>
              </a:spcBef>
              <a:spcAft>
                <a:spcPts val="0"/>
              </a:spcAft>
              <a:buSzPts val="1100"/>
              <a:buChar char="-"/>
            </a:pPr>
            <a:r>
              <a:rPr lang="en"/>
              <a:t>These principles apply both externally in terms of patient care and also internally in the organization.</a:t>
            </a:r>
            <a:endParaRPr/>
          </a:p>
          <a:p>
            <a:pPr indent="-298450" lvl="0" marL="457200" rtl="0" algn="l">
              <a:spcBef>
                <a:spcPts val="0"/>
              </a:spcBef>
              <a:spcAft>
                <a:spcPts val="0"/>
              </a:spcAft>
              <a:buSzPts val="1100"/>
              <a:buChar char="-"/>
            </a:pPr>
            <a:r>
              <a:rPr lang="en"/>
              <a:t>A trauma-informed approach is rooted in culture and is not a checklist of activities. These principles serve as the foundation for creating that culture and help you put many of the concepts in this training into action.</a:t>
            </a:r>
            <a:endParaRPr/>
          </a:p>
          <a:p>
            <a:pPr indent="-298450" lvl="0" marL="457200" rtl="0" algn="l">
              <a:spcBef>
                <a:spcPts val="0"/>
              </a:spcBef>
              <a:spcAft>
                <a:spcPts val="0"/>
              </a:spcAft>
              <a:buSzPts val="1100"/>
              <a:buChar char="-"/>
            </a:pPr>
            <a:r>
              <a:rPr lang="en"/>
              <a:t>Organizations can also adopt a trauma-informed approach to include the integration of trauma-informed principles. An example of this would be employee celebrations to support culture-building, hiring people from the communities they serve, time off for mental health, or even just starting meetings with a mindfulness practice.</a:t>
            </a:r>
            <a:endParaRPr/>
          </a:p>
          <a:p>
            <a:pPr indent="-298450" lvl="0" marL="457200" rtl="0" algn="l">
              <a:spcBef>
                <a:spcPts val="0"/>
              </a:spcBef>
              <a:spcAft>
                <a:spcPts val="0"/>
              </a:spcAft>
              <a:buSzPts val="1100"/>
              <a:buChar char="-"/>
            </a:pPr>
            <a:r>
              <a:rPr lang="en"/>
              <a:t>You can learn more about each these principles in SAMHSA’s Concept of Trauma and Guidance for a Trauma-Informed Approach.</a:t>
            </a:r>
            <a:endParaRPr/>
          </a:p>
          <a:p>
            <a:pPr indent="0" lvl="0" marL="0" rtl="0" algn="l">
              <a:spcBef>
                <a:spcPts val="0"/>
              </a:spcBef>
              <a:spcAft>
                <a:spcPts val="0"/>
              </a:spcAft>
              <a:buSzPts val="1100"/>
              <a:buNone/>
            </a:pPr>
            <a:r>
              <a:t/>
            </a:r>
            <a:endParaRPr/>
          </a:p>
          <a:p>
            <a:pPr indent="0" lvl="0" marL="0" rtl="0" algn="l">
              <a:spcBef>
                <a:spcPts val="0"/>
              </a:spcBef>
              <a:spcAft>
                <a:spcPts val="0"/>
              </a:spcAft>
              <a:buSzPts val="1100"/>
              <a:buNone/>
            </a:pPr>
            <a:r>
              <a:rPr lang="en"/>
              <a:t>Resource: </a:t>
            </a:r>
            <a:endParaRPr/>
          </a:p>
          <a:p>
            <a:pPr indent="0" lvl="0" marL="0" rtl="0" algn="l">
              <a:spcBef>
                <a:spcPts val="0"/>
              </a:spcBef>
              <a:spcAft>
                <a:spcPts val="0"/>
              </a:spcAft>
              <a:buSzPts val="1100"/>
              <a:buNone/>
            </a:pPr>
            <a:r>
              <a:rPr lang="en"/>
              <a:t>SAMHSA’s Concept of Trauma and Guidance for a Trauma-Informed Approach: https://store.samhsa.gov/sites/default/files/d7/priv/sma14-4884.pdf</a:t>
            </a:r>
            <a:endParaRPr/>
          </a:p>
        </p:txBody>
      </p:sp>
      <p:sp>
        <p:nvSpPr>
          <p:cNvPr id="112" name="Google Shape;112;g2a7db589a11_0_152:notes"/>
          <p:cNvSpPr txBox="1"/>
          <p:nvPr>
            <p:ph idx="12" type="sldNum"/>
          </p:nvPr>
        </p:nvSpPr>
        <p:spPr>
          <a:xfrm>
            <a:off x="3884613" y="8685213"/>
            <a:ext cx="2971800" cy="458700"/>
          </a:xfrm>
          <a:prstGeom prst="rect">
            <a:avLst/>
          </a:prstGeom>
          <a:noFill/>
          <a:ln>
            <a:noFill/>
          </a:ln>
        </p:spPr>
        <p:txBody>
          <a:bodyPr anchorCtr="0" anchor="b" bIns="45600" lIns="91250" spcFirstLastPara="1" rIns="91250" wrap="square" tIns="4560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2a7db589a11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2a7db589a11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Lori</a:t>
            </a:r>
            <a:endParaRPr>
              <a:solidFill>
                <a:schemeClr val="dk1"/>
              </a:solidFill>
            </a:endParaRPr>
          </a:p>
          <a:p>
            <a:pPr indent="0" lvl="0" marL="0" rtl="0" algn="l">
              <a:spcBef>
                <a:spcPts val="0"/>
              </a:spcBef>
              <a:spcAft>
                <a:spcPts val="0"/>
              </a:spcAft>
              <a:buNone/>
            </a:pPr>
            <a:r>
              <a:rPr lang="en">
                <a:solidFill>
                  <a:schemeClr val="dk1"/>
                </a:solidFill>
              </a:rPr>
              <a:t>Facilitator Notes: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This definition is from the Substance Abuse and Mental Health Services Administration.</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You may want to highlight the concepts of physical and psychological safety.</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Each person has different boundaries and limits as to what they experience as safe.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Perceptions of safety are impacted by each person’s unique life experiences and current stressors.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As with all of the principles, you may want to remind participants that the principles applies both externally in terms of patients care and also internally within the organization.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Resource:</a:t>
            </a:r>
            <a:endParaRPr>
              <a:solidFill>
                <a:schemeClr val="dk1"/>
              </a:solidFill>
            </a:endParaRPr>
          </a:p>
          <a:p>
            <a:pPr indent="0" lvl="0" marL="0" rtl="0" algn="l">
              <a:spcBef>
                <a:spcPts val="0"/>
              </a:spcBef>
              <a:spcAft>
                <a:spcPts val="0"/>
              </a:spcAft>
              <a:buNone/>
            </a:pPr>
            <a:r>
              <a:rPr lang="en">
                <a:solidFill>
                  <a:schemeClr val="dk1"/>
                </a:solidFill>
              </a:rPr>
              <a:t>SAMHSA’s Concept of Trauma and Guidance for a Trauma-Informed Approach: https://store.samhsa.gov/sites/default/files/d7/priv/sma14-4884.pdf</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2a7db589a11_0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2a7db589a11_0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Lori</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a:t>
            </a:r>
            <a:r>
              <a:rPr lang="en">
                <a:solidFill>
                  <a:schemeClr val="dk1"/>
                </a:solidFill>
              </a:rPr>
              <a:t>Facilitator Notes: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 often . This can serve two purpose - 1) to get a sense of what safety means to participants and 2) an </a:t>
            </a:r>
            <a:r>
              <a:rPr lang="en">
                <a:solidFill>
                  <a:schemeClr val="dk1"/>
                </a:solidFill>
              </a:rPr>
              <a:t>opportunity</a:t>
            </a:r>
            <a:r>
              <a:rPr lang="en">
                <a:solidFill>
                  <a:schemeClr val="dk1"/>
                </a:solidFill>
              </a:rPr>
              <a:t> to set the tone for for engagement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 often create a word cloud like you can see here. You may want to include w the emails you send out after the workshop.</a:t>
            </a:r>
            <a:endParaRPr>
              <a:solidFill>
                <a:schemeClr val="dk1"/>
              </a:solidFill>
            </a:endParaRPr>
          </a:p>
          <a:p>
            <a:pPr indent="-298450" lvl="0" marL="457200" rtl="0" algn="l">
              <a:spcBef>
                <a:spcPts val="0"/>
              </a:spcBef>
              <a:spcAft>
                <a:spcPts val="0"/>
              </a:spcAft>
              <a:buSzPts val="1100"/>
              <a:buChar char="-"/>
            </a:pPr>
            <a:r>
              <a:rPr lang="en"/>
              <a:t>The facilitator can guide an activity to encourage discussion on what safety means to participants. See activity tools for support.</a:t>
            </a:r>
            <a:endParaRPr/>
          </a:p>
          <a:p>
            <a:pPr indent="-298450" lvl="0" marL="457200" rtl="0" algn="l">
              <a:spcBef>
                <a:spcPts val="0"/>
              </a:spcBef>
              <a:spcAft>
                <a:spcPts val="0"/>
              </a:spcAft>
              <a:buSzPts val="1100"/>
              <a:buChar char="-"/>
            </a:pPr>
            <a:r>
              <a:rPr lang="en"/>
              <a:t>Depending on time, a large group discussion or activity can help achieve the goal of understanding this principle as defined by the group.</a:t>
            </a:r>
            <a:endParaRPr/>
          </a:p>
          <a:p>
            <a:pPr indent="-298450" lvl="0" marL="457200" rtl="0" algn="l">
              <a:spcBef>
                <a:spcPts val="0"/>
              </a:spcBef>
              <a:spcAft>
                <a:spcPts val="0"/>
              </a:spcAft>
              <a:buSzPts val="1100"/>
              <a:buChar char="-"/>
            </a:pPr>
            <a:r>
              <a:rPr lang="en"/>
              <a:t>The information collected can be used in the email sequence and shared with participants.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Activity Tools:</a:t>
            </a:r>
            <a:endParaRPr/>
          </a:p>
          <a:p>
            <a:pPr indent="-298450" lvl="0" marL="457200" rtl="0" algn="l">
              <a:spcBef>
                <a:spcPts val="0"/>
              </a:spcBef>
              <a:spcAft>
                <a:spcPts val="0"/>
              </a:spcAft>
              <a:buSzPts val="1100"/>
              <a:buChar char="-"/>
            </a:pPr>
            <a:r>
              <a:rPr lang="en"/>
              <a:t>Google jamboard: https://jamboard.google.com/</a:t>
            </a:r>
            <a:endParaRPr/>
          </a:p>
          <a:p>
            <a:pPr indent="-298450" lvl="0" marL="457200" rtl="0" algn="l">
              <a:spcBef>
                <a:spcPts val="0"/>
              </a:spcBef>
              <a:spcAft>
                <a:spcPts val="0"/>
              </a:spcAft>
              <a:buSzPts val="1100"/>
              <a:buChar char="-"/>
            </a:pPr>
            <a:r>
              <a:rPr lang="en"/>
              <a:t>Menti: https://www.mentimeter.com/</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a7db589a11_0_169:notes"/>
          <p:cNvSpPr/>
          <p:nvPr>
            <p:ph idx="2" type="sldImg"/>
          </p:nvPr>
        </p:nvSpPr>
        <p:spPr>
          <a:xfrm>
            <a:off x="408487" y="686496"/>
            <a:ext cx="6040800" cy="34278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2a7db589a11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Lori</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Facilitator Notes: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For safety, we also like to offer this more informal definition by Gabor Mate .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 like this definition </a:t>
            </a:r>
            <a:r>
              <a:rPr lang="en">
                <a:solidFill>
                  <a:schemeClr val="dk1"/>
                </a:solidFill>
              </a:rPr>
              <a:t>because</a:t>
            </a:r>
            <a:r>
              <a:rPr lang="en">
                <a:solidFill>
                  <a:schemeClr val="dk1"/>
                </a:solidFill>
              </a:rPr>
              <a:t> </a:t>
            </a:r>
            <a:r>
              <a:rPr lang="en">
                <a:solidFill>
                  <a:schemeClr val="dk1"/>
                </a:solidFill>
              </a:rPr>
              <a:t>When we increase safety and connection and decrease stress, we are practicing a trauma-informed approach.</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When we increase safety and connection and decrease stress, we are practicing a trauma-informed approach. Consider this as we move through the tips in this workshop.</a:t>
            </a:r>
            <a:endParaRPr>
              <a:solidFill>
                <a:schemeClr val="dk1"/>
              </a:solidFill>
            </a:endParaRPr>
          </a:p>
          <a:p>
            <a:pPr indent="-298450" lvl="0" marL="457200" rtl="0" algn="l">
              <a:spcBef>
                <a:spcPts val="0"/>
              </a:spcBef>
              <a:spcAft>
                <a:spcPts val="0"/>
              </a:spcAft>
              <a:buSzPts val="1100"/>
              <a:buChar char="-"/>
            </a:pPr>
            <a:r>
              <a:rPr lang="en">
                <a:solidFill>
                  <a:schemeClr val="dk1"/>
                </a:solidFill>
              </a:rPr>
              <a:t>Gabor Maté</a:t>
            </a:r>
            <a:r>
              <a:rPr lang="en"/>
              <a:t>, a Canadian physician and author specializes in understanding intergenerational trauma, defines safety as not the absence of threat but the presence of connection. </a:t>
            </a:r>
            <a:endParaRPr/>
          </a:p>
          <a:p>
            <a:pPr indent="-298450" lvl="0" marL="457200" rtl="0" algn="l">
              <a:spcBef>
                <a:spcPts val="0"/>
              </a:spcBef>
              <a:spcAft>
                <a:spcPts val="0"/>
              </a:spcAft>
              <a:buSzPts val="1100"/>
              <a:buChar char="-"/>
            </a:pPr>
            <a:r>
              <a:rPr lang="en"/>
              <a:t>When we increase safety and connection and decrease stress, we are practicing a trauma-informed approach. Consider this as we move through the tips in this workshop.</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Resources:</a:t>
            </a:r>
            <a:endParaRPr/>
          </a:p>
          <a:p>
            <a:pPr indent="0" lvl="0" marL="0" rtl="0" algn="l">
              <a:spcBef>
                <a:spcPts val="0"/>
              </a:spcBef>
              <a:spcAft>
                <a:spcPts val="0"/>
              </a:spcAft>
              <a:buNone/>
            </a:pPr>
            <a:r>
              <a:rPr lang="en">
                <a:solidFill>
                  <a:schemeClr val="dk1"/>
                </a:solidFill>
              </a:rPr>
              <a:t>Gabor Maté- </a:t>
            </a:r>
            <a:r>
              <a:rPr lang="en" u="sng">
                <a:solidFill>
                  <a:schemeClr val="hlink"/>
                </a:solidFill>
                <a:hlinkClick r:id="rId2"/>
              </a:rPr>
              <a:t>https://www.wholehearted.org/title/the-power-of-connection/</a:t>
            </a:r>
            <a:endParaRPr/>
          </a:p>
          <a:p>
            <a:pPr indent="0" lvl="0" marL="0" rtl="0" algn="l">
              <a:spcBef>
                <a:spcPts val="0"/>
              </a:spcBef>
              <a:spcAft>
                <a:spcPts val="0"/>
              </a:spcAft>
              <a:buNone/>
            </a:pPr>
            <a:r>
              <a:t/>
            </a:r>
            <a:endParaRPr/>
          </a:p>
        </p:txBody>
      </p:sp>
      <p:sp>
        <p:nvSpPr>
          <p:cNvPr id="133" name="Google Shape;133;g2a7db589a11_0_169:notes"/>
          <p:cNvSpPr txBox="1"/>
          <p:nvPr>
            <p:ph idx="12" type="sldNum"/>
          </p:nvPr>
        </p:nvSpPr>
        <p:spPr>
          <a:xfrm>
            <a:off x="3884613" y="8685213"/>
            <a:ext cx="2971800" cy="457200"/>
          </a:xfrm>
          <a:prstGeom prst="rect">
            <a:avLst/>
          </a:prstGeom>
          <a:noFill/>
          <a:ln>
            <a:noFill/>
          </a:ln>
        </p:spPr>
        <p:txBody>
          <a:bodyPr anchorCtr="0" anchor="ctr" bIns="88525" lIns="88525" spcFirstLastPara="1" rIns="88525" wrap="square" tIns="88525">
            <a:noAutofit/>
          </a:bodyPr>
          <a:lstStyle/>
          <a:p>
            <a:pPr indent="0" lvl="0" marL="0" rtl="0" algn="l">
              <a:spcBef>
                <a:spcPts val="0"/>
              </a:spcBef>
              <a:spcAft>
                <a:spcPts val="0"/>
              </a:spcAft>
              <a:buClr>
                <a:srgbClr val="000000"/>
              </a:buClr>
              <a:buFont typeface="Arial"/>
              <a:buNone/>
            </a:pPr>
            <a:fld id="{00000000-1234-1234-1234-123412341234}" type="slidenum">
              <a:rPr lang="en" sz="1400"/>
              <a:t>‹#›</a:t>
            </a:fld>
            <a:endParaRPr sz="14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a7db589a11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2a7db589a11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Andi</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Facilitator Notes:</a:t>
            </a:r>
            <a:endParaRPr>
              <a:solidFill>
                <a:schemeClr val="dk1"/>
              </a:solidFill>
            </a:endParaRPr>
          </a:p>
          <a:p>
            <a:pPr indent="0" lvl="0" marL="0" rtl="0" algn="l">
              <a:lnSpc>
                <a:spcPct val="115000"/>
              </a:lnSpc>
              <a:spcBef>
                <a:spcPts val="0"/>
              </a:spcBef>
              <a:spcAft>
                <a:spcPts val="0"/>
              </a:spcAft>
              <a:buNone/>
            </a:pPr>
            <a:r>
              <a:rPr lang="en">
                <a:solidFill>
                  <a:schemeClr val="dk1"/>
                </a:solidFill>
              </a:rPr>
              <a:t>Why?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Incorporating movement before, during, and after a potentially high-stress experience is important to metabolize stress hormones internally and to help de-escalate the situation externally.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When the mind has awareness of the body, we can move with intention through the stress cycle (you may want to use the example of a glitter jar in the video below ) so that we don’t freeze or explode on those around us (like a volcano).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Those sensations of tension in the body exist for a purpose–to keep us safe!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Movement helps us complete the stress cycle. </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lang="en">
                <a:solidFill>
                  <a:schemeClr val="dk1"/>
                </a:solidFill>
              </a:rPr>
              <a:t>Resources:</a:t>
            </a:r>
            <a:endParaRPr>
              <a:solidFill>
                <a:schemeClr val="dk1"/>
              </a:solidFill>
            </a:endParaRPr>
          </a:p>
          <a:p>
            <a:pPr indent="0" lvl="0" marL="0" rtl="0" algn="l">
              <a:lnSpc>
                <a:spcPct val="115000"/>
              </a:lnSpc>
              <a:spcBef>
                <a:spcPts val="0"/>
              </a:spcBef>
              <a:spcAft>
                <a:spcPts val="0"/>
              </a:spcAft>
              <a:buNone/>
            </a:pPr>
            <a:r>
              <a:rPr lang="en">
                <a:solidFill>
                  <a:schemeClr val="dk1"/>
                </a:solidFill>
              </a:rPr>
              <a:t>Mindfulness jar video-  </a:t>
            </a:r>
            <a:r>
              <a:rPr lang="en" u="sng">
                <a:solidFill>
                  <a:schemeClr val="dk1"/>
                </a:solidFill>
                <a:hlinkClick r:id="rId2">
                  <a:extLst>
                    <a:ext uri="{A12FA001-AC4F-418D-AE19-62706E023703}">
                      <ahyp:hlinkClr val="tx"/>
                    </a:ext>
                  </a:extLst>
                </a:hlinkClick>
              </a:rPr>
              <a:t>https://www.youtube.com/watch?v=GHpwzNyBpAw</a:t>
            </a:r>
            <a:endParaRPr>
              <a:solidFill>
                <a:schemeClr val="dk1"/>
              </a:solidFill>
            </a:endParaRPr>
          </a:p>
          <a:p>
            <a:pPr indent="0" lvl="0" marL="0" rtl="0" algn="l">
              <a:lnSpc>
                <a:spcPct val="115000"/>
              </a:lnSpc>
              <a:spcBef>
                <a:spcPts val="0"/>
              </a:spcBef>
              <a:spcAft>
                <a:spcPts val="0"/>
              </a:spcAft>
              <a:buNone/>
            </a:pPr>
            <a:r>
              <a:rPr lang="en">
                <a:solidFill>
                  <a:schemeClr val="dk1"/>
                </a:solidFill>
              </a:rPr>
              <a:t>Brené Brown, Emily Nagoski and Amelia Nagoski on Burnout and How to Complete the Stress Cycle- </a:t>
            </a:r>
            <a:r>
              <a:rPr lang="en" u="sng">
                <a:solidFill>
                  <a:schemeClr val="dk1"/>
                </a:solidFill>
                <a:hlinkClick r:id="rId3">
                  <a:extLst>
                    <a:ext uri="{A12FA001-AC4F-418D-AE19-62706E023703}">
                      <ahyp:hlinkClr val="tx"/>
                    </a:ext>
                  </a:extLst>
                </a:hlinkClick>
              </a:rPr>
              <a:t>https://brenebrown.com/podcast/brene-with-emily-and-amelia-nagoski-on-burnout-and-how-to-complete-the-stress-cycle/</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a7db589a11_0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2a7db589a11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Andi</a:t>
            </a:r>
            <a:endParaRPr>
              <a:solidFill>
                <a:schemeClr val="dk1"/>
              </a:solidFill>
            </a:endParaRPr>
          </a:p>
          <a:p>
            <a:pPr indent="0" lvl="0" marL="0" rtl="0" algn="l">
              <a:spcBef>
                <a:spcPts val="0"/>
              </a:spcBef>
              <a:spcAft>
                <a:spcPts val="0"/>
              </a:spcAft>
              <a:buNone/>
            </a:pPr>
            <a:r>
              <a:rPr lang="en">
                <a:solidFill>
                  <a:schemeClr val="dk1"/>
                </a:solidFill>
              </a:rPr>
              <a:t>Facilitator Notes: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How can we do it?</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Walking meetings: Whether in-person or virtual, walking during meetings can be a helpful way to get the blood flowing and to create a healthy workplace culture. Identify one way you can incorporate this into your weekly routine.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Get up and stretch (or jump around!): For some of us, jumping is not an option and that’s ok. In between calls or even as a way to start a meeting, try stretching your arms to the sky, touching your fingers to your toes, or shaking out any tension and notice any changes you feel before and after.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Offer high 5’s, elbows: We are all in this together. Offering high 5’s or elbow taps throughout the day is a great way to get in your body and to connect with those around you. Challenge yourself to do this at least once a day.</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Acknowledge that modifications may be needed to accommodate any physical limitations of participants.</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lang="en">
                <a:solidFill>
                  <a:schemeClr val="dk1"/>
                </a:solidFill>
              </a:rPr>
              <a:t>Resource:</a:t>
            </a:r>
            <a:endParaRPr>
              <a:solidFill>
                <a:schemeClr val="dk1"/>
              </a:solidFill>
            </a:endParaRPr>
          </a:p>
          <a:p>
            <a:pPr indent="0" lvl="0" marL="0" rtl="0" algn="l">
              <a:lnSpc>
                <a:spcPct val="115000"/>
              </a:lnSpc>
              <a:spcBef>
                <a:spcPts val="0"/>
              </a:spcBef>
              <a:spcAft>
                <a:spcPts val="0"/>
              </a:spcAft>
              <a:buNone/>
            </a:pPr>
            <a:r>
              <a:rPr lang="en">
                <a:solidFill>
                  <a:schemeClr val="dk1"/>
                </a:solidFill>
              </a:rPr>
              <a:t>Getting Started with Mindful Movement- </a:t>
            </a:r>
            <a:r>
              <a:rPr lang="en">
                <a:solidFill>
                  <a:srgbClr val="1A73E8"/>
                </a:solidFill>
                <a:uFill>
                  <a:noFill/>
                </a:uFill>
                <a:hlinkClick r:id="rId2">
                  <a:extLst>
                    <a:ext uri="{A12FA001-AC4F-418D-AE19-62706E023703}">
                      <ahyp:hlinkClr val="tx"/>
                    </a:ext>
                  </a:extLst>
                </a:hlinkClick>
              </a:rPr>
              <a:t>https://www.mindful.org/getting-started-with-mindful-movement/</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a7db589a11_0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2a7db589a11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Andi</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Facilitator Notes:</a:t>
            </a:r>
            <a:endParaRPr>
              <a:solidFill>
                <a:schemeClr val="dk1"/>
              </a:solidFill>
            </a:endParaRPr>
          </a:p>
          <a:p>
            <a:pPr indent="-298450" lvl="0" marL="457200" rtl="0" algn="l">
              <a:spcBef>
                <a:spcPts val="0"/>
              </a:spcBef>
              <a:spcAft>
                <a:spcPts val="0"/>
              </a:spcAft>
              <a:buSzPts val="1100"/>
              <a:buChar char="-"/>
            </a:pPr>
            <a:r>
              <a:rPr lang="en">
                <a:solidFill>
                  <a:schemeClr val="dk1"/>
                </a:solidFill>
              </a:rPr>
              <a:t>In this activity, you will lead participants in practicing incorporating movement.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Invite participants to count with you.</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Remind participants that they can choose to participate in whatever capacity they desire and are able. Offer accommodations like the option to sit rather than stand.</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Activity Tools: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Large group discussion (see tips)</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a7db589a11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2a7db589a11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Lori</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Facilitator Notes: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Why?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The quote by Prentis Hemphill, “Boundaries are the distance at which I can love you and me simultaneously”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A boundary can help us define how we are able to stay in relationship with another person and maintain a safe and healthy connection with those around us.  </a:t>
            </a:r>
            <a:endParaRPr>
              <a:solidFill>
                <a:schemeClr val="dk1"/>
              </a:solidFill>
            </a:endParaRPr>
          </a:p>
          <a:p>
            <a:pPr indent="0" lvl="0" marL="0" rtl="0" algn="l">
              <a:lnSpc>
                <a:spcPct val="115000"/>
              </a:lnSpc>
              <a:spcBef>
                <a:spcPts val="0"/>
              </a:spcBef>
              <a:spcAft>
                <a:spcPts val="0"/>
              </a:spcAft>
              <a:buNone/>
            </a:pPr>
            <a:r>
              <a:rPr lang="en">
                <a:solidFill>
                  <a:schemeClr val="dk1"/>
                </a:solidFill>
              </a:rPr>
              <a:t>Stay in connection - Different roles - front desk, grocery story</a:t>
            </a:r>
            <a:endParaRPr>
              <a:solidFill>
                <a:schemeClr val="dk1"/>
              </a:solidFill>
            </a:endParaRPr>
          </a:p>
          <a:p>
            <a:pPr indent="0" lvl="0" marL="0" rtl="0" algn="l">
              <a:lnSpc>
                <a:spcPct val="115000"/>
              </a:lnSpc>
              <a:spcBef>
                <a:spcPts val="0"/>
              </a:spcBef>
              <a:spcAft>
                <a:spcPts val="0"/>
              </a:spcAft>
              <a:buNone/>
            </a:pPr>
            <a:r>
              <a:rPr lang="en">
                <a:solidFill>
                  <a:schemeClr val="dk1"/>
                </a:solidFill>
              </a:rPr>
              <a:t>Doesn’t mean you have to be best friends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Setting (and holding) healthy boundaries can look like a collaborative process including asking for preferences and permission.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It can be flexible and it can be firm.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It can help people feel heard and honored.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As part of this, It is important to recognize the difference between real and perceived emergencies. </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lang="en">
                <a:solidFill>
                  <a:schemeClr val="dk1"/>
                </a:solidFill>
              </a:rPr>
              <a:t>Resource:</a:t>
            </a:r>
            <a:endParaRPr>
              <a:solidFill>
                <a:schemeClr val="dk1"/>
              </a:solidFill>
            </a:endParaRPr>
          </a:p>
          <a:p>
            <a:pPr indent="0" lvl="0" marL="0" rtl="0" algn="l">
              <a:lnSpc>
                <a:spcPct val="115000"/>
              </a:lnSpc>
              <a:spcBef>
                <a:spcPts val="0"/>
              </a:spcBef>
              <a:spcAft>
                <a:spcPts val="0"/>
              </a:spcAft>
              <a:buNone/>
            </a:pPr>
            <a:r>
              <a:rPr lang="en">
                <a:solidFill>
                  <a:schemeClr val="dk1"/>
                </a:solidFill>
              </a:rPr>
              <a:t>Prentis Hemphill- </a:t>
            </a:r>
            <a:r>
              <a:rPr lang="en" u="sng">
                <a:solidFill>
                  <a:schemeClr val="hlink"/>
                </a:solidFill>
                <a:hlinkClick r:id="rId2"/>
              </a:rPr>
              <a:t>https://prentishemphill.com/</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a7db589a11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2a7db589a11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Lori</a:t>
            </a:r>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lang="en">
                <a:solidFill>
                  <a:schemeClr val="dk1"/>
                </a:solidFill>
              </a:rPr>
              <a:t>s</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lang="en">
                <a:solidFill>
                  <a:schemeClr val="dk1"/>
                </a:solidFill>
              </a:rPr>
              <a:t>How can we do it?</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arenR"/>
            </a:pPr>
            <a:r>
              <a:rPr lang="en">
                <a:solidFill>
                  <a:schemeClr val="dk1"/>
                </a:solidFill>
              </a:rPr>
              <a:t>Identify your boundaries: Before we can set a boundary, we need to be clear on what our boundaries are. As part of this process, we are identifying what we need to feel safe (emotionally or physically). You can identify a boundary when starting an interaction, in the moment when one has been crossed, or after an interaction with some reflection. </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arenR"/>
            </a:pPr>
            <a:r>
              <a:rPr lang="en">
                <a:solidFill>
                  <a:schemeClr val="dk1"/>
                </a:solidFill>
              </a:rPr>
              <a:t>Communicate your boundaries (clear is kind): We can’t expect another person to know what our boundaries are if we do not tell them. This is where we want to empahisze being whole </a:t>
            </a:r>
            <a:r>
              <a:rPr lang="en">
                <a:solidFill>
                  <a:schemeClr val="dk1"/>
                </a:solidFill>
              </a:rPr>
              <a:t>Whole brained “I am able to help you best when you are not yelling” vs “Stop yelling at me!”</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arenR"/>
            </a:pPr>
            <a:r>
              <a:rPr lang="en">
                <a:solidFill>
                  <a:schemeClr val="dk1"/>
                </a:solidFill>
              </a:rPr>
              <a:t>Hold your boundaries: The other person may continue the behavior or make another request. People may not always like the boundaries we create. It is important to remember that we cannot control the reaction of others to the boundaries we set. When we know our limits, we can choose how to respond to those limits not being met.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Resource: </a:t>
            </a:r>
            <a:endParaRPr/>
          </a:p>
          <a:p>
            <a:pPr indent="0" lvl="0" marL="0" rtl="0" algn="l">
              <a:lnSpc>
                <a:spcPct val="115000"/>
              </a:lnSpc>
              <a:spcBef>
                <a:spcPts val="0"/>
              </a:spcBef>
              <a:spcAft>
                <a:spcPts val="0"/>
              </a:spcAft>
              <a:buNone/>
            </a:pPr>
            <a:r>
              <a:rPr lang="en">
                <a:solidFill>
                  <a:schemeClr val="dk1"/>
                </a:solidFill>
              </a:rPr>
              <a:t>Boundaries with Brene Brown- </a:t>
            </a:r>
            <a:r>
              <a:rPr lang="en">
                <a:solidFill>
                  <a:srgbClr val="1A73E8"/>
                </a:solidFill>
                <a:uFill>
                  <a:noFill/>
                </a:uFill>
                <a:hlinkClick r:id="rId2">
                  <a:extLst>
                    <a:ext uri="{A12FA001-AC4F-418D-AE19-62706E023703}">
                      <ahyp:hlinkClr val="tx"/>
                    </a:ext>
                  </a:extLst>
                </a:hlinkClick>
              </a:rPr>
              <a:t>https://vimeo.com/274228723</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a7db589a11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2a7db589a11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Lori</a:t>
            </a:r>
            <a:endParaRPr/>
          </a:p>
          <a:p>
            <a:pPr indent="0" lvl="0" marL="0" rtl="0" algn="l">
              <a:spcBef>
                <a:spcPts val="0"/>
              </a:spcBef>
              <a:spcAft>
                <a:spcPts val="0"/>
              </a:spcAft>
              <a:buNone/>
            </a:pPr>
            <a:r>
              <a:rPr lang="en"/>
              <a:t>Facilitator Notes:</a:t>
            </a:r>
            <a:endParaRPr/>
          </a:p>
          <a:p>
            <a:pPr indent="0" lvl="0" marL="0" rtl="0" algn="l">
              <a:spcBef>
                <a:spcPts val="0"/>
              </a:spcBef>
              <a:spcAft>
                <a:spcPts val="0"/>
              </a:spcAft>
              <a:buNone/>
            </a:pPr>
            <a:r>
              <a:rPr lang="en"/>
              <a:t>Role PLays are Awkward! But offer an </a:t>
            </a:r>
            <a:r>
              <a:rPr lang="en"/>
              <a:t>opportunity</a:t>
            </a:r>
            <a:r>
              <a:rPr lang="en"/>
              <a:t> to practice these skills.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When we do role role, we have three roles - </a:t>
            </a:r>
            <a:endParaRPr/>
          </a:p>
          <a:p>
            <a:pPr indent="-298450" lvl="0" marL="457200" rtl="0" algn="l">
              <a:spcBef>
                <a:spcPts val="0"/>
              </a:spcBef>
              <a:spcAft>
                <a:spcPts val="0"/>
              </a:spcAft>
              <a:buSzPts val="1100"/>
              <a:buChar char="-"/>
            </a:pPr>
            <a:r>
              <a:rPr lang="en"/>
              <a:t>In this activity, the goal is to practice boundaries while maintaining connection.</a:t>
            </a:r>
            <a:endParaRPr/>
          </a:p>
          <a:p>
            <a:pPr indent="-298450" lvl="0" marL="457200" rtl="0" algn="l">
              <a:spcBef>
                <a:spcPts val="0"/>
              </a:spcBef>
              <a:spcAft>
                <a:spcPts val="0"/>
              </a:spcAft>
              <a:buSzPts val="1100"/>
              <a:buChar char="-"/>
            </a:pPr>
            <a:r>
              <a:rPr lang="en"/>
              <a:t>Participants will role play as a patient/colleague, staff, and observer. </a:t>
            </a:r>
            <a:r>
              <a:rPr lang="en">
                <a:solidFill>
                  <a:schemeClr val="dk1"/>
                </a:solidFill>
              </a:rPr>
              <a:t>If participants are inward-facing, they can adapt the scenario to be realistic to their role.</a:t>
            </a:r>
            <a:r>
              <a:rPr lang="en"/>
              <a:t> If time allows, participants can rotate roles.</a:t>
            </a:r>
            <a:endParaRPr/>
          </a:p>
          <a:p>
            <a:pPr indent="-298450" lvl="0" marL="457200" rtl="0" algn="l">
              <a:spcBef>
                <a:spcPts val="0"/>
              </a:spcBef>
              <a:spcAft>
                <a:spcPts val="0"/>
              </a:spcAft>
              <a:buSzPts val="1100"/>
              <a:buChar char="-"/>
            </a:pPr>
            <a:r>
              <a:rPr lang="en"/>
              <a:t>Remind participants that this is not an actual emergency situation where anyone’s life or safety is in danger, although the patient/colleague role will act as though it is.</a:t>
            </a:r>
            <a:endParaRPr/>
          </a:p>
          <a:p>
            <a:pPr indent="-298450" lvl="0" marL="457200" rtl="0" algn="l">
              <a:spcBef>
                <a:spcPts val="0"/>
              </a:spcBef>
              <a:spcAft>
                <a:spcPts val="0"/>
              </a:spcAft>
              <a:buSzPts val="1100"/>
              <a:buChar char="-"/>
            </a:pPr>
            <a:r>
              <a:rPr lang="en"/>
              <a:t>The observer can share their experience once the activity has concluded.</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g2b09c1bd974_1_0:notes"/>
          <p:cNvSpPr/>
          <p:nvPr>
            <p:ph idx="2" type="sldImg"/>
          </p:nvPr>
        </p:nvSpPr>
        <p:spPr>
          <a:xfrm>
            <a:off x="408486" y="686496"/>
            <a:ext cx="6040800" cy="3427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 name="Google Shape;55;g2b09c1bd974_1_0:notes"/>
          <p:cNvSpPr txBox="1"/>
          <p:nvPr>
            <p:ph idx="1" type="body"/>
          </p:nvPr>
        </p:nvSpPr>
        <p:spPr>
          <a:xfrm>
            <a:off x="685800" y="4343400"/>
            <a:ext cx="5486400" cy="4114800"/>
          </a:xfrm>
          <a:prstGeom prst="rect">
            <a:avLst/>
          </a:prstGeom>
          <a:noFill/>
          <a:ln>
            <a:noFill/>
          </a:ln>
        </p:spPr>
        <p:txBody>
          <a:bodyPr anchorCtr="0" anchor="t" bIns="45600" lIns="91250" spcFirstLastPara="1" rIns="91250" wrap="square" tIns="45600">
            <a:noAutofit/>
          </a:bodyPr>
          <a:lstStyle/>
          <a:p>
            <a:pPr indent="0" lvl="0" marL="0" rtl="0" algn="l">
              <a:lnSpc>
                <a:spcPct val="100000"/>
              </a:lnSpc>
              <a:spcBef>
                <a:spcPts val="0"/>
              </a:spcBef>
              <a:spcAft>
                <a:spcPts val="0"/>
              </a:spcAft>
              <a:buSzPts val="1400"/>
              <a:buNone/>
            </a:pPr>
            <a:r>
              <a:rPr lang="en"/>
              <a:t>To </a:t>
            </a:r>
            <a:r>
              <a:rPr lang="en"/>
              <a:t>provide</a:t>
            </a:r>
            <a:r>
              <a:rPr lang="en"/>
              <a:t> context, Share definition of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This approach applies both externally in terms of patient care and also internalyl in terms of how we interact with our fellow staff and colleague.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This approach is ultimately about creating culture. A culture that increases safety and connection and decreases stress.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Clr>
                <a:schemeClr val="dk1"/>
              </a:buClr>
              <a:buSzPts val="1100"/>
              <a:buFont typeface="Arial"/>
              <a:buNone/>
            </a:pPr>
            <a:r>
              <a:t/>
            </a:r>
            <a:endParaRPr/>
          </a:p>
        </p:txBody>
      </p:sp>
      <p:sp>
        <p:nvSpPr>
          <p:cNvPr id="56" name="Google Shape;56;g2b09c1bd974_1_0:notes"/>
          <p:cNvSpPr txBox="1"/>
          <p:nvPr>
            <p:ph idx="12" type="sldNum"/>
          </p:nvPr>
        </p:nvSpPr>
        <p:spPr>
          <a:xfrm>
            <a:off x="3884613" y="8685213"/>
            <a:ext cx="2971800" cy="457200"/>
          </a:xfrm>
          <a:prstGeom prst="rect">
            <a:avLst/>
          </a:prstGeom>
          <a:noFill/>
          <a:ln>
            <a:noFill/>
          </a:ln>
        </p:spPr>
        <p:txBody>
          <a:bodyPr anchorCtr="0" anchor="b" bIns="45600" lIns="91250" spcFirstLastPara="1" rIns="91250" wrap="square" tIns="45600">
            <a:noAutofit/>
          </a:bodyPr>
          <a:lstStyle/>
          <a:p>
            <a:pPr indent="0" lvl="0" marL="0" rtl="0" algn="r">
              <a:lnSpc>
                <a:spcPct val="100000"/>
              </a:lnSpc>
              <a:spcBef>
                <a:spcPts val="0"/>
              </a:spcBef>
              <a:spcAft>
                <a:spcPts val="0"/>
              </a:spcAft>
              <a:buSzPts val="1400"/>
              <a:buNone/>
            </a:pPr>
            <a:fld id="{00000000-1234-1234-1234-123412341234}" type="slidenum">
              <a:rPr lang="en" sz="1400"/>
              <a:t>‹#›</a:t>
            </a:fld>
            <a:endParaRPr sz="140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2a7db589a11_0_250:notes"/>
          <p:cNvSpPr txBox="1"/>
          <p:nvPr>
            <p:ph idx="1" type="body"/>
          </p:nvPr>
        </p:nvSpPr>
        <p:spPr>
          <a:xfrm>
            <a:off x="685800" y="4400549"/>
            <a:ext cx="5486400" cy="3600300"/>
          </a:xfrm>
          <a:prstGeom prst="rect">
            <a:avLst/>
          </a:prstGeom>
          <a:noFill/>
          <a:ln>
            <a:noFill/>
          </a:ln>
        </p:spPr>
        <p:txBody>
          <a:bodyPr anchorCtr="0" anchor="t" bIns="45600" lIns="91250" spcFirstLastPara="1" rIns="91250" wrap="square" tIns="45600">
            <a:noAutofit/>
          </a:bodyPr>
          <a:lstStyle/>
          <a:p>
            <a:pPr indent="0" lvl="0" marL="0" rtl="0" algn="l">
              <a:spcBef>
                <a:spcPts val="0"/>
              </a:spcBef>
              <a:spcAft>
                <a:spcPts val="0"/>
              </a:spcAft>
              <a:buClr>
                <a:schemeClr val="dk1"/>
              </a:buClr>
              <a:buSzPts val="1100"/>
              <a:buFont typeface="Arial"/>
              <a:buNone/>
            </a:pPr>
            <a:r>
              <a:rPr lang="en">
                <a:solidFill>
                  <a:schemeClr val="dk1"/>
                </a:solidFill>
              </a:rPr>
              <a:t>Andi</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Facilitator Notes: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The facilitator can guide an activity to encourage discussion on one practice that they can put into action to increase safety.</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The information collected can be used in the next workshop to check-in with staff about their experience and practice.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Activity Tools: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Google jamboard: https://jamboard.google.com/</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Menti: </a:t>
            </a:r>
            <a:r>
              <a:rPr lang="en" u="sng">
                <a:solidFill>
                  <a:schemeClr val="hlink"/>
                </a:solidFill>
                <a:hlinkClick r:id="rId2"/>
              </a:rPr>
              <a:t>https://www.mentimeter.com/</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Large group discussion (see tips)</a:t>
            </a:r>
            <a:endParaRPr>
              <a:solidFill>
                <a:schemeClr val="dk1"/>
              </a:solidFill>
            </a:endParaRPr>
          </a:p>
        </p:txBody>
      </p:sp>
      <p:sp>
        <p:nvSpPr>
          <p:cNvPr id="178" name="Google Shape;178;g2a7db589a11_0_250:notes"/>
          <p:cNvSpPr/>
          <p:nvPr>
            <p:ph idx="2" type="sldImg"/>
          </p:nvPr>
        </p:nvSpPr>
        <p:spPr>
          <a:xfrm>
            <a:off x="709713" y="1142614"/>
            <a:ext cx="54387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a7db589a11_0_2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2a7db589a11_0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Andi</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Facilitator Notes: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This slide summarizes the three tips for this principle.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As a facilitator, you may want to start the next session with the recap slide from the previous tip as a way to connect and create continuity with the material</a:t>
            </a:r>
            <a:endParaRPr>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65d07e6ca2_0_136:notes"/>
          <p:cNvSpPr/>
          <p:nvPr>
            <p:ph idx="2" type="sldImg"/>
          </p:nvPr>
        </p:nvSpPr>
        <p:spPr>
          <a:xfrm>
            <a:off x="408487" y="686496"/>
            <a:ext cx="6041100" cy="3427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2" name="Google Shape;192;g265d07e6ca2_0_136:notes"/>
          <p:cNvSpPr txBox="1"/>
          <p:nvPr>
            <p:ph idx="1" type="body"/>
          </p:nvPr>
        </p:nvSpPr>
        <p:spPr>
          <a:xfrm>
            <a:off x="685800" y="4343401"/>
            <a:ext cx="5486400" cy="4114800"/>
          </a:xfrm>
          <a:prstGeom prst="rect">
            <a:avLst/>
          </a:prstGeom>
          <a:noFill/>
          <a:ln>
            <a:noFill/>
          </a:ln>
        </p:spPr>
        <p:txBody>
          <a:bodyPr anchorCtr="0" anchor="t" bIns="45600" lIns="91250" spcFirstLastPara="1" rIns="91250" wrap="square" tIns="45600">
            <a:noAutofit/>
          </a:bodyPr>
          <a:lstStyle/>
          <a:p>
            <a:pPr indent="0" lvl="0" marL="0" rtl="0" algn="l">
              <a:spcBef>
                <a:spcPts val="0"/>
              </a:spcBef>
              <a:spcAft>
                <a:spcPts val="0"/>
              </a:spcAft>
              <a:buNone/>
            </a:pPr>
            <a:r>
              <a:rPr lang="en"/>
              <a:t>Andi</a:t>
            </a:r>
            <a:endParaRPr/>
          </a:p>
        </p:txBody>
      </p:sp>
      <p:sp>
        <p:nvSpPr>
          <p:cNvPr id="193" name="Google Shape;193;g265d07e6ca2_0_136:notes"/>
          <p:cNvSpPr txBox="1"/>
          <p:nvPr>
            <p:ph idx="12" type="sldNum"/>
          </p:nvPr>
        </p:nvSpPr>
        <p:spPr>
          <a:xfrm>
            <a:off x="3884613" y="8685213"/>
            <a:ext cx="2971800" cy="457200"/>
          </a:xfrm>
          <a:prstGeom prst="rect">
            <a:avLst/>
          </a:prstGeom>
          <a:noFill/>
          <a:ln>
            <a:noFill/>
          </a:ln>
        </p:spPr>
        <p:txBody>
          <a:bodyPr anchorCtr="0" anchor="b" bIns="45600" lIns="91250" spcFirstLastPara="1" rIns="91250" wrap="square" tIns="4560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265d07e6ca2_0_0:notes"/>
          <p:cNvSpPr/>
          <p:nvPr>
            <p:ph idx="2" type="sldImg"/>
          </p:nvPr>
        </p:nvSpPr>
        <p:spPr>
          <a:xfrm>
            <a:off x="709713" y="1142614"/>
            <a:ext cx="54387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 name="Google Shape;62;g265d07e6ca2_0_0:notes"/>
          <p:cNvSpPr txBox="1"/>
          <p:nvPr>
            <p:ph idx="1" type="body"/>
          </p:nvPr>
        </p:nvSpPr>
        <p:spPr>
          <a:xfrm>
            <a:off x="685800" y="4400549"/>
            <a:ext cx="5486400" cy="3600300"/>
          </a:xfrm>
          <a:prstGeom prst="rect">
            <a:avLst/>
          </a:prstGeom>
          <a:noFill/>
          <a:ln>
            <a:noFill/>
          </a:ln>
        </p:spPr>
        <p:txBody>
          <a:bodyPr anchorCtr="0" anchor="t" bIns="45600" lIns="91250" spcFirstLastPara="1" rIns="91250" wrap="square" tIns="45600">
            <a:noAutofit/>
          </a:bodyPr>
          <a:lstStyle/>
          <a:p>
            <a:pPr indent="0" lvl="0" marL="0" rtl="0" algn="l">
              <a:spcBef>
                <a:spcPts val="0"/>
              </a:spcBef>
              <a:spcAft>
                <a:spcPts val="0"/>
              </a:spcAft>
              <a:buNone/>
            </a:pPr>
            <a:r>
              <a:rPr lang="en">
                <a:solidFill>
                  <a:schemeClr val="dk1"/>
                </a:solidFill>
              </a:rPr>
              <a:t>Lori</a:t>
            </a:r>
            <a:endParaRPr>
              <a:solidFill>
                <a:schemeClr val="dk1"/>
              </a:solidFill>
            </a:endParaRPr>
          </a:p>
          <a:p>
            <a:pPr indent="0" lvl="0" marL="0" rtl="0" algn="l">
              <a:spcBef>
                <a:spcPts val="0"/>
              </a:spcBef>
              <a:spcAft>
                <a:spcPts val="0"/>
              </a:spcAft>
              <a:buNone/>
            </a:pPr>
            <a:r>
              <a:rPr lang="en">
                <a:solidFill>
                  <a:schemeClr val="dk1"/>
                </a:solidFill>
              </a:rPr>
              <a:t>Facilitator Notes: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The trauma-informed principles help operationalize this approach by offering a way to translate the key concepts of toxic stress, trauma, and resilience into action. These principles, adapted from the Substance Abuse and Mental Health Services Administration (SAMSHA), include</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Safety</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Trustworthiness and transparency</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Peer support &amp; mutual self-help</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Collaboration and mutuality</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Empowerment, voice, and choice</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Strengths-based</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Cultural, historical, and gender humility</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t/>
            </a:r>
            <a:endParaRPr>
              <a:solidFill>
                <a:schemeClr val="dk1"/>
              </a:solidFill>
            </a:endParaRPr>
          </a:p>
          <a:p>
            <a:pPr indent="0" lvl="0" marL="45720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Resource: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SAMHSA’s Concept of Trauma and Guidance for a Trauma-Informed Approach: https://store.samhsa.gov/sites/default/files/d7/priv/sma14-4884.pdf</a:t>
            </a:r>
            <a:endParaRPr>
              <a:solidFill>
                <a:schemeClr val="dk1"/>
              </a:solidFill>
            </a:endParaRPr>
          </a:p>
          <a:p>
            <a:pPr indent="0" lvl="0" marL="0" rtl="0" algn="l">
              <a:spcBef>
                <a:spcPts val="0"/>
              </a:spcBef>
              <a:spcAft>
                <a:spcPts val="0"/>
              </a:spcAft>
              <a:buNone/>
            </a:pPr>
            <a:r>
              <a:t/>
            </a:r>
            <a:endParaRPr sz="1000"/>
          </a:p>
        </p:txBody>
      </p:sp>
      <p:sp>
        <p:nvSpPr>
          <p:cNvPr id="63" name="Google Shape;63;g265d07e6ca2_0_0:notes"/>
          <p:cNvSpPr txBox="1"/>
          <p:nvPr>
            <p:ph idx="12" type="sldNum"/>
          </p:nvPr>
        </p:nvSpPr>
        <p:spPr>
          <a:xfrm>
            <a:off x="3884613" y="8685213"/>
            <a:ext cx="2971800" cy="458700"/>
          </a:xfrm>
          <a:prstGeom prst="rect">
            <a:avLst/>
          </a:prstGeom>
          <a:noFill/>
          <a:ln>
            <a:noFill/>
          </a:ln>
        </p:spPr>
        <p:txBody>
          <a:bodyPr anchorCtr="0" anchor="b" bIns="45600" lIns="91250" spcFirstLastPara="1" rIns="91250" wrap="square" tIns="4560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2a7db589a11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2a7db589a11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Lori</a:t>
            </a:r>
            <a:endParaRPr/>
          </a:p>
          <a:p>
            <a:pPr indent="0" lvl="0" marL="0" rtl="0" algn="l">
              <a:spcBef>
                <a:spcPts val="0"/>
              </a:spcBef>
              <a:spcAft>
                <a:spcPts val="0"/>
              </a:spcAft>
              <a:buClr>
                <a:schemeClr val="dk1"/>
              </a:buClr>
              <a:buSzPts val="1100"/>
              <a:buFont typeface="Arial"/>
              <a:buNone/>
            </a:pPr>
            <a:r>
              <a:rPr lang="en"/>
              <a:t>Each workshop in this Series is</a:t>
            </a:r>
            <a:endParaRPr/>
          </a:p>
          <a:p>
            <a:pPr indent="0" lvl="0" marL="0" rtl="0" algn="l">
              <a:spcBef>
                <a:spcPts val="0"/>
              </a:spcBef>
              <a:spcAft>
                <a:spcPts val="0"/>
              </a:spcAft>
              <a:buClr>
                <a:schemeClr val="dk1"/>
              </a:buClr>
              <a:buSzPts val="1100"/>
              <a:buFont typeface="Arial"/>
              <a:buNone/>
            </a:pPr>
            <a:r>
              <a:rPr lang="en"/>
              <a:t>organized around a trauma-informed principle (so 7 workshops) and offers three practical tips for bringing that principle to</a:t>
            </a:r>
            <a:endParaRPr/>
          </a:p>
          <a:p>
            <a:pPr indent="0" lvl="0" marL="0" rtl="0" algn="l">
              <a:spcBef>
                <a:spcPts val="0"/>
              </a:spcBef>
              <a:spcAft>
                <a:spcPts val="0"/>
              </a:spcAft>
              <a:buClr>
                <a:schemeClr val="dk1"/>
              </a:buClr>
              <a:buSzPts val="1100"/>
              <a:buFont typeface="Arial"/>
              <a:buNone/>
            </a:pPr>
            <a:r>
              <a:rPr lang="en"/>
              <a:t>life.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materials include:</a:t>
            </a:r>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FACILITATOR GUIDE with general facilitator tips and ideas for engaging participants in discussions and activities.\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SLIDES with facilitator notes and additional resources.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SAMPLE EMAILS to share with participants after workshops to reinforce tips.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HANDOUT on understanding stress, trauma, and resilience to support a shared language.</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VIDEO to support facilitators on how to implement the series. Reviewing here but can </a:t>
            </a:r>
            <a:r>
              <a:rPr lang="en">
                <a:solidFill>
                  <a:schemeClr val="dk1"/>
                </a:solidFill>
              </a:rPr>
              <a:t>finf more detail in facilitato guid</a:t>
            </a:r>
            <a:endParaRPr>
              <a:solidFill>
                <a:schemeClr val="dk1"/>
              </a:solidFill>
            </a:endParaRPr>
          </a:p>
          <a:p>
            <a:pPr indent="0" lvl="0" marL="0" rtl="0" algn="l">
              <a:lnSpc>
                <a:spcPct val="115000"/>
              </a:lnSpc>
              <a:spcBef>
                <a:spcPts val="0"/>
              </a:spcBef>
              <a:spcAft>
                <a:spcPts val="0"/>
              </a:spcAft>
              <a:buNone/>
            </a:pPr>
            <a:r>
              <a:rPr lang="en">
                <a:solidFill>
                  <a:schemeClr val="dk1"/>
                </a:solidFill>
              </a:rPr>
              <a:t>Hand it back to Andi to review some tips for implementing the series</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2a7db589a11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2a7db589a11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Andi</a:t>
            </a:r>
            <a:endParaRPr/>
          </a:p>
          <a:p>
            <a:pPr indent="-298450" lvl="0" marL="457200" rtl="0" algn="l">
              <a:lnSpc>
                <a:spcPct val="115000"/>
              </a:lnSpc>
              <a:spcBef>
                <a:spcPts val="900"/>
              </a:spcBef>
              <a:spcAft>
                <a:spcPts val="0"/>
              </a:spcAft>
              <a:buClr>
                <a:srgbClr val="003B52"/>
              </a:buClr>
              <a:buSzPts val="1100"/>
              <a:buFont typeface="Muli"/>
              <a:buChar char="▪"/>
            </a:pPr>
            <a:r>
              <a:rPr lang="en" sz="1500">
                <a:solidFill>
                  <a:schemeClr val="dk1"/>
                </a:solidFill>
                <a:latin typeface="Muli"/>
                <a:ea typeface="Muli"/>
                <a:cs typeface="Muli"/>
                <a:sym typeface="Muli"/>
              </a:rPr>
              <a:t>Send out info advance</a:t>
            </a:r>
            <a:endParaRPr sz="1500">
              <a:solidFill>
                <a:schemeClr val="dk1"/>
              </a:solidFill>
              <a:latin typeface="Muli"/>
              <a:ea typeface="Muli"/>
              <a:cs typeface="Muli"/>
              <a:sym typeface="Muli"/>
            </a:endParaRPr>
          </a:p>
          <a:p>
            <a:pPr indent="-323850" lvl="0" marL="457200" rtl="0" algn="l">
              <a:lnSpc>
                <a:spcPct val="115000"/>
              </a:lnSpc>
              <a:spcBef>
                <a:spcPts val="0"/>
              </a:spcBef>
              <a:spcAft>
                <a:spcPts val="0"/>
              </a:spcAft>
              <a:buClr>
                <a:schemeClr val="dk1"/>
              </a:buClr>
              <a:buSzPts val="1500"/>
              <a:buFont typeface="Muli"/>
              <a:buChar char="▪"/>
            </a:pPr>
            <a:r>
              <a:rPr lang="en" sz="1500">
                <a:solidFill>
                  <a:schemeClr val="dk1"/>
                </a:solidFill>
                <a:latin typeface="Muli"/>
                <a:ea typeface="Muli"/>
                <a:cs typeface="Muli"/>
                <a:sym typeface="Muli"/>
              </a:rPr>
              <a:t>TIC starts with you</a:t>
            </a:r>
            <a:endParaRPr sz="1500">
              <a:solidFill>
                <a:schemeClr val="dk1"/>
              </a:solidFill>
              <a:latin typeface="Muli"/>
              <a:ea typeface="Muli"/>
              <a:cs typeface="Muli"/>
              <a:sym typeface="Muli"/>
            </a:endParaRPr>
          </a:p>
          <a:p>
            <a:pPr indent="-323850" lvl="0" marL="457200" rtl="0" algn="l">
              <a:lnSpc>
                <a:spcPct val="115000"/>
              </a:lnSpc>
              <a:spcBef>
                <a:spcPts val="0"/>
              </a:spcBef>
              <a:spcAft>
                <a:spcPts val="0"/>
              </a:spcAft>
              <a:buClr>
                <a:schemeClr val="dk1"/>
              </a:buClr>
              <a:buSzPts val="1500"/>
              <a:buFont typeface="Muli"/>
              <a:buChar char="▪"/>
            </a:pPr>
            <a:r>
              <a:rPr lang="en" sz="1500">
                <a:solidFill>
                  <a:schemeClr val="dk1"/>
                </a:solidFill>
                <a:latin typeface="Muli"/>
                <a:ea typeface="Muli"/>
                <a:cs typeface="Muli"/>
                <a:sym typeface="Muli"/>
              </a:rPr>
              <a:t>Agreements</a:t>
            </a:r>
            <a:r>
              <a:rPr lang="en" sz="1500">
                <a:solidFill>
                  <a:schemeClr val="dk1"/>
                </a:solidFill>
                <a:latin typeface="Muli"/>
                <a:ea typeface="Muli"/>
                <a:cs typeface="Muli"/>
                <a:sym typeface="Muli"/>
              </a:rPr>
              <a:t> </a:t>
            </a:r>
            <a:endParaRPr sz="1500">
              <a:solidFill>
                <a:schemeClr val="dk1"/>
              </a:solidFill>
              <a:latin typeface="Muli"/>
              <a:ea typeface="Muli"/>
              <a:cs typeface="Muli"/>
              <a:sym typeface="Muli"/>
            </a:endParaRPr>
          </a:p>
          <a:p>
            <a:pPr indent="-298450" lvl="0" marL="457200" rtl="0" algn="l">
              <a:lnSpc>
                <a:spcPct val="115000"/>
              </a:lnSpc>
              <a:spcBef>
                <a:spcPts val="0"/>
              </a:spcBef>
              <a:spcAft>
                <a:spcPts val="0"/>
              </a:spcAft>
              <a:buClr>
                <a:srgbClr val="003B52"/>
              </a:buClr>
              <a:buSzPts val="1100"/>
              <a:buFont typeface="Muli"/>
              <a:buChar char="▪"/>
            </a:pPr>
            <a:r>
              <a:rPr lang="en" sz="1500">
                <a:solidFill>
                  <a:schemeClr val="dk1"/>
                </a:solidFill>
                <a:latin typeface="Muli"/>
                <a:ea typeface="Muli"/>
                <a:cs typeface="Muli"/>
                <a:sym typeface="Muli"/>
              </a:rPr>
              <a:t>Some might be experienced, some not, some have some experience</a:t>
            </a:r>
            <a:endParaRPr sz="1500">
              <a:solidFill>
                <a:schemeClr val="dk1"/>
              </a:solidFill>
              <a:latin typeface="Muli"/>
              <a:ea typeface="Muli"/>
              <a:cs typeface="Muli"/>
              <a:sym typeface="Muli"/>
            </a:endParaRPr>
          </a:p>
          <a:p>
            <a:pPr indent="-298450" lvl="0" marL="457200" rtl="0" algn="l">
              <a:lnSpc>
                <a:spcPct val="115000"/>
              </a:lnSpc>
              <a:spcBef>
                <a:spcPts val="0"/>
              </a:spcBef>
              <a:spcAft>
                <a:spcPts val="0"/>
              </a:spcAft>
              <a:buClr>
                <a:srgbClr val="003B52"/>
              </a:buClr>
              <a:buSzPts val="1100"/>
              <a:buFont typeface="Muli"/>
              <a:buChar char="▪"/>
            </a:pPr>
            <a:r>
              <a:rPr lang="en" sz="1500">
                <a:solidFill>
                  <a:schemeClr val="dk1"/>
                </a:solidFill>
                <a:latin typeface="Muli"/>
                <a:ea typeface="Muli"/>
                <a:cs typeface="Muli"/>
                <a:sym typeface="Muli"/>
              </a:rPr>
              <a:t>be aware of biases, stay grounded </a:t>
            </a:r>
            <a:endParaRPr sz="1500">
              <a:solidFill>
                <a:schemeClr val="dk1"/>
              </a:solidFill>
              <a:latin typeface="Muli"/>
              <a:ea typeface="Muli"/>
              <a:cs typeface="Muli"/>
              <a:sym typeface="Muli"/>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2ade860f8e9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2ade860f8e9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Andi- connected to tips, ways to bring them to life</a:t>
            </a:r>
            <a:endParaRPr/>
          </a:p>
          <a:p>
            <a:pPr indent="0" lvl="0" marL="0" rtl="0" algn="l">
              <a:spcBef>
                <a:spcPts val="0"/>
              </a:spcBef>
              <a:spcAft>
                <a:spcPts val="0"/>
              </a:spcAft>
              <a:buNone/>
            </a:pPr>
            <a:r>
              <a:rPr lang="en"/>
              <a:t>Keep agreement</a:t>
            </a:r>
            <a:endParaRPr/>
          </a:p>
          <a:p>
            <a:pPr indent="0" lvl="0" marL="0" rtl="0" algn="l">
              <a:spcBef>
                <a:spcPts val="0"/>
              </a:spcBef>
              <a:spcAft>
                <a:spcPts val="0"/>
              </a:spcAft>
              <a:buNone/>
            </a:pPr>
            <a:r>
              <a:rPr lang="en"/>
              <a:t>Menti, jamboard- </a:t>
            </a:r>
            <a:endParaRPr/>
          </a:p>
          <a:p>
            <a:pPr indent="0" lvl="0" marL="0" rtl="0" algn="l">
              <a:spcBef>
                <a:spcPts val="0"/>
              </a:spcBef>
              <a:spcAft>
                <a:spcPts val="0"/>
              </a:spcAft>
              <a:buNone/>
            </a:pPr>
            <a:r>
              <a:rPr lang="en"/>
              <a:t>Chat feature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2a7db589a11_0_3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2a7db589a11_0_3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Andi</a:t>
            </a:r>
            <a:endParaRPr/>
          </a:p>
          <a:p>
            <a:pPr indent="0" lvl="0" marL="0" rtl="0" algn="l">
              <a:spcBef>
                <a:spcPts val="0"/>
              </a:spcBef>
              <a:spcAft>
                <a:spcPts val="0"/>
              </a:spcAft>
              <a:buNone/>
            </a:pPr>
            <a:r>
              <a:rPr lang="en"/>
              <a:t>Online tools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265d07e6ca2_0_47:notes"/>
          <p:cNvSpPr/>
          <p:nvPr>
            <p:ph idx="2" type="sldImg"/>
          </p:nvPr>
        </p:nvSpPr>
        <p:spPr>
          <a:xfrm>
            <a:off x="709713" y="1142614"/>
            <a:ext cx="54387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 name="Google Shape;94;g265d07e6ca2_0_47:notes"/>
          <p:cNvSpPr txBox="1"/>
          <p:nvPr>
            <p:ph idx="1" type="body"/>
          </p:nvPr>
        </p:nvSpPr>
        <p:spPr>
          <a:xfrm>
            <a:off x="685800" y="4400550"/>
            <a:ext cx="5486400" cy="3600300"/>
          </a:xfrm>
          <a:prstGeom prst="rect">
            <a:avLst/>
          </a:prstGeom>
          <a:noFill/>
          <a:ln>
            <a:noFill/>
          </a:ln>
        </p:spPr>
        <p:txBody>
          <a:bodyPr anchorCtr="0" anchor="t" bIns="45600" lIns="91250" spcFirstLastPara="1" rIns="91250" wrap="square" tIns="45600">
            <a:noAutofit/>
          </a:bodyPr>
          <a:lstStyle/>
          <a:p>
            <a:pPr indent="0" lvl="0" marL="0" rtl="0" algn="l">
              <a:spcBef>
                <a:spcPts val="0"/>
              </a:spcBef>
              <a:spcAft>
                <a:spcPts val="0"/>
              </a:spcAft>
              <a:buNone/>
            </a:pPr>
            <a:r>
              <a:rPr lang="en"/>
              <a:t>A</a:t>
            </a:r>
            <a:r>
              <a:rPr lang="en"/>
              <a:t>ndi</a:t>
            </a:r>
            <a:endParaRPr/>
          </a:p>
          <a:p>
            <a:pPr indent="0" lvl="0" marL="0" rtl="0" algn="l">
              <a:spcBef>
                <a:spcPts val="0"/>
              </a:spcBef>
              <a:spcAft>
                <a:spcPts val="0"/>
              </a:spcAft>
              <a:buNone/>
            </a:pPr>
            <a:r>
              <a:rPr lang="en"/>
              <a:t>Handout </a:t>
            </a:r>
            <a:endParaRPr/>
          </a:p>
          <a:p>
            <a:pPr indent="0" lvl="0" marL="0" rtl="0" algn="l">
              <a:spcBef>
                <a:spcPts val="0"/>
              </a:spcBef>
              <a:spcAft>
                <a:spcPts val="0"/>
              </a:spcAft>
              <a:buNone/>
            </a:pPr>
            <a:r>
              <a:rPr lang="en"/>
              <a:t>Talk through langauge</a:t>
            </a:r>
            <a:endParaRPr/>
          </a:p>
        </p:txBody>
      </p:sp>
      <p:sp>
        <p:nvSpPr>
          <p:cNvPr id="95" name="Google Shape;95;g265d07e6ca2_0_47:notes"/>
          <p:cNvSpPr txBox="1"/>
          <p:nvPr>
            <p:ph idx="12" type="sldNum"/>
          </p:nvPr>
        </p:nvSpPr>
        <p:spPr>
          <a:xfrm>
            <a:off x="3884613" y="8685213"/>
            <a:ext cx="2971800" cy="458700"/>
          </a:xfrm>
          <a:prstGeom prst="rect">
            <a:avLst/>
          </a:prstGeom>
          <a:noFill/>
          <a:ln>
            <a:noFill/>
          </a:ln>
        </p:spPr>
        <p:txBody>
          <a:bodyPr anchorCtr="0" anchor="b" bIns="45600" lIns="91250" spcFirstLastPara="1" rIns="91250" wrap="square" tIns="4560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a7db589a11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2a7db589a11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Lori</a:t>
            </a:r>
            <a:endParaRPr/>
          </a:p>
          <a:p>
            <a:pPr indent="0" lvl="0" marL="0" rtl="0" algn="l">
              <a:spcBef>
                <a:spcPts val="0"/>
              </a:spcBef>
              <a:spcAft>
                <a:spcPts val="0"/>
              </a:spcAft>
              <a:buNone/>
            </a:pPr>
            <a:r>
              <a:rPr lang="en"/>
              <a:t>Facilitator Notes: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Shifting gears to walk through a sample workshop. For the </a:t>
            </a:r>
            <a:r>
              <a:rPr lang="en"/>
              <a:t>purposes of this video, we will be focusing on safety. We will go through 2 of the tips for this particular workship</a:t>
            </a:r>
            <a:endParaRPr/>
          </a:p>
          <a:p>
            <a:pPr indent="-298450" lvl="0" marL="457200" rtl="0" algn="l">
              <a:spcBef>
                <a:spcPts val="0"/>
              </a:spcBef>
              <a:spcAft>
                <a:spcPts val="0"/>
              </a:spcAft>
              <a:buSzPts val="1100"/>
              <a:buChar char="-"/>
            </a:pPr>
            <a:r>
              <a:rPr lang="en"/>
              <a:t>Creating predictability is one way to create safety so we always start each workshop with an overview of </a:t>
            </a:r>
            <a:r>
              <a:rPr lang="en"/>
              <a:t>what</a:t>
            </a:r>
            <a:r>
              <a:rPr lang="en"/>
              <a:t> to expect.</a:t>
            </a:r>
            <a:endParaRPr/>
          </a:p>
          <a:p>
            <a:pPr indent="-298450" lvl="0" marL="457200" rtl="0" algn="l">
              <a:spcBef>
                <a:spcPts val="0"/>
              </a:spcBef>
              <a:spcAft>
                <a:spcPts val="0"/>
              </a:spcAft>
              <a:buSzPts val="1100"/>
              <a:buChar char="-"/>
            </a:pPr>
            <a:r>
              <a:t/>
            </a:r>
            <a:endParaRPr/>
          </a:p>
          <a:p>
            <a:pPr indent="-298450" lvl="0" marL="457200" rtl="0" algn="l">
              <a:spcBef>
                <a:spcPts val="0"/>
              </a:spcBef>
              <a:spcAft>
                <a:spcPts val="0"/>
              </a:spcAft>
              <a:buSzPts val="1100"/>
              <a:buChar char="-"/>
            </a:pPr>
            <a:r>
              <a:rPr lang="en"/>
              <a:t>Each workshop focuses on one trauma-informed principle and follows a similar format. This structure includes:</a:t>
            </a:r>
            <a:endParaRPr/>
          </a:p>
          <a:p>
            <a:pPr indent="-298450" lvl="1" marL="914400" rtl="0" algn="l">
              <a:spcBef>
                <a:spcPts val="0"/>
              </a:spcBef>
              <a:spcAft>
                <a:spcPts val="0"/>
              </a:spcAft>
              <a:buSzPts val="1100"/>
              <a:buChar char="-"/>
            </a:pPr>
            <a:r>
              <a:rPr lang="en"/>
              <a:t>A definition of the principle. </a:t>
            </a:r>
            <a:r>
              <a:rPr lang="en">
                <a:solidFill>
                  <a:schemeClr val="dk1"/>
                </a:solidFill>
              </a:rPr>
              <a:t>In addition to offering a formal definition, you can invite participants to share what that principle means to them.</a:t>
            </a:r>
            <a:endParaRPr/>
          </a:p>
          <a:p>
            <a:pPr indent="-298450" lvl="1" marL="914400" rtl="0" algn="l">
              <a:spcBef>
                <a:spcPts val="0"/>
              </a:spcBef>
              <a:spcAft>
                <a:spcPts val="0"/>
              </a:spcAft>
              <a:buSzPts val="1100"/>
              <a:buChar char="-"/>
            </a:pPr>
            <a:r>
              <a:rPr lang="en"/>
              <a:t>Three practical tips to support the implementation of that principle. Each tip will include an exploration of why that tip supports the principle, examples of how to put the tip into action, and an activity to allow participants to practice implementing the tip. ENGAGEMENT IS KEY, always optional</a:t>
            </a:r>
            <a:endParaRPr/>
          </a:p>
          <a:p>
            <a:pPr indent="-298450" lvl="0" marL="457200" rtl="0" algn="l">
              <a:spcBef>
                <a:spcPts val="0"/>
              </a:spcBef>
              <a:spcAft>
                <a:spcPts val="0"/>
              </a:spcAft>
              <a:buSzPts val="1100"/>
              <a:buChar char="-"/>
            </a:pPr>
            <a:r>
              <a:rPr lang="en"/>
              <a:t>Once the workshop has concluded, participants will receive an email or an email series </a:t>
            </a:r>
            <a:r>
              <a:rPr lang="en"/>
              <a:t>to reinforce the tips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5.jpg"/><Relationship Id="rId4" Type="http://schemas.openxmlformats.org/officeDocument/2006/relationships/image" Target="../media/image4.png"/><Relationship Id="rId5"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5.jpg"/><Relationship Id="rId4" Type="http://schemas.openxmlformats.org/officeDocument/2006/relationships/image" Target="../media/image4.png"/><Relationship Id="rId5"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12" name="Shape 12"/>
        <p:cNvGrpSpPr/>
        <p:nvPr/>
      </p:nvGrpSpPr>
      <p:grpSpPr>
        <a:xfrm>
          <a:off x="0" y="0"/>
          <a:ext cx="0" cy="0"/>
          <a:chOff x="0" y="0"/>
          <a:chExt cx="0" cy="0"/>
        </a:xfrm>
      </p:grpSpPr>
      <p:sp>
        <p:nvSpPr>
          <p:cNvPr id="13" name="Google Shape;13;p2"/>
          <p:cNvSpPr txBox="1"/>
          <p:nvPr>
            <p:ph type="title"/>
          </p:nvPr>
        </p:nvSpPr>
        <p:spPr>
          <a:xfrm>
            <a:off x="1625346" y="918972"/>
            <a:ext cx="6960900" cy="2640300"/>
          </a:xfrm>
          <a:prstGeom prst="rect">
            <a:avLst/>
          </a:prstGeom>
          <a:noFill/>
          <a:ln>
            <a:noFill/>
          </a:ln>
        </p:spPr>
        <p:txBody>
          <a:bodyPr anchorCtr="0" anchor="ctr" bIns="34275" lIns="68575" spcFirstLastPara="1" rIns="68575" wrap="square" tIns="34275">
            <a:normAutofit/>
          </a:bodyPr>
          <a:lstStyle>
            <a:lvl1pPr lvl="0" algn="l">
              <a:lnSpc>
                <a:spcPct val="85000"/>
              </a:lnSpc>
              <a:spcBef>
                <a:spcPts val="0"/>
              </a:spcBef>
              <a:spcAft>
                <a:spcPts val="0"/>
              </a:spcAft>
              <a:buClr>
                <a:schemeClr val="dk1"/>
              </a:buClr>
              <a:buSzPts val="5400"/>
              <a:buFont typeface="Muli"/>
              <a:buNone/>
              <a:defRPr b="1" sz="5400">
                <a:solidFill>
                  <a:schemeClr val="dk1"/>
                </a:solidFill>
                <a:latin typeface="Muli"/>
                <a:ea typeface="Muli"/>
                <a:cs typeface="Muli"/>
                <a:sym typeface="Muli"/>
              </a:defRPr>
            </a:lvl1pPr>
            <a:lvl2pPr lvl="1">
              <a:spcBef>
                <a:spcPts val="0"/>
              </a:spcBef>
              <a:spcAft>
                <a:spcPts val="0"/>
              </a:spcAft>
              <a:buSzPts val="1100"/>
              <a:buFont typeface="Muli"/>
              <a:buNone/>
              <a:defRPr>
                <a:latin typeface="Muli"/>
                <a:ea typeface="Muli"/>
                <a:cs typeface="Muli"/>
                <a:sym typeface="Muli"/>
              </a:defRPr>
            </a:lvl2pPr>
            <a:lvl3pPr lvl="2">
              <a:spcBef>
                <a:spcPts val="0"/>
              </a:spcBef>
              <a:spcAft>
                <a:spcPts val="0"/>
              </a:spcAft>
              <a:buSzPts val="1100"/>
              <a:buFont typeface="Muli"/>
              <a:buNone/>
              <a:defRPr>
                <a:latin typeface="Muli"/>
                <a:ea typeface="Muli"/>
                <a:cs typeface="Muli"/>
                <a:sym typeface="Muli"/>
              </a:defRPr>
            </a:lvl3pPr>
            <a:lvl4pPr lvl="3">
              <a:spcBef>
                <a:spcPts val="0"/>
              </a:spcBef>
              <a:spcAft>
                <a:spcPts val="0"/>
              </a:spcAft>
              <a:buSzPts val="1100"/>
              <a:buFont typeface="Muli"/>
              <a:buNone/>
              <a:defRPr>
                <a:latin typeface="Muli"/>
                <a:ea typeface="Muli"/>
                <a:cs typeface="Muli"/>
                <a:sym typeface="Muli"/>
              </a:defRPr>
            </a:lvl4pPr>
            <a:lvl5pPr lvl="4">
              <a:spcBef>
                <a:spcPts val="0"/>
              </a:spcBef>
              <a:spcAft>
                <a:spcPts val="0"/>
              </a:spcAft>
              <a:buSzPts val="1100"/>
              <a:buFont typeface="Muli"/>
              <a:buNone/>
              <a:defRPr>
                <a:latin typeface="Muli"/>
                <a:ea typeface="Muli"/>
                <a:cs typeface="Muli"/>
                <a:sym typeface="Muli"/>
              </a:defRPr>
            </a:lvl5pPr>
            <a:lvl6pPr lvl="5">
              <a:spcBef>
                <a:spcPts val="0"/>
              </a:spcBef>
              <a:spcAft>
                <a:spcPts val="0"/>
              </a:spcAft>
              <a:buSzPts val="1100"/>
              <a:buFont typeface="Muli"/>
              <a:buNone/>
              <a:defRPr>
                <a:latin typeface="Muli"/>
                <a:ea typeface="Muli"/>
                <a:cs typeface="Muli"/>
                <a:sym typeface="Muli"/>
              </a:defRPr>
            </a:lvl6pPr>
            <a:lvl7pPr lvl="6">
              <a:spcBef>
                <a:spcPts val="0"/>
              </a:spcBef>
              <a:spcAft>
                <a:spcPts val="0"/>
              </a:spcAft>
              <a:buSzPts val="1100"/>
              <a:buFont typeface="Muli"/>
              <a:buNone/>
              <a:defRPr>
                <a:latin typeface="Muli"/>
                <a:ea typeface="Muli"/>
                <a:cs typeface="Muli"/>
                <a:sym typeface="Muli"/>
              </a:defRPr>
            </a:lvl7pPr>
            <a:lvl8pPr lvl="7">
              <a:spcBef>
                <a:spcPts val="0"/>
              </a:spcBef>
              <a:spcAft>
                <a:spcPts val="0"/>
              </a:spcAft>
              <a:buSzPts val="1100"/>
              <a:buFont typeface="Muli"/>
              <a:buNone/>
              <a:defRPr>
                <a:latin typeface="Muli"/>
                <a:ea typeface="Muli"/>
                <a:cs typeface="Muli"/>
                <a:sym typeface="Muli"/>
              </a:defRPr>
            </a:lvl8pPr>
            <a:lvl9pPr lvl="8">
              <a:spcBef>
                <a:spcPts val="0"/>
              </a:spcBef>
              <a:spcAft>
                <a:spcPts val="0"/>
              </a:spcAft>
              <a:buSzPts val="1100"/>
              <a:buFont typeface="Muli"/>
              <a:buNone/>
              <a:defRPr>
                <a:latin typeface="Muli"/>
                <a:ea typeface="Muli"/>
                <a:cs typeface="Muli"/>
                <a:sym typeface="Muli"/>
              </a:defRPr>
            </a:lvl9pPr>
          </a:lstStyle>
          <a:p/>
        </p:txBody>
      </p:sp>
      <p:sp>
        <p:nvSpPr>
          <p:cNvPr id="14" name="Google Shape;14;p2"/>
          <p:cNvSpPr txBox="1"/>
          <p:nvPr>
            <p:ph idx="1" type="body"/>
          </p:nvPr>
        </p:nvSpPr>
        <p:spPr>
          <a:xfrm>
            <a:off x="1624331" y="3765042"/>
            <a:ext cx="6789300" cy="8001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900"/>
              </a:spcBef>
              <a:spcAft>
                <a:spcPts val="0"/>
              </a:spcAft>
              <a:buSzPts val="1300"/>
              <a:buFont typeface="Muli"/>
              <a:buNone/>
              <a:defRPr sz="1500">
                <a:solidFill>
                  <a:schemeClr val="dk1"/>
                </a:solidFill>
                <a:latin typeface="Muli"/>
                <a:ea typeface="Muli"/>
                <a:cs typeface="Muli"/>
                <a:sym typeface="Muli"/>
              </a:defRPr>
            </a:lvl1pPr>
            <a:lvl2pPr indent="-228600" lvl="1" marL="914400" algn="l">
              <a:lnSpc>
                <a:spcPct val="90000"/>
              </a:lnSpc>
              <a:spcBef>
                <a:spcPts val="300"/>
              </a:spcBef>
              <a:spcAft>
                <a:spcPts val="0"/>
              </a:spcAft>
              <a:buSzPts val="1100"/>
              <a:buFont typeface="Muli"/>
              <a:buNone/>
              <a:defRPr sz="1400">
                <a:solidFill>
                  <a:srgbClr val="888888"/>
                </a:solidFill>
                <a:latin typeface="Muli"/>
                <a:ea typeface="Muli"/>
                <a:cs typeface="Muli"/>
                <a:sym typeface="Muli"/>
              </a:defRPr>
            </a:lvl2pPr>
            <a:lvl3pPr indent="-228600" lvl="2" marL="1371600" algn="l">
              <a:lnSpc>
                <a:spcPct val="90000"/>
              </a:lnSpc>
              <a:spcBef>
                <a:spcPts val="300"/>
              </a:spcBef>
              <a:spcAft>
                <a:spcPts val="0"/>
              </a:spcAft>
              <a:buSzPts val="1000"/>
              <a:buFont typeface="Muli"/>
              <a:buNone/>
              <a:defRPr sz="1200">
                <a:solidFill>
                  <a:srgbClr val="888888"/>
                </a:solidFill>
                <a:latin typeface="Muli"/>
                <a:ea typeface="Muli"/>
                <a:cs typeface="Muli"/>
                <a:sym typeface="Muli"/>
              </a:defRPr>
            </a:lvl3pPr>
            <a:lvl4pPr indent="-228600" lvl="3" marL="1828800" algn="l">
              <a:lnSpc>
                <a:spcPct val="90000"/>
              </a:lnSpc>
              <a:spcBef>
                <a:spcPts val="300"/>
              </a:spcBef>
              <a:spcAft>
                <a:spcPts val="0"/>
              </a:spcAft>
              <a:buSzPts val="900"/>
              <a:buFont typeface="Muli"/>
              <a:buNone/>
              <a:defRPr sz="1100">
                <a:solidFill>
                  <a:srgbClr val="888888"/>
                </a:solidFill>
                <a:latin typeface="Muli"/>
                <a:ea typeface="Muli"/>
                <a:cs typeface="Muli"/>
                <a:sym typeface="Muli"/>
              </a:defRPr>
            </a:lvl4pPr>
            <a:lvl5pPr indent="-228600" lvl="4" marL="2286000" algn="l">
              <a:lnSpc>
                <a:spcPct val="90000"/>
              </a:lnSpc>
              <a:spcBef>
                <a:spcPts val="300"/>
              </a:spcBef>
              <a:spcAft>
                <a:spcPts val="0"/>
              </a:spcAft>
              <a:buSzPts val="900"/>
              <a:buFont typeface="Muli"/>
              <a:buNone/>
              <a:defRPr sz="1100">
                <a:solidFill>
                  <a:srgbClr val="888888"/>
                </a:solidFill>
                <a:latin typeface="Muli"/>
                <a:ea typeface="Muli"/>
                <a:cs typeface="Muli"/>
                <a:sym typeface="Muli"/>
              </a:defRPr>
            </a:lvl5pPr>
            <a:lvl6pPr indent="-228600" lvl="5" marL="2743200" algn="l">
              <a:lnSpc>
                <a:spcPct val="90000"/>
              </a:lnSpc>
              <a:spcBef>
                <a:spcPts val="300"/>
              </a:spcBef>
              <a:spcAft>
                <a:spcPts val="0"/>
              </a:spcAft>
              <a:buSzPts val="900"/>
              <a:buFont typeface="Muli"/>
              <a:buNone/>
              <a:defRPr sz="1100">
                <a:solidFill>
                  <a:srgbClr val="888888"/>
                </a:solidFill>
                <a:latin typeface="Muli"/>
                <a:ea typeface="Muli"/>
                <a:cs typeface="Muli"/>
                <a:sym typeface="Muli"/>
              </a:defRPr>
            </a:lvl6pPr>
            <a:lvl7pPr indent="-228600" lvl="6" marL="3200400" algn="l">
              <a:lnSpc>
                <a:spcPct val="90000"/>
              </a:lnSpc>
              <a:spcBef>
                <a:spcPts val="300"/>
              </a:spcBef>
              <a:spcAft>
                <a:spcPts val="0"/>
              </a:spcAft>
              <a:buSzPts val="900"/>
              <a:buFont typeface="Muli"/>
              <a:buNone/>
              <a:defRPr sz="1100">
                <a:solidFill>
                  <a:srgbClr val="888888"/>
                </a:solidFill>
                <a:latin typeface="Muli"/>
                <a:ea typeface="Muli"/>
                <a:cs typeface="Muli"/>
                <a:sym typeface="Muli"/>
              </a:defRPr>
            </a:lvl7pPr>
            <a:lvl8pPr indent="-228600" lvl="7" marL="3657600" algn="l">
              <a:lnSpc>
                <a:spcPct val="90000"/>
              </a:lnSpc>
              <a:spcBef>
                <a:spcPts val="300"/>
              </a:spcBef>
              <a:spcAft>
                <a:spcPts val="0"/>
              </a:spcAft>
              <a:buSzPts val="900"/>
              <a:buFont typeface="Muli"/>
              <a:buNone/>
              <a:defRPr sz="1100">
                <a:solidFill>
                  <a:srgbClr val="888888"/>
                </a:solidFill>
                <a:latin typeface="Muli"/>
                <a:ea typeface="Muli"/>
                <a:cs typeface="Muli"/>
                <a:sym typeface="Muli"/>
              </a:defRPr>
            </a:lvl8pPr>
            <a:lvl9pPr indent="-228600" lvl="8" marL="4114800" algn="l">
              <a:lnSpc>
                <a:spcPct val="90000"/>
              </a:lnSpc>
              <a:spcBef>
                <a:spcPts val="300"/>
              </a:spcBef>
              <a:spcAft>
                <a:spcPts val="200"/>
              </a:spcAft>
              <a:buSzPts val="900"/>
              <a:buFont typeface="Muli"/>
              <a:buNone/>
              <a:defRPr sz="1100">
                <a:solidFill>
                  <a:srgbClr val="888888"/>
                </a:solidFill>
                <a:latin typeface="Muli"/>
                <a:ea typeface="Muli"/>
                <a:cs typeface="Muli"/>
                <a:sym typeface="Muli"/>
              </a:defRPr>
            </a:lvl9pPr>
          </a:lstStyle>
          <a:p/>
        </p:txBody>
      </p:sp>
      <p:pic>
        <p:nvPicPr>
          <p:cNvPr id="15" name="Google Shape;15;p2"/>
          <p:cNvPicPr preferRelativeResize="0"/>
          <p:nvPr/>
        </p:nvPicPr>
        <p:blipFill rotWithShape="1">
          <a:blip r:embed="rId2">
            <a:alphaModFix/>
          </a:blip>
          <a:srcRect b="0" l="0" r="0" t="0"/>
          <a:stretch/>
        </p:blipFill>
        <p:spPr>
          <a:xfrm>
            <a:off x="432639" y="1593338"/>
            <a:ext cx="1291573" cy="1291573"/>
          </a:xfrm>
          <a:prstGeom prst="rect">
            <a:avLst/>
          </a:prstGeom>
          <a:noFill/>
          <a:ln>
            <a:noFill/>
          </a:ln>
        </p:spPr>
      </p:pic>
      <p:pic>
        <p:nvPicPr>
          <p:cNvPr id="16" name="Google Shape;16;p2"/>
          <p:cNvPicPr preferRelativeResize="0"/>
          <p:nvPr/>
        </p:nvPicPr>
        <p:blipFill rotWithShape="1">
          <a:blip r:embed="rId3">
            <a:alphaModFix/>
          </a:blip>
          <a:srcRect b="0" l="0" r="0" t="0"/>
          <a:stretch/>
        </p:blipFill>
        <p:spPr>
          <a:xfrm>
            <a:off x="1624331" y="3474934"/>
            <a:ext cx="6973571" cy="84368"/>
          </a:xfrm>
          <a:prstGeom prst="rect">
            <a:avLst/>
          </a:prstGeom>
          <a:noFill/>
          <a:ln>
            <a:noFill/>
          </a:ln>
        </p:spPr>
      </p:pic>
      <p:sp>
        <p:nvSpPr>
          <p:cNvPr id="17" name="Google Shape;17;p2"/>
          <p:cNvSpPr txBox="1"/>
          <p:nvPr/>
        </p:nvSpPr>
        <p:spPr>
          <a:xfrm>
            <a:off x="306625" y="4802225"/>
            <a:ext cx="5709300" cy="3093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900"/>
              </a:spcBef>
              <a:spcAft>
                <a:spcPts val="0"/>
              </a:spcAft>
              <a:buNone/>
            </a:pPr>
            <a:r>
              <a:rPr i="1" lang="en" sz="900">
                <a:solidFill>
                  <a:schemeClr val="dk1"/>
                </a:solidFill>
                <a:latin typeface="Muli"/>
                <a:ea typeface="Muli"/>
                <a:cs typeface="Muli"/>
                <a:sym typeface="Muli"/>
              </a:rPr>
              <a:t>Property of Origins Training &amp; Consulting. Use and distribution limited to approved individuals only. </a:t>
            </a:r>
            <a:endParaRPr i="1" sz="900">
              <a:solidFill>
                <a:schemeClr val="dk1"/>
              </a:solidFill>
              <a:latin typeface="Muli"/>
              <a:ea typeface="Muli"/>
              <a:cs typeface="Muli"/>
              <a:sym typeface="Muli"/>
            </a:endParaRPr>
          </a:p>
        </p:txBody>
      </p:sp>
      <p:pic>
        <p:nvPicPr>
          <p:cNvPr id="18" name="Google Shape;18;p2"/>
          <p:cNvPicPr preferRelativeResize="0"/>
          <p:nvPr/>
        </p:nvPicPr>
        <p:blipFill>
          <a:blip r:embed="rId4">
            <a:alphaModFix/>
          </a:blip>
          <a:stretch>
            <a:fillRect/>
          </a:stretch>
        </p:blipFill>
        <p:spPr>
          <a:xfrm>
            <a:off x="7009325" y="4565150"/>
            <a:ext cx="1080725" cy="449600"/>
          </a:xfrm>
          <a:prstGeom prst="rect">
            <a:avLst/>
          </a:prstGeom>
          <a:noFill/>
          <a:ln>
            <a:noFill/>
          </a:ln>
        </p:spPr>
      </p:pic>
      <p:pic>
        <p:nvPicPr>
          <p:cNvPr id="19" name="Google Shape;19;p2"/>
          <p:cNvPicPr preferRelativeResize="0"/>
          <p:nvPr/>
        </p:nvPicPr>
        <p:blipFill>
          <a:blip r:embed="rId5">
            <a:alphaModFix/>
          </a:blip>
          <a:stretch>
            <a:fillRect/>
          </a:stretch>
        </p:blipFill>
        <p:spPr>
          <a:xfrm>
            <a:off x="1617115" y="3474925"/>
            <a:ext cx="6987974" cy="8437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0" name="Shape 20"/>
        <p:cNvGrpSpPr/>
        <p:nvPr/>
      </p:nvGrpSpPr>
      <p:grpSpPr>
        <a:xfrm>
          <a:off x="0" y="0"/>
          <a:ext cx="0" cy="0"/>
          <a:chOff x="0" y="0"/>
          <a:chExt cx="0" cy="0"/>
        </a:xfrm>
      </p:grpSpPr>
      <p:sp>
        <p:nvSpPr>
          <p:cNvPr id="21" name="Google Shape;21;p3"/>
          <p:cNvSpPr txBox="1"/>
          <p:nvPr>
            <p:ph type="title"/>
          </p:nvPr>
        </p:nvSpPr>
        <p:spPr>
          <a:xfrm>
            <a:off x="802386" y="363474"/>
            <a:ext cx="7543800" cy="12069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4400"/>
              <a:buFont typeface="Muli"/>
              <a:buNone/>
              <a:defRPr sz="4300">
                <a:solidFill>
                  <a:schemeClr val="dk1"/>
                </a:solidFill>
                <a:latin typeface="Muli"/>
                <a:ea typeface="Muli"/>
                <a:cs typeface="Muli"/>
                <a:sym typeface="Muli"/>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2" name="Google Shape;22;p3"/>
          <p:cNvSpPr txBox="1"/>
          <p:nvPr>
            <p:ph idx="1" type="body"/>
          </p:nvPr>
        </p:nvSpPr>
        <p:spPr>
          <a:xfrm>
            <a:off x="802386" y="1591056"/>
            <a:ext cx="7543800" cy="3038100"/>
          </a:xfrm>
          <a:prstGeom prst="rect">
            <a:avLst/>
          </a:prstGeom>
          <a:noFill/>
          <a:ln>
            <a:noFill/>
          </a:ln>
        </p:spPr>
        <p:txBody>
          <a:bodyPr anchorCtr="0" anchor="t" bIns="34275" lIns="68575" spcFirstLastPara="1" rIns="68575" wrap="square" tIns="34275">
            <a:normAutofit/>
          </a:bodyPr>
          <a:lstStyle>
            <a:lvl1pPr indent="-298450" lvl="0" marL="457200" algn="l">
              <a:lnSpc>
                <a:spcPct val="90000"/>
              </a:lnSpc>
              <a:spcBef>
                <a:spcPts val="900"/>
              </a:spcBef>
              <a:spcAft>
                <a:spcPts val="0"/>
              </a:spcAft>
              <a:buSzPts val="1100"/>
              <a:buFont typeface="Muli"/>
              <a:buChar char="▪"/>
              <a:defRPr>
                <a:latin typeface="Muli"/>
                <a:ea typeface="Muli"/>
                <a:cs typeface="Muli"/>
                <a:sym typeface="Muli"/>
              </a:defRPr>
            </a:lvl1pPr>
            <a:lvl2pPr indent="-298450" lvl="1" marL="914400" algn="l">
              <a:lnSpc>
                <a:spcPct val="90000"/>
              </a:lnSpc>
              <a:spcBef>
                <a:spcPts val="300"/>
              </a:spcBef>
              <a:spcAft>
                <a:spcPts val="0"/>
              </a:spcAft>
              <a:buSzPts val="1100"/>
              <a:buFont typeface="Muli"/>
              <a:buChar char="▪"/>
              <a:defRPr>
                <a:latin typeface="Muli"/>
                <a:ea typeface="Muli"/>
                <a:cs typeface="Muli"/>
                <a:sym typeface="Muli"/>
              </a:defRPr>
            </a:lvl2pPr>
            <a:lvl3pPr indent="-298450" lvl="2" marL="1371600" algn="l">
              <a:lnSpc>
                <a:spcPct val="90000"/>
              </a:lnSpc>
              <a:spcBef>
                <a:spcPts val="300"/>
              </a:spcBef>
              <a:spcAft>
                <a:spcPts val="0"/>
              </a:spcAft>
              <a:buSzPts val="1100"/>
              <a:buFont typeface="Muli"/>
              <a:buChar char="▪"/>
              <a:defRPr>
                <a:latin typeface="Muli"/>
                <a:ea typeface="Muli"/>
                <a:cs typeface="Muli"/>
                <a:sym typeface="Muli"/>
              </a:defRPr>
            </a:lvl3pPr>
            <a:lvl4pPr indent="-298450" lvl="3" marL="1828800" algn="l">
              <a:lnSpc>
                <a:spcPct val="90000"/>
              </a:lnSpc>
              <a:spcBef>
                <a:spcPts val="300"/>
              </a:spcBef>
              <a:spcAft>
                <a:spcPts val="0"/>
              </a:spcAft>
              <a:buSzPts val="1100"/>
              <a:buFont typeface="Muli"/>
              <a:buChar char="▪"/>
              <a:defRPr>
                <a:latin typeface="Muli"/>
                <a:ea typeface="Muli"/>
                <a:cs typeface="Muli"/>
                <a:sym typeface="Muli"/>
              </a:defRPr>
            </a:lvl4pPr>
            <a:lvl5pPr indent="-298450" lvl="4" marL="2286000" algn="l">
              <a:lnSpc>
                <a:spcPct val="90000"/>
              </a:lnSpc>
              <a:spcBef>
                <a:spcPts val="300"/>
              </a:spcBef>
              <a:spcAft>
                <a:spcPts val="0"/>
              </a:spcAft>
              <a:buSzPts val="1100"/>
              <a:buFont typeface="Muli"/>
              <a:buChar char="▪"/>
              <a:defRPr>
                <a:latin typeface="Muli"/>
                <a:ea typeface="Muli"/>
                <a:cs typeface="Muli"/>
                <a:sym typeface="Muli"/>
              </a:defRPr>
            </a:lvl5pPr>
            <a:lvl6pPr indent="-298450" lvl="5" marL="2743200" algn="l">
              <a:lnSpc>
                <a:spcPct val="90000"/>
              </a:lnSpc>
              <a:spcBef>
                <a:spcPts val="300"/>
              </a:spcBef>
              <a:spcAft>
                <a:spcPts val="0"/>
              </a:spcAft>
              <a:buSzPts val="1100"/>
              <a:buFont typeface="Muli"/>
              <a:buChar char="▪"/>
              <a:defRPr>
                <a:latin typeface="Muli"/>
                <a:ea typeface="Muli"/>
                <a:cs typeface="Muli"/>
                <a:sym typeface="Muli"/>
              </a:defRPr>
            </a:lvl6pPr>
            <a:lvl7pPr indent="-298450" lvl="6" marL="3200400" algn="l">
              <a:lnSpc>
                <a:spcPct val="90000"/>
              </a:lnSpc>
              <a:spcBef>
                <a:spcPts val="300"/>
              </a:spcBef>
              <a:spcAft>
                <a:spcPts val="0"/>
              </a:spcAft>
              <a:buSzPts val="1100"/>
              <a:buFont typeface="Muli"/>
              <a:buChar char="▪"/>
              <a:defRPr>
                <a:latin typeface="Muli"/>
                <a:ea typeface="Muli"/>
                <a:cs typeface="Muli"/>
                <a:sym typeface="Muli"/>
              </a:defRPr>
            </a:lvl7pPr>
            <a:lvl8pPr indent="-298450" lvl="7" marL="3657600" algn="l">
              <a:lnSpc>
                <a:spcPct val="90000"/>
              </a:lnSpc>
              <a:spcBef>
                <a:spcPts val="300"/>
              </a:spcBef>
              <a:spcAft>
                <a:spcPts val="0"/>
              </a:spcAft>
              <a:buSzPts val="1100"/>
              <a:buFont typeface="Muli"/>
              <a:buChar char="▪"/>
              <a:defRPr>
                <a:latin typeface="Muli"/>
                <a:ea typeface="Muli"/>
                <a:cs typeface="Muli"/>
                <a:sym typeface="Muli"/>
              </a:defRPr>
            </a:lvl8pPr>
            <a:lvl9pPr indent="-298450" lvl="8" marL="4114800" algn="l">
              <a:lnSpc>
                <a:spcPct val="90000"/>
              </a:lnSpc>
              <a:spcBef>
                <a:spcPts val="300"/>
              </a:spcBef>
              <a:spcAft>
                <a:spcPts val="200"/>
              </a:spcAft>
              <a:buSzPts val="1100"/>
              <a:buFont typeface="Muli"/>
              <a:buChar char="▪"/>
              <a:defRPr>
                <a:latin typeface="Muli"/>
                <a:ea typeface="Muli"/>
                <a:cs typeface="Muli"/>
                <a:sym typeface="Muli"/>
              </a:defRPr>
            </a:lvl9pPr>
          </a:lstStyle>
          <a:p/>
        </p:txBody>
      </p:sp>
      <p:pic>
        <p:nvPicPr>
          <p:cNvPr id="23" name="Google Shape;23;p3"/>
          <p:cNvPicPr preferRelativeResize="0"/>
          <p:nvPr/>
        </p:nvPicPr>
        <p:blipFill rotWithShape="1">
          <a:blip r:embed="rId2">
            <a:alphaModFix/>
          </a:blip>
          <a:srcRect b="0" l="0" r="0" t="0"/>
          <a:stretch/>
        </p:blipFill>
        <p:spPr>
          <a:xfrm rot="-5400000">
            <a:off x="-2540636" y="2540635"/>
            <a:ext cx="5143500" cy="62228"/>
          </a:xfrm>
          <a:prstGeom prst="rect">
            <a:avLst/>
          </a:prstGeom>
          <a:noFill/>
          <a:ln>
            <a:noFill/>
          </a:ln>
        </p:spPr>
      </p:pic>
      <p:pic>
        <p:nvPicPr>
          <p:cNvPr id="24" name="Google Shape;24;p3"/>
          <p:cNvPicPr preferRelativeResize="0"/>
          <p:nvPr/>
        </p:nvPicPr>
        <p:blipFill>
          <a:blip r:embed="rId3">
            <a:alphaModFix/>
          </a:blip>
          <a:stretch>
            <a:fillRect/>
          </a:stretch>
        </p:blipFill>
        <p:spPr>
          <a:xfrm flipH="1" rot="5400000">
            <a:off x="-2538025" y="2538025"/>
            <a:ext cx="5143499" cy="674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OBJECT_1">
    <p:spTree>
      <p:nvGrpSpPr>
        <p:cNvPr id="25" name="Shape 25"/>
        <p:cNvGrpSpPr/>
        <p:nvPr/>
      </p:nvGrpSpPr>
      <p:grpSpPr>
        <a:xfrm>
          <a:off x="0" y="0"/>
          <a:ext cx="0" cy="0"/>
          <a:chOff x="0" y="0"/>
          <a:chExt cx="0" cy="0"/>
        </a:xfrm>
      </p:grpSpPr>
      <p:sp>
        <p:nvSpPr>
          <p:cNvPr id="26" name="Google Shape;26;p4"/>
          <p:cNvSpPr txBox="1"/>
          <p:nvPr>
            <p:ph type="title"/>
          </p:nvPr>
        </p:nvSpPr>
        <p:spPr>
          <a:xfrm>
            <a:off x="802386" y="363474"/>
            <a:ext cx="7543800" cy="12069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4500"/>
              <a:buFont typeface="Muli"/>
              <a:buNone/>
              <a:defRPr>
                <a:solidFill>
                  <a:schemeClr val="dk1"/>
                </a:solidFill>
                <a:latin typeface="Muli"/>
                <a:ea typeface="Muli"/>
                <a:cs typeface="Muli"/>
                <a:sym typeface="Muli"/>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pic>
        <p:nvPicPr>
          <p:cNvPr id="27" name="Google Shape;27;p4"/>
          <p:cNvPicPr preferRelativeResize="0"/>
          <p:nvPr/>
        </p:nvPicPr>
        <p:blipFill rotWithShape="1">
          <a:blip r:embed="rId2">
            <a:alphaModFix/>
          </a:blip>
          <a:srcRect b="0" l="0" r="0" t="0"/>
          <a:stretch/>
        </p:blipFill>
        <p:spPr>
          <a:xfrm rot="-5400000">
            <a:off x="-2540636" y="2540635"/>
            <a:ext cx="5143500" cy="62228"/>
          </a:xfrm>
          <a:prstGeom prst="rect">
            <a:avLst/>
          </a:prstGeom>
          <a:noFill/>
          <a:ln>
            <a:noFill/>
          </a:ln>
        </p:spPr>
      </p:pic>
      <p:pic>
        <p:nvPicPr>
          <p:cNvPr id="28" name="Google Shape;28;p4"/>
          <p:cNvPicPr preferRelativeResize="0"/>
          <p:nvPr/>
        </p:nvPicPr>
        <p:blipFill>
          <a:blip r:embed="rId3">
            <a:alphaModFix/>
          </a:blip>
          <a:stretch>
            <a:fillRect/>
          </a:stretch>
        </p:blipFill>
        <p:spPr>
          <a:xfrm flipH="1" rot="5400000">
            <a:off x="-2538025" y="2538025"/>
            <a:ext cx="5143499" cy="6745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29" name="Shape 29"/>
        <p:cNvGrpSpPr/>
        <p:nvPr/>
      </p:nvGrpSpPr>
      <p:grpSpPr>
        <a:xfrm>
          <a:off x="0" y="0"/>
          <a:ext cx="0" cy="0"/>
          <a:chOff x="0" y="0"/>
          <a:chExt cx="0" cy="0"/>
        </a:xfrm>
      </p:grpSpPr>
      <p:pic>
        <p:nvPicPr>
          <p:cNvPr id="30" name="Google Shape;30;p5"/>
          <p:cNvPicPr preferRelativeResize="0"/>
          <p:nvPr/>
        </p:nvPicPr>
        <p:blipFill rotWithShape="1">
          <a:blip r:embed="rId2">
            <a:alphaModFix/>
          </a:blip>
          <a:srcRect b="0" l="0" r="0" t="0"/>
          <a:stretch/>
        </p:blipFill>
        <p:spPr>
          <a:xfrm rot="-5400000">
            <a:off x="-2540636" y="2540635"/>
            <a:ext cx="5143500" cy="62228"/>
          </a:xfrm>
          <a:prstGeom prst="rect">
            <a:avLst/>
          </a:prstGeom>
          <a:noFill/>
          <a:ln>
            <a:noFill/>
          </a:ln>
        </p:spPr>
      </p:pic>
      <p:pic>
        <p:nvPicPr>
          <p:cNvPr id="31" name="Google Shape;31;p5"/>
          <p:cNvPicPr preferRelativeResize="0"/>
          <p:nvPr/>
        </p:nvPicPr>
        <p:blipFill>
          <a:blip r:embed="rId3">
            <a:alphaModFix/>
          </a:blip>
          <a:stretch>
            <a:fillRect/>
          </a:stretch>
        </p:blipFill>
        <p:spPr>
          <a:xfrm flipH="1" rot="5400000">
            <a:off x="-2538025" y="2538025"/>
            <a:ext cx="5143499" cy="6745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bg>
      <p:bgPr>
        <a:solidFill>
          <a:schemeClr val="lt1"/>
        </a:solidFill>
      </p:bgPr>
    </p:bg>
    <p:spTree>
      <p:nvGrpSpPr>
        <p:cNvPr id="32" name="Shape 32"/>
        <p:cNvGrpSpPr/>
        <p:nvPr/>
      </p:nvGrpSpPr>
      <p:grpSpPr>
        <a:xfrm>
          <a:off x="0" y="0"/>
          <a:ext cx="0" cy="0"/>
          <a:chOff x="0" y="0"/>
          <a:chExt cx="0" cy="0"/>
        </a:xfrm>
      </p:grpSpPr>
      <p:sp>
        <p:nvSpPr>
          <p:cNvPr id="33" name="Google Shape;33;p6"/>
          <p:cNvSpPr/>
          <p:nvPr/>
        </p:nvSpPr>
        <p:spPr>
          <a:xfrm>
            <a:off x="690625" y="1010210"/>
            <a:ext cx="7667100" cy="60600"/>
          </a:xfrm>
          <a:prstGeom prst="rect">
            <a:avLst/>
          </a:prstGeom>
          <a:solidFill>
            <a:srgbClr val="005D80"/>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4" name="Google Shape;34;p6"/>
          <p:cNvSpPr txBox="1"/>
          <p:nvPr>
            <p:ph type="ctrTitle"/>
          </p:nvPr>
        </p:nvSpPr>
        <p:spPr>
          <a:xfrm>
            <a:off x="690625" y="1096181"/>
            <a:ext cx="7652700" cy="2277000"/>
          </a:xfrm>
          <a:prstGeom prst="rect">
            <a:avLst/>
          </a:prstGeom>
          <a:noFill/>
          <a:ln>
            <a:noFill/>
          </a:ln>
        </p:spPr>
        <p:txBody>
          <a:bodyPr anchorCtr="0" anchor="ctr" bIns="34275" lIns="68575" spcFirstLastPara="1" rIns="68575" wrap="square" tIns="34275">
            <a:noAutofit/>
          </a:bodyPr>
          <a:lstStyle>
            <a:lvl1pPr lvl="0" algn="l">
              <a:lnSpc>
                <a:spcPct val="85000"/>
              </a:lnSpc>
              <a:spcBef>
                <a:spcPts val="0"/>
              </a:spcBef>
              <a:spcAft>
                <a:spcPts val="0"/>
              </a:spcAft>
              <a:buClr>
                <a:schemeClr val="dk1"/>
              </a:buClr>
              <a:buSzPts val="5400"/>
              <a:buFont typeface="Muli"/>
              <a:buNone/>
              <a:defRPr b="1" sz="5400" cap="none">
                <a:solidFill>
                  <a:schemeClr val="dk1"/>
                </a:solidFill>
                <a:latin typeface="Muli"/>
                <a:ea typeface="Muli"/>
                <a:cs typeface="Muli"/>
                <a:sym typeface="Muli"/>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5" name="Google Shape;35;p6"/>
          <p:cNvSpPr txBox="1"/>
          <p:nvPr>
            <p:ph idx="1" type="subTitle"/>
          </p:nvPr>
        </p:nvSpPr>
        <p:spPr>
          <a:xfrm>
            <a:off x="802386" y="3291840"/>
            <a:ext cx="5918400" cy="8025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900"/>
              </a:spcBef>
              <a:spcAft>
                <a:spcPts val="0"/>
              </a:spcAft>
              <a:buSzPts val="1400"/>
              <a:buFont typeface="Muli"/>
              <a:buNone/>
              <a:defRPr sz="1700">
                <a:solidFill>
                  <a:schemeClr val="dk1"/>
                </a:solidFill>
                <a:latin typeface="Muli"/>
                <a:ea typeface="Muli"/>
                <a:cs typeface="Muli"/>
                <a:sym typeface="Muli"/>
              </a:defRPr>
            </a:lvl1pPr>
            <a:lvl2pPr lvl="1" algn="ctr">
              <a:lnSpc>
                <a:spcPct val="90000"/>
              </a:lnSpc>
              <a:spcBef>
                <a:spcPts val="300"/>
              </a:spcBef>
              <a:spcAft>
                <a:spcPts val="0"/>
              </a:spcAft>
              <a:buSzPts val="1400"/>
              <a:buFont typeface="Muli"/>
              <a:buNone/>
              <a:defRPr sz="1700">
                <a:latin typeface="Muli"/>
                <a:ea typeface="Muli"/>
                <a:cs typeface="Muli"/>
                <a:sym typeface="Muli"/>
              </a:defRPr>
            </a:lvl2pPr>
            <a:lvl3pPr lvl="2" algn="ctr">
              <a:lnSpc>
                <a:spcPct val="90000"/>
              </a:lnSpc>
              <a:spcBef>
                <a:spcPts val="300"/>
              </a:spcBef>
              <a:spcAft>
                <a:spcPts val="0"/>
              </a:spcAft>
              <a:buSzPts val="1400"/>
              <a:buFont typeface="Muli"/>
              <a:buNone/>
              <a:defRPr sz="1700">
                <a:latin typeface="Muli"/>
                <a:ea typeface="Muli"/>
                <a:cs typeface="Muli"/>
                <a:sym typeface="Muli"/>
              </a:defRPr>
            </a:lvl3pPr>
            <a:lvl4pPr lvl="3" algn="ctr">
              <a:lnSpc>
                <a:spcPct val="90000"/>
              </a:lnSpc>
              <a:spcBef>
                <a:spcPts val="300"/>
              </a:spcBef>
              <a:spcAft>
                <a:spcPts val="0"/>
              </a:spcAft>
              <a:buSzPts val="1300"/>
              <a:buFont typeface="Muli"/>
              <a:buNone/>
              <a:defRPr sz="1500">
                <a:latin typeface="Muli"/>
                <a:ea typeface="Muli"/>
                <a:cs typeface="Muli"/>
                <a:sym typeface="Muli"/>
              </a:defRPr>
            </a:lvl4pPr>
            <a:lvl5pPr lvl="4" algn="ctr">
              <a:lnSpc>
                <a:spcPct val="90000"/>
              </a:lnSpc>
              <a:spcBef>
                <a:spcPts val="300"/>
              </a:spcBef>
              <a:spcAft>
                <a:spcPts val="0"/>
              </a:spcAft>
              <a:buSzPts val="1300"/>
              <a:buFont typeface="Muli"/>
              <a:buNone/>
              <a:defRPr sz="1500">
                <a:latin typeface="Muli"/>
                <a:ea typeface="Muli"/>
                <a:cs typeface="Muli"/>
                <a:sym typeface="Muli"/>
              </a:defRPr>
            </a:lvl5pPr>
            <a:lvl6pPr lvl="5" algn="ctr">
              <a:lnSpc>
                <a:spcPct val="90000"/>
              </a:lnSpc>
              <a:spcBef>
                <a:spcPts val="300"/>
              </a:spcBef>
              <a:spcAft>
                <a:spcPts val="0"/>
              </a:spcAft>
              <a:buSzPts val="1300"/>
              <a:buFont typeface="Muli"/>
              <a:buNone/>
              <a:defRPr sz="1500">
                <a:latin typeface="Muli"/>
                <a:ea typeface="Muli"/>
                <a:cs typeface="Muli"/>
                <a:sym typeface="Muli"/>
              </a:defRPr>
            </a:lvl6pPr>
            <a:lvl7pPr lvl="6" algn="ctr">
              <a:lnSpc>
                <a:spcPct val="90000"/>
              </a:lnSpc>
              <a:spcBef>
                <a:spcPts val="300"/>
              </a:spcBef>
              <a:spcAft>
                <a:spcPts val="0"/>
              </a:spcAft>
              <a:buSzPts val="1300"/>
              <a:buFont typeface="Muli"/>
              <a:buNone/>
              <a:defRPr sz="1500">
                <a:latin typeface="Muli"/>
                <a:ea typeface="Muli"/>
                <a:cs typeface="Muli"/>
                <a:sym typeface="Muli"/>
              </a:defRPr>
            </a:lvl7pPr>
            <a:lvl8pPr lvl="7" algn="ctr">
              <a:lnSpc>
                <a:spcPct val="90000"/>
              </a:lnSpc>
              <a:spcBef>
                <a:spcPts val="300"/>
              </a:spcBef>
              <a:spcAft>
                <a:spcPts val="0"/>
              </a:spcAft>
              <a:buSzPts val="1300"/>
              <a:buFont typeface="Muli"/>
              <a:buNone/>
              <a:defRPr sz="1500">
                <a:latin typeface="Muli"/>
                <a:ea typeface="Muli"/>
                <a:cs typeface="Muli"/>
                <a:sym typeface="Muli"/>
              </a:defRPr>
            </a:lvl8pPr>
            <a:lvl9pPr lvl="8" algn="ctr">
              <a:lnSpc>
                <a:spcPct val="90000"/>
              </a:lnSpc>
              <a:spcBef>
                <a:spcPts val="300"/>
              </a:spcBef>
              <a:spcAft>
                <a:spcPts val="200"/>
              </a:spcAft>
              <a:buSzPts val="1300"/>
              <a:buFont typeface="Muli"/>
              <a:buNone/>
              <a:defRPr sz="1500">
                <a:latin typeface="Muli"/>
                <a:ea typeface="Muli"/>
                <a:cs typeface="Muli"/>
                <a:sym typeface="Muli"/>
              </a:defRPr>
            </a:lvl9pPr>
          </a:lstStyle>
          <a:p/>
        </p:txBody>
      </p:sp>
      <p:pic>
        <p:nvPicPr>
          <p:cNvPr id="36" name="Google Shape;36;p6"/>
          <p:cNvPicPr preferRelativeResize="0"/>
          <p:nvPr/>
        </p:nvPicPr>
        <p:blipFill rotWithShape="1">
          <a:blip r:embed="rId2">
            <a:alphaModFix/>
          </a:blip>
          <a:srcRect b="0" l="0" r="0" t="0"/>
          <a:stretch/>
        </p:blipFill>
        <p:spPr>
          <a:xfrm>
            <a:off x="7880630" y="3842684"/>
            <a:ext cx="1291573" cy="1291573"/>
          </a:xfrm>
          <a:prstGeom prst="rect">
            <a:avLst/>
          </a:prstGeom>
          <a:noFill/>
          <a:ln>
            <a:noFill/>
          </a:ln>
        </p:spPr>
      </p:pic>
      <p:pic>
        <p:nvPicPr>
          <p:cNvPr id="37" name="Google Shape;37;p6"/>
          <p:cNvPicPr preferRelativeResize="0"/>
          <p:nvPr/>
        </p:nvPicPr>
        <p:blipFill rotWithShape="1">
          <a:blip r:embed="rId3">
            <a:alphaModFix/>
          </a:blip>
          <a:srcRect b="0" l="0" r="0" t="0"/>
          <a:stretch/>
        </p:blipFill>
        <p:spPr>
          <a:xfrm flipH="1" rot="10800000">
            <a:off x="690625" y="3182644"/>
            <a:ext cx="7652675" cy="92584"/>
          </a:xfrm>
          <a:prstGeom prst="rect">
            <a:avLst/>
          </a:prstGeom>
          <a:noFill/>
          <a:ln>
            <a:noFill/>
          </a:ln>
        </p:spPr>
      </p:pic>
      <p:sp>
        <p:nvSpPr>
          <p:cNvPr id="38" name="Google Shape;38;p6"/>
          <p:cNvSpPr txBox="1"/>
          <p:nvPr/>
        </p:nvSpPr>
        <p:spPr>
          <a:xfrm>
            <a:off x="288450" y="4844800"/>
            <a:ext cx="6465600" cy="3093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900"/>
              </a:spcBef>
              <a:spcAft>
                <a:spcPts val="0"/>
              </a:spcAft>
              <a:buNone/>
            </a:pPr>
            <a:r>
              <a:rPr i="1" lang="en" sz="900">
                <a:solidFill>
                  <a:schemeClr val="dk1"/>
                </a:solidFill>
                <a:latin typeface="Muli"/>
                <a:ea typeface="Muli"/>
                <a:cs typeface="Muli"/>
                <a:sym typeface="Muli"/>
              </a:rPr>
              <a:t>Pr</a:t>
            </a:r>
            <a:r>
              <a:rPr i="1" lang="en" sz="900">
                <a:solidFill>
                  <a:schemeClr val="dk1"/>
                </a:solidFill>
                <a:latin typeface="Muli"/>
                <a:ea typeface="Muli"/>
                <a:cs typeface="Muli"/>
                <a:sym typeface="Muli"/>
              </a:rPr>
              <a:t>operty of Origins Training &amp; Consulting. Use and distribution limited to approved individuals only. </a:t>
            </a:r>
            <a:endParaRPr i="1" sz="900">
              <a:latin typeface="Muli"/>
              <a:ea typeface="Muli"/>
              <a:cs typeface="Muli"/>
              <a:sym typeface="Muli"/>
            </a:endParaRPr>
          </a:p>
        </p:txBody>
      </p:sp>
      <p:sp>
        <p:nvSpPr>
          <p:cNvPr id="39" name="Google Shape;39;p6"/>
          <p:cNvSpPr txBox="1"/>
          <p:nvPr/>
        </p:nvSpPr>
        <p:spPr>
          <a:xfrm>
            <a:off x="7963650" y="4727100"/>
            <a:ext cx="300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900">
              <a:solidFill>
                <a:schemeClr val="dk1"/>
              </a:solidFill>
              <a:latin typeface="Muli"/>
              <a:ea typeface="Muli"/>
              <a:cs typeface="Muli"/>
              <a:sym typeface="Muli"/>
            </a:endParaRPr>
          </a:p>
          <a:p>
            <a:pPr indent="0" lvl="0" marL="0" rtl="0" algn="l">
              <a:spcBef>
                <a:spcPts val="0"/>
              </a:spcBef>
              <a:spcAft>
                <a:spcPts val="0"/>
              </a:spcAft>
              <a:buNone/>
            </a:pPr>
            <a:r>
              <a:rPr lang="en" sz="900">
                <a:solidFill>
                  <a:schemeClr val="dk1"/>
                </a:solidFill>
                <a:latin typeface="Muli"/>
                <a:ea typeface="Muli"/>
                <a:cs typeface="Muli"/>
                <a:sym typeface="Muli"/>
              </a:rPr>
              <a:t>originstraining.org</a:t>
            </a:r>
            <a:endParaRPr sz="900">
              <a:solidFill>
                <a:schemeClr val="dk1"/>
              </a:solidFill>
              <a:latin typeface="Muli"/>
              <a:ea typeface="Muli"/>
              <a:cs typeface="Muli"/>
              <a:sym typeface="Muli"/>
            </a:endParaRPr>
          </a:p>
        </p:txBody>
      </p:sp>
      <p:pic>
        <p:nvPicPr>
          <p:cNvPr id="40" name="Google Shape;40;p6"/>
          <p:cNvPicPr preferRelativeResize="0"/>
          <p:nvPr/>
        </p:nvPicPr>
        <p:blipFill>
          <a:blip r:embed="rId4">
            <a:alphaModFix/>
          </a:blip>
          <a:stretch>
            <a:fillRect/>
          </a:stretch>
        </p:blipFill>
        <p:spPr>
          <a:xfrm>
            <a:off x="212775" y="181050"/>
            <a:ext cx="1080725" cy="449600"/>
          </a:xfrm>
          <a:prstGeom prst="rect">
            <a:avLst/>
          </a:prstGeom>
          <a:noFill/>
          <a:ln>
            <a:noFill/>
          </a:ln>
        </p:spPr>
      </p:pic>
      <p:pic>
        <p:nvPicPr>
          <p:cNvPr id="41" name="Google Shape;41;p6"/>
          <p:cNvPicPr preferRelativeResize="0"/>
          <p:nvPr/>
        </p:nvPicPr>
        <p:blipFill>
          <a:blip r:embed="rId5">
            <a:alphaModFix/>
          </a:blip>
          <a:stretch>
            <a:fillRect/>
          </a:stretch>
        </p:blipFill>
        <p:spPr>
          <a:xfrm>
            <a:off x="690625" y="3182650"/>
            <a:ext cx="7667101" cy="92575"/>
          </a:xfrm>
          <a:prstGeom prst="rect">
            <a:avLst/>
          </a:prstGeom>
          <a:noFill/>
          <a:ln>
            <a:noFill/>
          </a:ln>
        </p:spPr>
      </p:pic>
      <p:pic>
        <p:nvPicPr>
          <p:cNvPr id="42" name="Google Shape;42;p6"/>
          <p:cNvPicPr preferRelativeResize="0"/>
          <p:nvPr/>
        </p:nvPicPr>
        <p:blipFill>
          <a:blip r:embed="rId5">
            <a:alphaModFix/>
          </a:blip>
          <a:stretch>
            <a:fillRect/>
          </a:stretch>
        </p:blipFill>
        <p:spPr>
          <a:xfrm>
            <a:off x="690625" y="994213"/>
            <a:ext cx="7667101" cy="9257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2">
  <p:cSld name="1_Blank_2">
    <p:spTree>
      <p:nvGrpSpPr>
        <p:cNvPr id="43" name="Shape 43"/>
        <p:cNvGrpSpPr/>
        <p:nvPr/>
      </p:nvGrpSpPr>
      <p:grpSpPr>
        <a:xfrm>
          <a:off x="0" y="0"/>
          <a:ext cx="0" cy="0"/>
          <a:chOff x="0" y="0"/>
          <a:chExt cx="0" cy="0"/>
        </a:xfrm>
      </p:grpSpPr>
      <p:pic>
        <p:nvPicPr>
          <p:cNvPr id="44" name="Google Shape;44;p7"/>
          <p:cNvPicPr preferRelativeResize="0"/>
          <p:nvPr/>
        </p:nvPicPr>
        <p:blipFill rotWithShape="1">
          <a:blip r:embed="rId2">
            <a:alphaModFix/>
          </a:blip>
          <a:srcRect b="0" l="0" r="0" t="0"/>
          <a:stretch/>
        </p:blipFill>
        <p:spPr>
          <a:xfrm flipH="1" rot="10800000">
            <a:off x="745663" y="1371599"/>
            <a:ext cx="7652675" cy="92584"/>
          </a:xfrm>
          <a:prstGeom prst="rect">
            <a:avLst/>
          </a:prstGeom>
          <a:noFill/>
          <a:ln>
            <a:noFill/>
          </a:ln>
        </p:spPr>
      </p:pic>
      <p:sp>
        <p:nvSpPr>
          <p:cNvPr id="45" name="Google Shape;45;p7"/>
          <p:cNvSpPr txBox="1"/>
          <p:nvPr>
            <p:ph type="title"/>
          </p:nvPr>
        </p:nvSpPr>
        <p:spPr>
          <a:xfrm>
            <a:off x="802386" y="363474"/>
            <a:ext cx="7543800" cy="12069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3600"/>
              <a:buFont typeface="Arial"/>
              <a:buNone/>
              <a:defRPr>
                <a:solidFill>
                  <a:schemeClr val="dk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pic>
        <p:nvPicPr>
          <p:cNvPr id="46" name="Google Shape;46;p7"/>
          <p:cNvPicPr preferRelativeResize="0"/>
          <p:nvPr/>
        </p:nvPicPr>
        <p:blipFill>
          <a:blip r:embed="rId3">
            <a:alphaModFix/>
          </a:blip>
          <a:stretch>
            <a:fillRect/>
          </a:stretch>
        </p:blipFill>
        <p:spPr>
          <a:xfrm>
            <a:off x="745676" y="1375700"/>
            <a:ext cx="7685074" cy="8437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4.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theme" Target="../theme/theme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02386" y="363474"/>
            <a:ext cx="7543800" cy="12069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4400"/>
              <a:buFont typeface="Muli"/>
              <a:buNone/>
              <a:defRPr i="0" sz="4400" u="none" cap="none" strike="noStrike">
                <a:solidFill>
                  <a:schemeClr val="dk1"/>
                </a:solidFill>
                <a:latin typeface="Muli"/>
                <a:ea typeface="Muli"/>
                <a:cs typeface="Muli"/>
                <a:sym typeface="Mul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7" name="Google Shape;7;p1"/>
          <p:cNvSpPr txBox="1"/>
          <p:nvPr>
            <p:ph idx="1" type="body"/>
          </p:nvPr>
        </p:nvSpPr>
        <p:spPr>
          <a:xfrm>
            <a:off x="802386" y="1591056"/>
            <a:ext cx="7543800" cy="3038100"/>
          </a:xfrm>
          <a:prstGeom prst="rect">
            <a:avLst/>
          </a:prstGeom>
          <a:noFill/>
          <a:ln>
            <a:noFill/>
          </a:ln>
        </p:spPr>
        <p:txBody>
          <a:bodyPr anchorCtr="0" anchor="t" bIns="34275" lIns="68575" spcFirstLastPara="1" rIns="68575" wrap="square" tIns="34275">
            <a:normAutofit/>
          </a:bodyPr>
          <a:lstStyle>
            <a:lvl1pPr indent="-311150" lvl="0" marL="457200" marR="0" rtl="0" algn="l">
              <a:lnSpc>
                <a:spcPct val="90000"/>
              </a:lnSpc>
              <a:spcBef>
                <a:spcPts val="900"/>
              </a:spcBef>
              <a:spcAft>
                <a:spcPts val="0"/>
              </a:spcAft>
              <a:buClr>
                <a:srgbClr val="003B52"/>
              </a:buClr>
              <a:buSzPts val="1300"/>
              <a:buFont typeface="Muli"/>
              <a:buChar char="▪"/>
              <a:defRPr i="0" sz="1500" u="none" cap="none" strike="noStrike">
                <a:solidFill>
                  <a:schemeClr val="dk1"/>
                </a:solidFill>
                <a:latin typeface="Muli"/>
                <a:ea typeface="Muli"/>
                <a:cs typeface="Muli"/>
                <a:sym typeface="Muli"/>
              </a:defRPr>
            </a:lvl1pPr>
            <a:lvl2pPr indent="-298450" lvl="1" marL="914400" marR="0" rtl="0" algn="l">
              <a:lnSpc>
                <a:spcPct val="90000"/>
              </a:lnSpc>
              <a:spcBef>
                <a:spcPts val="300"/>
              </a:spcBef>
              <a:spcAft>
                <a:spcPts val="0"/>
              </a:spcAft>
              <a:buClr>
                <a:srgbClr val="003B52"/>
              </a:buClr>
              <a:buSzPts val="1100"/>
              <a:buFont typeface="Muli"/>
              <a:buChar char="▪"/>
              <a:defRPr i="0" sz="1400" u="none" cap="none" strike="noStrike">
                <a:solidFill>
                  <a:schemeClr val="dk1"/>
                </a:solidFill>
                <a:latin typeface="Muli"/>
                <a:ea typeface="Muli"/>
                <a:cs typeface="Muli"/>
                <a:sym typeface="Muli"/>
              </a:defRPr>
            </a:lvl2pPr>
            <a:lvl3pPr indent="-292100" lvl="2" marL="1371600" marR="0" rtl="0" algn="l">
              <a:lnSpc>
                <a:spcPct val="90000"/>
              </a:lnSpc>
              <a:spcBef>
                <a:spcPts val="300"/>
              </a:spcBef>
              <a:spcAft>
                <a:spcPts val="0"/>
              </a:spcAft>
              <a:buClr>
                <a:srgbClr val="003B52"/>
              </a:buClr>
              <a:buSzPts val="1000"/>
              <a:buFont typeface="Muli"/>
              <a:buChar char="▪"/>
              <a:defRPr i="0" sz="1200" u="none" cap="none" strike="noStrike">
                <a:solidFill>
                  <a:schemeClr val="dk1"/>
                </a:solidFill>
                <a:latin typeface="Muli"/>
                <a:ea typeface="Muli"/>
                <a:cs typeface="Muli"/>
                <a:sym typeface="Muli"/>
              </a:defRPr>
            </a:lvl3pPr>
            <a:lvl4pPr indent="-292100" lvl="3" marL="1828800" marR="0" rtl="0" algn="l">
              <a:lnSpc>
                <a:spcPct val="90000"/>
              </a:lnSpc>
              <a:spcBef>
                <a:spcPts val="300"/>
              </a:spcBef>
              <a:spcAft>
                <a:spcPts val="0"/>
              </a:spcAft>
              <a:buClr>
                <a:srgbClr val="003B52"/>
              </a:buClr>
              <a:buSzPts val="1000"/>
              <a:buFont typeface="Muli"/>
              <a:buChar char="▪"/>
              <a:defRPr i="0" sz="1200" u="none" cap="none" strike="noStrike">
                <a:solidFill>
                  <a:schemeClr val="dk1"/>
                </a:solidFill>
                <a:latin typeface="Muli"/>
                <a:ea typeface="Muli"/>
                <a:cs typeface="Muli"/>
                <a:sym typeface="Muli"/>
              </a:defRPr>
            </a:lvl4pPr>
            <a:lvl5pPr indent="-292100" lvl="4" marL="2286000" marR="0" rtl="0" algn="l">
              <a:lnSpc>
                <a:spcPct val="90000"/>
              </a:lnSpc>
              <a:spcBef>
                <a:spcPts val="300"/>
              </a:spcBef>
              <a:spcAft>
                <a:spcPts val="0"/>
              </a:spcAft>
              <a:buClr>
                <a:srgbClr val="003B52"/>
              </a:buClr>
              <a:buSzPts val="1000"/>
              <a:buFont typeface="Muli"/>
              <a:buChar char="▪"/>
              <a:defRPr i="0" sz="1200" u="none" cap="none" strike="noStrike">
                <a:solidFill>
                  <a:schemeClr val="dk1"/>
                </a:solidFill>
                <a:latin typeface="Muli"/>
                <a:ea typeface="Muli"/>
                <a:cs typeface="Muli"/>
                <a:sym typeface="Muli"/>
              </a:defRPr>
            </a:lvl5pPr>
            <a:lvl6pPr indent="-292100" lvl="5" marL="2743200" marR="0" rtl="0" algn="l">
              <a:lnSpc>
                <a:spcPct val="90000"/>
              </a:lnSpc>
              <a:spcBef>
                <a:spcPts val="300"/>
              </a:spcBef>
              <a:spcAft>
                <a:spcPts val="0"/>
              </a:spcAft>
              <a:buClr>
                <a:srgbClr val="003B52"/>
              </a:buClr>
              <a:buSzPts val="1000"/>
              <a:buFont typeface="Muli"/>
              <a:buChar char="▪"/>
              <a:defRPr i="0" sz="1200" u="none" cap="none" strike="noStrike">
                <a:solidFill>
                  <a:schemeClr val="dk1"/>
                </a:solidFill>
                <a:latin typeface="Muli"/>
                <a:ea typeface="Muli"/>
                <a:cs typeface="Muli"/>
                <a:sym typeface="Muli"/>
              </a:defRPr>
            </a:lvl6pPr>
            <a:lvl7pPr indent="-292100" lvl="6" marL="3200400" marR="0" rtl="0" algn="l">
              <a:lnSpc>
                <a:spcPct val="90000"/>
              </a:lnSpc>
              <a:spcBef>
                <a:spcPts val="300"/>
              </a:spcBef>
              <a:spcAft>
                <a:spcPts val="0"/>
              </a:spcAft>
              <a:buClr>
                <a:srgbClr val="003B52"/>
              </a:buClr>
              <a:buSzPts val="1000"/>
              <a:buFont typeface="Muli"/>
              <a:buChar char="▪"/>
              <a:defRPr i="0" sz="1200" u="none" cap="none" strike="noStrike">
                <a:solidFill>
                  <a:schemeClr val="dk1"/>
                </a:solidFill>
                <a:latin typeface="Muli"/>
                <a:ea typeface="Muli"/>
                <a:cs typeface="Muli"/>
                <a:sym typeface="Muli"/>
              </a:defRPr>
            </a:lvl7pPr>
            <a:lvl8pPr indent="-292100" lvl="7" marL="3657600" marR="0" rtl="0" algn="l">
              <a:lnSpc>
                <a:spcPct val="90000"/>
              </a:lnSpc>
              <a:spcBef>
                <a:spcPts val="300"/>
              </a:spcBef>
              <a:spcAft>
                <a:spcPts val="0"/>
              </a:spcAft>
              <a:buClr>
                <a:srgbClr val="003B52"/>
              </a:buClr>
              <a:buSzPts val="1000"/>
              <a:buFont typeface="Muli"/>
              <a:buChar char="▪"/>
              <a:defRPr i="0" sz="1200" u="none" cap="none" strike="noStrike">
                <a:solidFill>
                  <a:schemeClr val="dk1"/>
                </a:solidFill>
                <a:latin typeface="Muli"/>
                <a:ea typeface="Muli"/>
                <a:cs typeface="Muli"/>
                <a:sym typeface="Muli"/>
              </a:defRPr>
            </a:lvl8pPr>
            <a:lvl9pPr indent="-292100" lvl="8" marL="4114800" marR="0" rtl="0" algn="l">
              <a:lnSpc>
                <a:spcPct val="90000"/>
              </a:lnSpc>
              <a:spcBef>
                <a:spcPts val="300"/>
              </a:spcBef>
              <a:spcAft>
                <a:spcPts val="200"/>
              </a:spcAft>
              <a:buClr>
                <a:srgbClr val="003B52"/>
              </a:buClr>
              <a:buSzPts val="1000"/>
              <a:buFont typeface="Muli"/>
              <a:buChar char="▪"/>
              <a:defRPr i="0" sz="1200" u="none" cap="none" strike="noStrike">
                <a:solidFill>
                  <a:schemeClr val="dk1"/>
                </a:solidFill>
                <a:latin typeface="Muli"/>
                <a:ea typeface="Muli"/>
                <a:cs typeface="Muli"/>
                <a:sym typeface="Muli"/>
              </a:defRPr>
            </a:lvl9pPr>
          </a:lstStyle>
          <a:p/>
        </p:txBody>
      </p:sp>
      <p:pic>
        <p:nvPicPr>
          <p:cNvPr id="8" name="Google Shape;8;p1"/>
          <p:cNvPicPr preferRelativeResize="0"/>
          <p:nvPr/>
        </p:nvPicPr>
        <p:blipFill rotWithShape="1">
          <a:blip r:embed="rId1">
            <a:alphaModFix/>
          </a:blip>
          <a:srcRect b="0" l="0" r="0" t="0"/>
          <a:stretch/>
        </p:blipFill>
        <p:spPr>
          <a:xfrm>
            <a:off x="8313126" y="4431260"/>
            <a:ext cx="515699" cy="515699"/>
          </a:xfrm>
          <a:prstGeom prst="rect">
            <a:avLst/>
          </a:prstGeom>
          <a:noFill/>
          <a:ln>
            <a:noFill/>
          </a:ln>
        </p:spPr>
      </p:pic>
      <p:sp>
        <p:nvSpPr>
          <p:cNvPr id="9" name="Google Shape;9;p1"/>
          <p:cNvSpPr txBox="1"/>
          <p:nvPr/>
        </p:nvSpPr>
        <p:spPr>
          <a:xfrm>
            <a:off x="8041375" y="4816950"/>
            <a:ext cx="18189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latin typeface="Muli"/>
                <a:ea typeface="Muli"/>
                <a:cs typeface="Muli"/>
                <a:sym typeface="Muli"/>
              </a:rPr>
              <a:t>originstraining.org</a:t>
            </a:r>
            <a:endParaRPr sz="900">
              <a:latin typeface="Muli"/>
              <a:ea typeface="Muli"/>
              <a:cs typeface="Muli"/>
              <a:sym typeface="Muli"/>
            </a:endParaRPr>
          </a:p>
        </p:txBody>
      </p:sp>
      <p:sp>
        <p:nvSpPr>
          <p:cNvPr id="10" name="Google Shape;10;p1"/>
          <p:cNvSpPr txBox="1"/>
          <p:nvPr/>
        </p:nvSpPr>
        <p:spPr>
          <a:xfrm>
            <a:off x="306625" y="4802225"/>
            <a:ext cx="5709300" cy="3093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900"/>
              </a:spcBef>
              <a:spcAft>
                <a:spcPts val="0"/>
              </a:spcAft>
              <a:buNone/>
            </a:pPr>
            <a:r>
              <a:rPr i="1" lang="en" sz="900">
                <a:solidFill>
                  <a:schemeClr val="dk1"/>
                </a:solidFill>
                <a:latin typeface="Muli"/>
                <a:ea typeface="Muli"/>
                <a:cs typeface="Muli"/>
                <a:sym typeface="Muli"/>
              </a:rPr>
              <a:t>Property of Origins Training &amp; Consulting. Use and distribution limited to approved individuals only. </a:t>
            </a:r>
            <a:endParaRPr i="1" sz="900">
              <a:solidFill>
                <a:schemeClr val="dk1"/>
              </a:solidFill>
              <a:latin typeface="Muli"/>
              <a:ea typeface="Muli"/>
              <a:cs typeface="Muli"/>
              <a:sym typeface="Muli"/>
            </a:endParaRPr>
          </a:p>
        </p:txBody>
      </p:sp>
      <p:pic>
        <p:nvPicPr>
          <p:cNvPr id="11" name="Google Shape;11;p1"/>
          <p:cNvPicPr preferRelativeResize="0"/>
          <p:nvPr/>
        </p:nvPicPr>
        <p:blipFill>
          <a:blip r:embed="rId2">
            <a:alphaModFix/>
          </a:blip>
          <a:stretch>
            <a:fillRect/>
          </a:stretch>
        </p:blipFill>
        <p:spPr>
          <a:xfrm>
            <a:off x="6451350" y="4431250"/>
            <a:ext cx="1525025" cy="634436"/>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8.jpg"/><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3.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hyperlink" Target="mailto:andi.fetzner@originstraining.org" TargetMode="External"/><Relationship Id="rId4" Type="http://schemas.openxmlformats.org/officeDocument/2006/relationships/image" Target="../media/image16.png"/><Relationship Id="rId5" Type="http://schemas.openxmlformats.org/officeDocument/2006/relationships/image" Target="../media/image21.png"/><Relationship Id="rId6"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3.gif"/><Relationship Id="rId4" Type="http://schemas.openxmlformats.org/officeDocument/2006/relationships/image" Target="../media/image9.png"/><Relationship Id="rId5" Type="http://schemas.openxmlformats.org/officeDocument/2006/relationships/image" Target="../media/image24.png"/><Relationship Id="rId6" Type="http://schemas.openxmlformats.org/officeDocument/2006/relationships/image" Target="../media/image26.png"/><Relationship Id="rId7"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 name="Shape 50"/>
        <p:cNvGrpSpPr/>
        <p:nvPr/>
      </p:nvGrpSpPr>
      <p:grpSpPr>
        <a:xfrm>
          <a:off x="0" y="0"/>
          <a:ext cx="0" cy="0"/>
          <a:chOff x="0" y="0"/>
          <a:chExt cx="0" cy="0"/>
        </a:xfrm>
      </p:grpSpPr>
      <p:sp>
        <p:nvSpPr>
          <p:cNvPr id="51" name="Google Shape;51;p8"/>
          <p:cNvSpPr txBox="1"/>
          <p:nvPr>
            <p:ph type="ctrTitle"/>
          </p:nvPr>
        </p:nvSpPr>
        <p:spPr>
          <a:xfrm>
            <a:off x="690625" y="1096181"/>
            <a:ext cx="7652700" cy="2277000"/>
          </a:xfrm>
          <a:prstGeom prst="rect">
            <a:avLst/>
          </a:prstGeom>
        </p:spPr>
        <p:txBody>
          <a:bodyPr anchorCtr="0" anchor="ctr" bIns="34275" lIns="68575" spcFirstLastPara="1" rIns="68575" wrap="square" tIns="34275">
            <a:noAutofit/>
          </a:bodyPr>
          <a:lstStyle/>
          <a:p>
            <a:pPr indent="0" lvl="0" marL="0" rtl="0" algn="l">
              <a:lnSpc>
                <a:spcPct val="115000"/>
              </a:lnSpc>
              <a:spcBef>
                <a:spcPts val="0"/>
              </a:spcBef>
              <a:spcAft>
                <a:spcPts val="0"/>
              </a:spcAft>
              <a:buNone/>
            </a:pPr>
            <a:r>
              <a:rPr b="0" lang="en" sz="3700">
                <a:latin typeface="Arial"/>
                <a:ea typeface="Arial"/>
                <a:cs typeface="Arial"/>
                <a:sym typeface="Arial"/>
              </a:rPr>
              <a:t>Implementing the Trauma-Informed Tips Series</a:t>
            </a:r>
            <a:endParaRPr b="0" sz="8000"/>
          </a:p>
        </p:txBody>
      </p:sp>
      <p:sp>
        <p:nvSpPr>
          <p:cNvPr id="52" name="Google Shape;52;p8"/>
          <p:cNvSpPr txBox="1"/>
          <p:nvPr>
            <p:ph idx="1" type="subTitle"/>
          </p:nvPr>
        </p:nvSpPr>
        <p:spPr>
          <a:xfrm>
            <a:off x="802386" y="3373165"/>
            <a:ext cx="5918400" cy="802500"/>
          </a:xfrm>
          <a:prstGeom prst="rect">
            <a:avLst/>
          </a:prstGeom>
        </p:spPr>
        <p:txBody>
          <a:bodyPr anchorCtr="0" anchor="t" bIns="34275" lIns="68575" spcFirstLastPara="1" rIns="68575" wrap="square" tIns="34275">
            <a:normAutofit fontScale="92500" lnSpcReduction="20000"/>
          </a:bodyPr>
          <a:lstStyle/>
          <a:p>
            <a:pPr indent="0" lvl="0" marL="0" rtl="0" algn="l">
              <a:spcBef>
                <a:spcPts val="900"/>
              </a:spcBef>
              <a:spcAft>
                <a:spcPts val="0"/>
              </a:spcAft>
              <a:buClr>
                <a:schemeClr val="dk1"/>
              </a:buClr>
              <a:buSzPct val="64705"/>
              <a:buFont typeface="Arial"/>
              <a:buNone/>
            </a:pPr>
            <a:r>
              <a:rPr lang="en"/>
              <a:t>Andi Fetzner, PsyD</a:t>
            </a:r>
            <a:endParaRPr/>
          </a:p>
          <a:p>
            <a:pPr indent="0" lvl="0" marL="0" rtl="0" algn="l">
              <a:spcBef>
                <a:spcPts val="900"/>
              </a:spcBef>
              <a:spcAft>
                <a:spcPts val="0"/>
              </a:spcAft>
              <a:buClr>
                <a:schemeClr val="dk1"/>
              </a:buClr>
              <a:buSzPct val="64705"/>
              <a:buFont typeface="Arial"/>
              <a:buNone/>
            </a:pPr>
            <a:r>
              <a:rPr lang="en"/>
              <a:t>Lori Chelius, MBA/MPH</a:t>
            </a:r>
            <a:endParaRPr/>
          </a:p>
          <a:p>
            <a:pPr indent="0" lvl="0" marL="0" rtl="0" algn="l">
              <a:spcBef>
                <a:spcPts val="900"/>
              </a:spcBef>
              <a:spcAft>
                <a:spcPts val="0"/>
              </a:spcAft>
              <a:buNone/>
            </a:pPr>
            <a:r>
              <a:rPr lang="en"/>
              <a:t>Co-founders, Origins Training &amp; Consulting</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17"/>
          <p:cNvSpPr/>
          <p:nvPr/>
        </p:nvSpPr>
        <p:spPr>
          <a:xfrm>
            <a:off x="5181600" y="4270017"/>
            <a:ext cx="3985800" cy="3624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200">
                <a:latin typeface="Muli"/>
                <a:ea typeface="Muli"/>
                <a:cs typeface="Muli"/>
                <a:sym typeface="Muli"/>
              </a:rPr>
              <a:t>Adapted from SAMHSA</a:t>
            </a:r>
            <a:endParaRPr>
              <a:latin typeface="Muli"/>
              <a:ea typeface="Muli"/>
              <a:cs typeface="Muli"/>
              <a:sym typeface="Muli"/>
            </a:endParaRPr>
          </a:p>
        </p:txBody>
      </p:sp>
      <p:sp>
        <p:nvSpPr>
          <p:cNvPr id="115" name="Google Shape;115;p17"/>
          <p:cNvSpPr txBox="1"/>
          <p:nvPr>
            <p:ph type="title"/>
          </p:nvPr>
        </p:nvSpPr>
        <p:spPr>
          <a:xfrm>
            <a:off x="802386" y="363474"/>
            <a:ext cx="7543800" cy="12069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dk1"/>
              </a:buClr>
              <a:buSzPts val="4860"/>
              <a:buFont typeface="Arial"/>
              <a:buNone/>
            </a:pPr>
            <a:r>
              <a:rPr lang="en" sz="4260"/>
              <a:t>Principles of a Trauma-Informed Approach</a:t>
            </a:r>
            <a:endParaRPr sz="3450"/>
          </a:p>
        </p:txBody>
      </p:sp>
      <p:sp>
        <p:nvSpPr>
          <p:cNvPr id="116" name="Google Shape;116;p17"/>
          <p:cNvSpPr txBox="1"/>
          <p:nvPr/>
        </p:nvSpPr>
        <p:spPr>
          <a:xfrm>
            <a:off x="802371" y="1646579"/>
            <a:ext cx="6295500" cy="26553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2400">
                <a:solidFill>
                  <a:schemeClr val="dk1"/>
                </a:solidFill>
                <a:latin typeface="Muli"/>
                <a:ea typeface="Muli"/>
                <a:cs typeface="Muli"/>
                <a:sym typeface="Muli"/>
              </a:rPr>
              <a:t>1. Safety</a:t>
            </a:r>
            <a:endParaRPr sz="2400">
              <a:latin typeface="Muli"/>
              <a:ea typeface="Muli"/>
              <a:cs typeface="Muli"/>
              <a:sym typeface="Muli"/>
            </a:endParaRPr>
          </a:p>
          <a:p>
            <a:pPr indent="0" lvl="0" marL="0" marR="0" rtl="0" algn="l">
              <a:spcBef>
                <a:spcPts val="0"/>
              </a:spcBef>
              <a:spcAft>
                <a:spcPts val="0"/>
              </a:spcAft>
              <a:buNone/>
            </a:pPr>
            <a:r>
              <a:rPr lang="en" sz="2400">
                <a:solidFill>
                  <a:schemeClr val="dk1"/>
                </a:solidFill>
                <a:latin typeface="Muli"/>
                <a:ea typeface="Muli"/>
                <a:cs typeface="Muli"/>
                <a:sym typeface="Muli"/>
              </a:rPr>
              <a:t>2. Trustworthiness &amp; transparency</a:t>
            </a:r>
            <a:endParaRPr sz="2400">
              <a:latin typeface="Muli"/>
              <a:ea typeface="Muli"/>
              <a:cs typeface="Muli"/>
              <a:sym typeface="Muli"/>
            </a:endParaRPr>
          </a:p>
          <a:p>
            <a:pPr indent="0" lvl="0" marL="0" marR="0" rtl="0" algn="l">
              <a:spcBef>
                <a:spcPts val="0"/>
              </a:spcBef>
              <a:spcAft>
                <a:spcPts val="0"/>
              </a:spcAft>
              <a:buNone/>
            </a:pPr>
            <a:r>
              <a:rPr lang="en" sz="2400">
                <a:solidFill>
                  <a:schemeClr val="dk1"/>
                </a:solidFill>
                <a:latin typeface="Muli"/>
                <a:ea typeface="Muli"/>
                <a:cs typeface="Muli"/>
                <a:sym typeface="Muli"/>
              </a:rPr>
              <a:t>3. Peer support &amp; mutual self-help</a:t>
            </a:r>
            <a:endParaRPr sz="2400">
              <a:latin typeface="Muli"/>
              <a:ea typeface="Muli"/>
              <a:cs typeface="Muli"/>
              <a:sym typeface="Muli"/>
            </a:endParaRPr>
          </a:p>
          <a:p>
            <a:pPr indent="0" lvl="0" marL="0" marR="0" rtl="0" algn="l">
              <a:spcBef>
                <a:spcPts val="0"/>
              </a:spcBef>
              <a:spcAft>
                <a:spcPts val="0"/>
              </a:spcAft>
              <a:buNone/>
            </a:pPr>
            <a:r>
              <a:rPr lang="en" sz="2400">
                <a:solidFill>
                  <a:schemeClr val="dk1"/>
                </a:solidFill>
                <a:latin typeface="Muli"/>
                <a:ea typeface="Muli"/>
                <a:cs typeface="Muli"/>
                <a:sym typeface="Muli"/>
              </a:rPr>
              <a:t>4. Collaboration &amp; mutuality</a:t>
            </a:r>
            <a:endParaRPr sz="2400">
              <a:latin typeface="Muli"/>
              <a:ea typeface="Muli"/>
              <a:cs typeface="Muli"/>
              <a:sym typeface="Muli"/>
            </a:endParaRPr>
          </a:p>
          <a:p>
            <a:pPr indent="0" lvl="0" marL="0" marR="0" rtl="0" algn="l">
              <a:spcBef>
                <a:spcPts val="0"/>
              </a:spcBef>
              <a:spcAft>
                <a:spcPts val="0"/>
              </a:spcAft>
              <a:buNone/>
            </a:pPr>
            <a:r>
              <a:rPr lang="en" sz="2400">
                <a:solidFill>
                  <a:schemeClr val="dk1"/>
                </a:solidFill>
                <a:latin typeface="Muli"/>
                <a:ea typeface="Muli"/>
                <a:cs typeface="Muli"/>
                <a:sym typeface="Muli"/>
              </a:rPr>
              <a:t>5. Empowerment, voice, &amp; choice</a:t>
            </a:r>
            <a:endParaRPr sz="2400">
              <a:latin typeface="Muli"/>
              <a:ea typeface="Muli"/>
              <a:cs typeface="Muli"/>
              <a:sym typeface="Muli"/>
            </a:endParaRPr>
          </a:p>
          <a:p>
            <a:pPr indent="0" lvl="0" marL="0" marR="0" rtl="0" algn="l">
              <a:spcBef>
                <a:spcPts val="0"/>
              </a:spcBef>
              <a:spcAft>
                <a:spcPts val="0"/>
              </a:spcAft>
              <a:buNone/>
            </a:pPr>
            <a:r>
              <a:rPr lang="en" sz="2400">
                <a:solidFill>
                  <a:schemeClr val="dk1"/>
                </a:solidFill>
                <a:latin typeface="Muli"/>
                <a:ea typeface="Muli"/>
                <a:cs typeface="Muli"/>
                <a:sym typeface="Muli"/>
              </a:rPr>
              <a:t>6. </a:t>
            </a:r>
            <a:r>
              <a:rPr lang="en" sz="2400">
                <a:solidFill>
                  <a:schemeClr val="dk1"/>
                </a:solidFill>
                <a:latin typeface="Muli"/>
                <a:ea typeface="Muli"/>
                <a:cs typeface="Muli"/>
                <a:sym typeface="Muli"/>
              </a:rPr>
              <a:t>Strengths-based</a:t>
            </a:r>
            <a:endParaRPr sz="2400">
              <a:solidFill>
                <a:schemeClr val="dk1"/>
              </a:solidFill>
              <a:latin typeface="Muli"/>
              <a:ea typeface="Muli"/>
              <a:cs typeface="Muli"/>
              <a:sym typeface="Muli"/>
            </a:endParaRPr>
          </a:p>
          <a:p>
            <a:pPr indent="0" lvl="0" marL="0" marR="0" rtl="0" algn="l">
              <a:spcBef>
                <a:spcPts val="0"/>
              </a:spcBef>
              <a:spcAft>
                <a:spcPts val="0"/>
              </a:spcAft>
              <a:buNone/>
            </a:pPr>
            <a:r>
              <a:rPr lang="en" sz="2400">
                <a:solidFill>
                  <a:schemeClr val="dk1"/>
                </a:solidFill>
                <a:latin typeface="Muli"/>
                <a:ea typeface="Muli"/>
                <a:cs typeface="Muli"/>
                <a:sym typeface="Muli"/>
              </a:rPr>
              <a:t>7. Cultural, historical, &amp; gender humility</a:t>
            </a:r>
            <a:endParaRPr sz="2400">
              <a:solidFill>
                <a:schemeClr val="dk1"/>
              </a:solidFill>
              <a:latin typeface="Muli"/>
              <a:ea typeface="Muli"/>
              <a:cs typeface="Muli"/>
              <a:sym typeface="Mul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18"/>
          <p:cNvSpPr txBox="1"/>
          <p:nvPr>
            <p:ph type="title"/>
          </p:nvPr>
        </p:nvSpPr>
        <p:spPr>
          <a:xfrm>
            <a:off x="802386" y="136824"/>
            <a:ext cx="7543800" cy="12069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Safety</a:t>
            </a:r>
            <a:endParaRPr/>
          </a:p>
        </p:txBody>
      </p:sp>
      <p:sp>
        <p:nvSpPr>
          <p:cNvPr id="122" name="Google Shape;122;p18"/>
          <p:cNvSpPr txBox="1"/>
          <p:nvPr>
            <p:ph idx="1" type="body"/>
          </p:nvPr>
        </p:nvSpPr>
        <p:spPr>
          <a:xfrm>
            <a:off x="802386" y="1286256"/>
            <a:ext cx="7543800" cy="3038100"/>
          </a:xfrm>
          <a:prstGeom prst="rect">
            <a:avLst/>
          </a:prstGeom>
        </p:spPr>
        <p:txBody>
          <a:bodyPr anchorCtr="0" anchor="t" bIns="34275" lIns="68575" spcFirstLastPara="1" rIns="68575" wrap="square" tIns="34275">
            <a:normAutofit/>
          </a:bodyPr>
          <a:lstStyle/>
          <a:p>
            <a:pPr indent="0" lvl="0" marL="0" rtl="0" algn="ctr">
              <a:spcBef>
                <a:spcPts val="900"/>
              </a:spcBef>
              <a:spcAft>
                <a:spcPts val="0"/>
              </a:spcAft>
              <a:buNone/>
            </a:pPr>
            <a:r>
              <a:rPr lang="en" sz="2600">
                <a:highlight>
                  <a:srgbClr val="FFFFFF"/>
                </a:highlight>
              </a:rPr>
              <a:t>Throughout the organization, staff and the people they serve, whether children or adults, feel physically and psychologically safe; the physical setting is safe and interpersonal interactions promote a sense of safety. Understanding safety as defined by those served is a high priority.</a:t>
            </a:r>
            <a:endParaRPr sz="3100"/>
          </a:p>
        </p:txBody>
      </p:sp>
      <p:sp>
        <p:nvSpPr>
          <p:cNvPr id="123" name="Google Shape;123;p18"/>
          <p:cNvSpPr txBox="1"/>
          <p:nvPr/>
        </p:nvSpPr>
        <p:spPr>
          <a:xfrm>
            <a:off x="5525800" y="3886975"/>
            <a:ext cx="3000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dk1"/>
                </a:solidFill>
                <a:latin typeface="Muli"/>
                <a:ea typeface="Muli"/>
                <a:cs typeface="Muli"/>
                <a:sym typeface="Muli"/>
              </a:rPr>
              <a:t>Source: SAMHSA (2018)</a:t>
            </a:r>
            <a:endParaRPr>
              <a:solidFill>
                <a:schemeClr val="dk1"/>
              </a:solidFill>
              <a:latin typeface="Muli"/>
              <a:ea typeface="Muli"/>
              <a:cs typeface="Muli"/>
              <a:sym typeface="Mul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19"/>
          <p:cNvSpPr txBox="1"/>
          <p:nvPr>
            <p:ph type="title"/>
          </p:nvPr>
        </p:nvSpPr>
        <p:spPr>
          <a:xfrm>
            <a:off x="800111" y="1968299"/>
            <a:ext cx="7543800" cy="12069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sz="4000"/>
              <a:t>What does safety</a:t>
            </a:r>
            <a:endParaRPr sz="4000"/>
          </a:p>
          <a:p>
            <a:pPr indent="0" lvl="0" marL="0" rtl="0" algn="ctr">
              <a:spcBef>
                <a:spcPts val="0"/>
              </a:spcBef>
              <a:spcAft>
                <a:spcPts val="0"/>
              </a:spcAft>
              <a:buNone/>
            </a:pPr>
            <a:r>
              <a:rPr lang="en" sz="4000"/>
              <a:t>mean to you?</a:t>
            </a:r>
            <a:endParaRPr sz="4000"/>
          </a:p>
        </p:txBody>
      </p:sp>
      <p:pic>
        <p:nvPicPr>
          <p:cNvPr id="129" name="Google Shape;129;p19"/>
          <p:cNvPicPr preferRelativeResize="0"/>
          <p:nvPr/>
        </p:nvPicPr>
        <p:blipFill>
          <a:blip r:embed="rId3">
            <a:alphaModFix/>
          </a:blip>
          <a:stretch>
            <a:fillRect/>
          </a:stretch>
        </p:blipFill>
        <p:spPr>
          <a:xfrm>
            <a:off x="413925" y="116552"/>
            <a:ext cx="7129875" cy="43225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mph" presetID="8" presetSubtype="0">
                                  <p:stCondLst>
                                    <p:cond delay="0"/>
                                  </p:stCondLst>
                                  <p:childTnLst>
                                    <p:animRot by="-21600000">
                                      <p:cBhvr>
                                        <p:cTn dur="1000" fill="hold"/>
                                        <p:tgtEl>
                                          <p:spTgt spid="129"/>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0"/>
          <p:cNvSpPr txBox="1"/>
          <p:nvPr>
            <p:ph idx="1" type="body"/>
          </p:nvPr>
        </p:nvSpPr>
        <p:spPr>
          <a:xfrm>
            <a:off x="403475" y="929177"/>
            <a:ext cx="4372500" cy="2940600"/>
          </a:xfrm>
          <a:prstGeom prst="rect">
            <a:avLst/>
          </a:prstGeom>
        </p:spPr>
        <p:txBody>
          <a:bodyPr anchorCtr="0" anchor="t" bIns="34275" lIns="68575" spcFirstLastPara="1" rIns="68575" wrap="square" tIns="34275">
            <a:normAutofit/>
          </a:bodyPr>
          <a:lstStyle/>
          <a:p>
            <a:pPr indent="0" lvl="0" marL="0" rtl="0" algn="ctr">
              <a:spcBef>
                <a:spcPts val="900"/>
              </a:spcBef>
              <a:spcAft>
                <a:spcPts val="0"/>
              </a:spcAft>
              <a:buClr>
                <a:schemeClr val="dk1"/>
              </a:buClr>
              <a:buSzPts val="800"/>
              <a:buFont typeface="Arial"/>
              <a:buNone/>
            </a:pPr>
            <a:r>
              <a:rPr lang="en" sz="3100"/>
              <a:t>“Safety is not the absence of threat, it is the presence of connection.”</a:t>
            </a:r>
            <a:endParaRPr sz="3100"/>
          </a:p>
          <a:p>
            <a:pPr indent="0" lvl="0" marL="0" rtl="0" algn="ctr">
              <a:spcBef>
                <a:spcPts val="900"/>
              </a:spcBef>
              <a:spcAft>
                <a:spcPts val="0"/>
              </a:spcAft>
              <a:buNone/>
            </a:pPr>
            <a:r>
              <a:t/>
            </a:r>
            <a:endParaRPr/>
          </a:p>
          <a:p>
            <a:pPr indent="0" lvl="0" marL="0" rtl="0" algn="r">
              <a:spcBef>
                <a:spcPts val="900"/>
              </a:spcBef>
              <a:spcAft>
                <a:spcPts val="0"/>
              </a:spcAft>
              <a:buNone/>
            </a:pPr>
            <a:r>
              <a:rPr lang="en"/>
              <a:t>~Gabor Maté, </a:t>
            </a:r>
            <a:endParaRPr/>
          </a:p>
          <a:p>
            <a:pPr indent="0" lvl="0" marL="0" rtl="0" algn="r">
              <a:spcBef>
                <a:spcPts val="900"/>
              </a:spcBef>
              <a:spcAft>
                <a:spcPts val="0"/>
              </a:spcAft>
              <a:buNone/>
            </a:pPr>
            <a:r>
              <a:rPr lang="en"/>
              <a:t>Physician &amp; Author</a:t>
            </a:r>
            <a:endParaRPr/>
          </a:p>
        </p:txBody>
      </p:sp>
      <p:pic>
        <p:nvPicPr>
          <p:cNvPr id="136" name="Google Shape;136;p20"/>
          <p:cNvPicPr preferRelativeResize="0"/>
          <p:nvPr/>
        </p:nvPicPr>
        <p:blipFill>
          <a:blip r:embed="rId3">
            <a:alphaModFix/>
          </a:blip>
          <a:stretch>
            <a:fillRect/>
          </a:stretch>
        </p:blipFill>
        <p:spPr>
          <a:xfrm>
            <a:off x="5224002" y="1299338"/>
            <a:ext cx="3293269" cy="22002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1"/>
          <p:cNvSpPr txBox="1"/>
          <p:nvPr>
            <p:ph type="title"/>
          </p:nvPr>
        </p:nvSpPr>
        <p:spPr>
          <a:xfrm>
            <a:off x="249925" y="56550"/>
            <a:ext cx="8497500" cy="1750500"/>
          </a:xfrm>
          <a:prstGeom prst="rect">
            <a:avLst/>
          </a:prstGeom>
        </p:spPr>
        <p:txBody>
          <a:bodyPr anchorCtr="0" anchor="ctr" bIns="34275" lIns="68575" spcFirstLastPara="1" rIns="68575" wrap="square" tIns="34275">
            <a:normAutofit/>
          </a:bodyPr>
          <a:lstStyle/>
          <a:p>
            <a:pPr indent="0" lvl="0" marL="0" rtl="0" algn="ctr">
              <a:lnSpc>
                <a:spcPct val="115000"/>
              </a:lnSpc>
              <a:spcBef>
                <a:spcPts val="0"/>
              </a:spcBef>
              <a:spcAft>
                <a:spcPts val="0"/>
              </a:spcAft>
              <a:buNone/>
            </a:pPr>
            <a:r>
              <a:rPr lang="en" sz="4600"/>
              <a:t>Tip 1: Incorporate movement</a:t>
            </a:r>
            <a:endParaRPr sz="4600"/>
          </a:p>
        </p:txBody>
      </p:sp>
      <p:pic>
        <p:nvPicPr>
          <p:cNvPr descr="A Deadly Volcano Triggered A Tsunami Wave Taller Than The Statue ..." id="142" name="Google Shape;142;p21"/>
          <p:cNvPicPr preferRelativeResize="0"/>
          <p:nvPr>
            <p:ph idx="1" type="body"/>
          </p:nvPr>
        </p:nvPicPr>
        <p:blipFill rotWithShape="1">
          <a:blip r:embed="rId3">
            <a:alphaModFix/>
          </a:blip>
          <a:srcRect b="3941" l="0" r="24568" t="14278"/>
          <a:stretch/>
        </p:blipFill>
        <p:spPr>
          <a:xfrm>
            <a:off x="4800175" y="1763613"/>
            <a:ext cx="2965200" cy="2229600"/>
          </a:xfrm>
          <a:prstGeom prst="rect">
            <a:avLst/>
          </a:prstGeom>
          <a:noFill/>
          <a:ln>
            <a:noFill/>
          </a:ln>
        </p:spPr>
      </p:pic>
      <p:pic>
        <p:nvPicPr>
          <p:cNvPr descr="12 Simple and Fun Ways of Teaching Mindfulness to Kids" id="143" name="Google Shape;143;p21"/>
          <p:cNvPicPr preferRelativeResize="0"/>
          <p:nvPr/>
        </p:nvPicPr>
        <p:blipFill rotWithShape="1">
          <a:blip r:embed="rId4">
            <a:alphaModFix/>
          </a:blip>
          <a:srcRect b="0" l="47047" r="0" t="665"/>
          <a:stretch/>
        </p:blipFill>
        <p:spPr>
          <a:xfrm>
            <a:off x="1408000" y="1617613"/>
            <a:ext cx="2303024" cy="25216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2"/>
          <p:cNvSpPr txBox="1"/>
          <p:nvPr>
            <p:ph type="title"/>
          </p:nvPr>
        </p:nvSpPr>
        <p:spPr>
          <a:xfrm>
            <a:off x="802386" y="363474"/>
            <a:ext cx="7543800" cy="12069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How can we do it?</a:t>
            </a:r>
            <a:endParaRPr/>
          </a:p>
        </p:txBody>
      </p:sp>
      <p:sp>
        <p:nvSpPr>
          <p:cNvPr id="149" name="Google Shape;149;p22"/>
          <p:cNvSpPr txBox="1"/>
          <p:nvPr>
            <p:ph idx="1" type="body"/>
          </p:nvPr>
        </p:nvSpPr>
        <p:spPr>
          <a:xfrm>
            <a:off x="800111" y="1824781"/>
            <a:ext cx="7543800" cy="3038100"/>
          </a:xfrm>
          <a:prstGeom prst="rect">
            <a:avLst/>
          </a:prstGeom>
        </p:spPr>
        <p:txBody>
          <a:bodyPr anchorCtr="0" anchor="t" bIns="34275" lIns="68575" spcFirstLastPara="1" rIns="68575" wrap="square" tIns="34275">
            <a:normAutofit/>
          </a:bodyPr>
          <a:lstStyle/>
          <a:p>
            <a:pPr indent="-381000" lvl="0" marL="457200" rtl="0" algn="l">
              <a:spcBef>
                <a:spcPts val="900"/>
              </a:spcBef>
              <a:spcAft>
                <a:spcPts val="0"/>
              </a:spcAft>
              <a:buSzPts val="2400"/>
              <a:buChar char="▪"/>
            </a:pPr>
            <a:r>
              <a:rPr lang="en" sz="2600"/>
              <a:t>Walking meetings</a:t>
            </a:r>
            <a:endParaRPr sz="2600"/>
          </a:p>
          <a:p>
            <a:pPr indent="-381000" lvl="0" marL="457200" rtl="0" algn="l">
              <a:spcBef>
                <a:spcPts val="0"/>
              </a:spcBef>
              <a:spcAft>
                <a:spcPts val="0"/>
              </a:spcAft>
              <a:buSzPts val="2400"/>
              <a:buChar char="▪"/>
            </a:pPr>
            <a:r>
              <a:rPr lang="en" sz="2600"/>
              <a:t>Get up and stretch (or jump around!)</a:t>
            </a:r>
            <a:endParaRPr sz="2600"/>
          </a:p>
          <a:p>
            <a:pPr indent="-381000" lvl="0" marL="457200" rtl="0" algn="l">
              <a:spcBef>
                <a:spcPts val="0"/>
              </a:spcBef>
              <a:spcAft>
                <a:spcPts val="0"/>
              </a:spcAft>
              <a:buSzPts val="2400"/>
              <a:buChar char="▪"/>
            </a:pPr>
            <a:r>
              <a:rPr lang="en" sz="2600"/>
              <a:t>Offer high 5’s, elbows</a:t>
            </a:r>
            <a:endParaRPr sz="2600"/>
          </a:p>
          <a:p>
            <a:pPr indent="0" lvl="0" marL="0" rtl="0" algn="l">
              <a:spcBef>
                <a:spcPts val="900"/>
              </a:spcBef>
              <a:spcAft>
                <a:spcPts val="0"/>
              </a:spcAft>
              <a:buNone/>
            </a:pPr>
            <a:r>
              <a:t/>
            </a:r>
            <a:endParaRPr sz="2600"/>
          </a:p>
        </p:txBody>
      </p:sp>
      <p:pic>
        <p:nvPicPr>
          <p:cNvPr id="150" name="Google Shape;150;p22"/>
          <p:cNvPicPr preferRelativeResize="0"/>
          <p:nvPr/>
        </p:nvPicPr>
        <p:blipFill>
          <a:blip r:embed="rId3">
            <a:alphaModFix/>
          </a:blip>
          <a:stretch>
            <a:fillRect/>
          </a:stretch>
        </p:blipFill>
        <p:spPr>
          <a:xfrm>
            <a:off x="7082875" y="704818"/>
            <a:ext cx="1843450" cy="35355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23"/>
          <p:cNvSpPr txBox="1"/>
          <p:nvPr>
            <p:ph type="title"/>
          </p:nvPr>
        </p:nvSpPr>
        <p:spPr>
          <a:xfrm>
            <a:off x="802386" y="363474"/>
            <a:ext cx="7543800" cy="12069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Activity: shaking 8</a:t>
            </a:r>
            <a:endParaRPr/>
          </a:p>
        </p:txBody>
      </p:sp>
      <p:sp>
        <p:nvSpPr>
          <p:cNvPr id="156" name="Google Shape;156;p23"/>
          <p:cNvSpPr txBox="1"/>
          <p:nvPr>
            <p:ph idx="4294967295" type="body"/>
          </p:nvPr>
        </p:nvSpPr>
        <p:spPr>
          <a:xfrm>
            <a:off x="802386" y="1406906"/>
            <a:ext cx="7543800" cy="3038100"/>
          </a:xfrm>
          <a:prstGeom prst="rect">
            <a:avLst/>
          </a:prstGeom>
        </p:spPr>
        <p:txBody>
          <a:bodyPr anchorCtr="0" anchor="t" bIns="34275" lIns="68575" spcFirstLastPara="1" rIns="68575" wrap="square" tIns="34275">
            <a:normAutofit/>
          </a:bodyPr>
          <a:lstStyle/>
          <a:p>
            <a:pPr indent="0" lvl="0" marL="0" rtl="0" algn="ctr">
              <a:lnSpc>
                <a:spcPct val="115000"/>
              </a:lnSpc>
              <a:spcBef>
                <a:spcPts val="900"/>
              </a:spcBef>
              <a:spcAft>
                <a:spcPts val="0"/>
              </a:spcAft>
              <a:buClr>
                <a:schemeClr val="dk1"/>
              </a:buClr>
              <a:buSzPts val="1100"/>
              <a:buFont typeface="Arial"/>
              <a:buNone/>
            </a:pPr>
            <a:r>
              <a:t/>
            </a:r>
            <a:endParaRPr sz="1400">
              <a:highlight>
                <a:srgbClr val="FFFFFF"/>
              </a:highlight>
            </a:endParaRPr>
          </a:p>
          <a:p>
            <a:pPr indent="0" lvl="0" marL="0" rtl="0" algn="l">
              <a:lnSpc>
                <a:spcPct val="115000"/>
              </a:lnSpc>
              <a:spcBef>
                <a:spcPts val="900"/>
              </a:spcBef>
              <a:spcAft>
                <a:spcPts val="0"/>
              </a:spcAft>
              <a:buClr>
                <a:schemeClr val="dk1"/>
              </a:buClr>
              <a:buSzPts val="1100"/>
              <a:buFont typeface="Arial"/>
              <a:buNone/>
            </a:pPr>
            <a:r>
              <a:rPr lang="en" sz="1400">
                <a:highlight>
                  <a:srgbClr val="FFFFFF"/>
                </a:highlight>
              </a:rPr>
              <a:t>Count 1-8 while shaking your left hand then right hand then left foot, then right foot. e.g.</a:t>
            </a:r>
            <a:endParaRPr sz="1400">
              <a:highlight>
                <a:srgbClr val="FFFFFF"/>
              </a:highlight>
            </a:endParaRPr>
          </a:p>
          <a:p>
            <a:pPr indent="-317500" lvl="0" marL="457200" rtl="0" algn="l">
              <a:lnSpc>
                <a:spcPct val="115000"/>
              </a:lnSpc>
              <a:spcBef>
                <a:spcPts val="2000"/>
              </a:spcBef>
              <a:spcAft>
                <a:spcPts val="0"/>
              </a:spcAft>
              <a:buClr>
                <a:schemeClr val="dk1"/>
              </a:buClr>
              <a:buSzPts val="1400"/>
              <a:buFont typeface="Muli"/>
              <a:buChar char="●"/>
            </a:pPr>
            <a:r>
              <a:rPr lang="en" sz="1400">
                <a:highlight>
                  <a:srgbClr val="FFFFFF"/>
                </a:highlight>
              </a:rPr>
              <a:t>Left hand shake - "1,2,3,4,5,6,7,8"</a:t>
            </a:r>
            <a:endParaRPr sz="1400">
              <a:highlight>
                <a:srgbClr val="FFFFFF"/>
              </a:highlight>
            </a:endParaRPr>
          </a:p>
          <a:p>
            <a:pPr indent="-317500" lvl="0" marL="457200" rtl="0" algn="l">
              <a:lnSpc>
                <a:spcPct val="115000"/>
              </a:lnSpc>
              <a:spcBef>
                <a:spcPts val="0"/>
              </a:spcBef>
              <a:spcAft>
                <a:spcPts val="0"/>
              </a:spcAft>
              <a:buClr>
                <a:schemeClr val="dk1"/>
              </a:buClr>
              <a:buSzPts val="1400"/>
              <a:buFont typeface="Muli"/>
              <a:buChar char="●"/>
            </a:pPr>
            <a:r>
              <a:rPr lang="en" sz="1400">
                <a:highlight>
                  <a:srgbClr val="FFFFFF"/>
                </a:highlight>
              </a:rPr>
              <a:t>Right hand shake - "1,2,3,4,5,6,7,8"</a:t>
            </a:r>
            <a:endParaRPr sz="1400">
              <a:highlight>
                <a:srgbClr val="FFFFFF"/>
              </a:highlight>
            </a:endParaRPr>
          </a:p>
          <a:p>
            <a:pPr indent="-317500" lvl="0" marL="457200" rtl="0" algn="l">
              <a:lnSpc>
                <a:spcPct val="115000"/>
              </a:lnSpc>
              <a:spcBef>
                <a:spcPts val="0"/>
              </a:spcBef>
              <a:spcAft>
                <a:spcPts val="0"/>
              </a:spcAft>
              <a:buClr>
                <a:schemeClr val="dk1"/>
              </a:buClr>
              <a:buSzPts val="1400"/>
              <a:buFont typeface="Muli"/>
              <a:buChar char="●"/>
            </a:pPr>
            <a:r>
              <a:rPr lang="en" sz="1400">
                <a:highlight>
                  <a:srgbClr val="FFFFFF"/>
                </a:highlight>
              </a:rPr>
              <a:t>...then left foot and right foot</a:t>
            </a:r>
            <a:endParaRPr sz="1400">
              <a:highlight>
                <a:srgbClr val="FFFFFF"/>
              </a:highlight>
            </a:endParaRPr>
          </a:p>
          <a:p>
            <a:pPr indent="0" lvl="0" marL="0" rtl="0" algn="l">
              <a:lnSpc>
                <a:spcPct val="115000"/>
              </a:lnSpc>
              <a:spcBef>
                <a:spcPts val="2000"/>
              </a:spcBef>
              <a:spcAft>
                <a:spcPts val="0"/>
              </a:spcAft>
              <a:buClr>
                <a:schemeClr val="dk1"/>
              </a:buClr>
              <a:buSzPts val="1100"/>
              <a:buFont typeface="Arial"/>
              <a:buNone/>
            </a:pPr>
            <a:r>
              <a:rPr lang="en" sz="1400">
                <a:highlight>
                  <a:srgbClr val="FFFFFF"/>
                </a:highlight>
              </a:rPr>
              <a:t>You do the sequence again but this time count up to 7.</a:t>
            </a:r>
            <a:endParaRPr sz="1400">
              <a:highlight>
                <a:srgbClr val="FFFFFF"/>
              </a:highlight>
            </a:endParaRPr>
          </a:p>
          <a:p>
            <a:pPr indent="0" lvl="0" marL="0" rtl="0" algn="l">
              <a:lnSpc>
                <a:spcPct val="115000"/>
              </a:lnSpc>
              <a:spcBef>
                <a:spcPts val="900"/>
              </a:spcBef>
              <a:spcAft>
                <a:spcPts val="900"/>
              </a:spcAft>
              <a:buNone/>
            </a:pPr>
            <a:r>
              <a:rPr lang="en" sz="1400">
                <a:highlight>
                  <a:srgbClr val="FFFFFF"/>
                </a:highlight>
              </a:rPr>
              <a:t>You repeat this decreasing every time and until the last set of 1 when you shake your whole body out.</a:t>
            </a:r>
            <a:endParaRPr sz="20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4"/>
          <p:cNvSpPr txBox="1"/>
          <p:nvPr>
            <p:ph type="title"/>
          </p:nvPr>
        </p:nvSpPr>
        <p:spPr>
          <a:xfrm>
            <a:off x="334400" y="-436425"/>
            <a:ext cx="9008700" cy="2724600"/>
          </a:xfrm>
          <a:prstGeom prst="rect">
            <a:avLst/>
          </a:prstGeom>
        </p:spPr>
        <p:txBody>
          <a:bodyPr anchorCtr="0" anchor="ctr" bIns="34275" lIns="68575" spcFirstLastPara="1" rIns="68575" wrap="square" tIns="34275">
            <a:noAutofit/>
          </a:bodyPr>
          <a:lstStyle/>
          <a:p>
            <a:pPr indent="0" lvl="0" marL="0" rtl="0" algn="l">
              <a:lnSpc>
                <a:spcPct val="115000"/>
              </a:lnSpc>
              <a:spcBef>
                <a:spcPts val="0"/>
              </a:spcBef>
              <a:spcAft>
                <a:spcPts val="0"/>
              </a:spcAft>
              <a:buSzPts val="990"/>
              <a:buNone/>
            </a:pPr>
            <a:r>
              <a:rPr lang="en" sz="4040"/>
              <a:t>Tip #2: Set (&amp; hold) healthy boundaries</a:t>
            </a:r>
            <a:endParaRPr sz="4040"/>
          </a:p>
        </p:txBody>
      </p:sp>
      <p:pic>
        <p:nvPicPr>
          <p:cNvPr id="162" name="Google Shape;162;p24"/>
          <p:cNvPicPr preferRelativeResize="0"/>
          <p:nvPr/>
        </p:nvPicPr>
        <p:blipFill>
          <a:blip r:embed="rId3">
            <a:alphaModFix/>
          </a:blip>
          <a:stretch>
            <a:fillRect/>
          </a:stretch>
        </p:blipFill>
        <p:spPr>
          <a:xfrm>
            <a:off x="2198988" y="1804913"/>
            <a:ext cx="4746025" cy="26577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25"/>
          <p:cNvSpPr txBox="1"/>
          <p:nvPr>
            <p:ph type="title"/>
          </p:nvPr>
        </p:nvSpPr>
        <p:spPr>
          <a:xfrm>
            <a:off x="802386" y="363474"/>
            <a:ext cx="7543800" cy="12069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How can we do it? </a:t>
            </a:r>
            <a:endParaRPr/>
          </a:p>
        </p:txBody>
      </p:sp>
      <p:sp>
        <p:nvSpPr>
          <p:cNvPr id="168" name="Google Shape;168;p25"/>
          <p:cNvSpPr txBox="1"/>
          <p:nvPr>
            <p:ph idx="1" type="body"/>
          </p:nvPr>
        </p:nvSpPr>
        <p:spPr>
          <a:xfrm>
            <a:off x="711786" y="1879506"/>
            <a:ext cx="7543800" cy="3038100"/>
          </a:xfrm>
          <a:prstGeom prst="rect">
            <a:avLst/>
          </a:prstGeom>
        </p:spPr>
        <p:txBody>
          <a:bodyPr anchorCtr="0" anchor="t" bIns="34275" lIns="68575" spcFirstLastPara="1" rIns="68575" wrap="square" tIns="34275">
            <a:normAutofit/>
          </a:bodyPr>
          <a:lstStyle/>
          <a:p>
            <a:pPr indent="-349250" lvl="0" marL="457200" rtl="0" algn="l">
              <a:lnSpc>
                <a:spcPct val="150000"/>
              </a:lnSpc>
              <a:spcBef>
                <a:spcPts val="900"/>
              </a:spcBef>
              <a:spcAft>
                <a:spcPts val="0"/>
              </a:spcAft>
              <a:buSzPts val="1900"/>
              <a:buAutoNum type="arabicParenR"/>
            </a:pPr>
            <a:r>
              <a:rPr lang="en" sz="2300"/>
              <a:t>Identify your boundaries</a:t>
            </a:r>
            <a:endParaRPr sz="2300"/>
          </a:p>
          <a:p>
            <a:pPr indent="-349250" lvl="0" marL="457200" rtl="0" algn="l">
              <a:lnSpc>
                <a:spcPct val="150000"/>
              </a:lnSpc>
              <a:spcBef>
                <a:spcPts val="0"/>
              </a:spcBef>
              <a:spcAft>
                <a:spcPts val="0"/>
              </a:spcAft>
              <a:buSzPts val="1900"/>
              <a:buAutoNum type="arabicParenR"/>
            </a:pPr>
            <a:r>
              <a:rPr lang="en" sz="2300"/>
              <a:t>Communicate your boundaries (clear is kind)</a:t>
            </a:r>
            <a:endParaRPr sz="2300"/>
          </a:p>
          <a:p>
            <a:pPr indent="-349250" lvl="0" marL="457200" rtl="0" algn="l">
              <a:lnSpc>
                <a:spcPct val="150000"/>
              </a:lnSpc>
              <a:spcBef>
                <a:spcPts val="0"/>
              </a:spcBef>
              <a:spcAft>
                <a:spcPts val="0"/>
              </a:spcAft>
              <a:buSzPts val="1900"/>
              <a:buAutoNum type="arabicParenR"/>
            </a:pPr>
            <a:r>
              <a:rPr lang="en" sz="2300"/>
              <a:t>Hold your boundaries</a:t>
            </a:r>
            <a:endParaRPr sz="2300"/>
          </a:p>
        </p:txBody>
      </p:sp>
      <p:pic>
        <p:nvPicPr>
          <p:cNvPr id="169" name="Google Shape;169;p25"/>
          <p:cNvPicPr preferRelativeResize="0"/>
          <p:nvPr/>
        </p:nvPicPr>
        <p:blipFill rotWithShape="1">
          <a:blip r:embed="rId3">
            <a:alphaModFix/>
          </a:blip>
          <a:srcRect b="32163" l="22907" r="21248" t="11703"/>
          <a:stretch/>
        </p:blipFill>
        <p:spPr>
          <a:xfrm>
            <a:off x="6640975" y="363480"/>
            <a:ext cx="1705200" cy="171412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6"/>
          <p:cNvSpPr txBox="1"/>
          <p:nvPr>
            <p:ph type="title"/>
          </p:nvPr>
        </p:nvSpPr>
        <p:spPr>
          <a:xfrm>
            <a:off x="802386" y="363474"/>
            <a:ext cx="7543800" cy="12069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Activity: role play</a:t>
            </a:r>
            <a:endParaRPr/>
          </a:p>
        </p:txBody>
      </p:sp>
      <p:sp>
        <p:nvSpPr>
          <p:cNvPr id="175" name="Google Shape;175;p26"/>
          <p:cNvSpPr txBox="1"/>
          <p:nvPr>
            <p:ph idx="4294967295" type="body"/>
          </p:nvPr>
        </p:nvSpPr>
        <p:spPr>
          <a:xfrm>
            <a:off x="664136" y="1346581"/>
            <a:ext cx="7543800" cy="3038100"/>
          </a:xfrm>
          <a:prstGeom prst="rect">
            <a:avLst/>
          </a:prstGeom>
        </p:spPr>
        <p:txBody>
          <a:bodyPr anchorCtr="0" anchor="t" bIns="34275" lIns="68575" spcFirstLastPara="1" rIns="68575" wrap="square" tIns="34275">
            <a:noAutofit/>
          </a:bodyPr>
          <a:lstStyle/>
          <a:p>
            <a:pPr indent="0" lvl="0" marL="0" rtl="0" algn="ctr">
              <a:lnSpc>
                <a:spcPct val="115000"/>
              </a:lnSpc>
              <a:spcBef>
                <a:spcPts val="0"/>
              </a:spcBef>
              <a:spcAft>
                <a:spcPts val="0"/>
              </a:spcAft>
              <a:buNone/>
            </a:pPr>
            <a:r>
              <a:t/>
            </a:r>
            <a:endParaRPr sz="1400"/>
          </a:p>
          <a:p>
            <a:pPr indent="-317500" lvl="0" marL="457200" rtl="0" algn="l">
              <a:lnSpc>
                <a:spcPct val="115000"/>
              </a:lnSpc>
              <a:spcBef>
                <a:spcPts val="0"/>
              </a:spcBef>
              <a:spcAft>
                <a:spcPts val="0"/>
              </a:spcAft>
              <a:buSzPts val="1400"/>
              <a:buChar char="●"/>
            </a:pPr>
            <a:r>
              <a:rPr lang="en" sz="1400"/>
              <a:t>Goal: practice boundaries while maintaining connection</a:t>
            </a:r>
            <a:endParaRPr sz="1400"/>
          </a:p>
          <a:p>
            <a:pPr indent="-317500" lvl="0" marL="457200" rtl="0" algn="l">
              <a:lnSpc>
                <a:spcPct val="115000"/>
              </a:lnSpc>
              <a:spcBef>
                <a:spcPts val="0"/>
              </a:spcBef>
              <a:spcAft>
                <a:spcPts val="0"/>
              </a:spcAft>
              <a:buSzPts val="1400"/>
              <a:buChar char="●"/>
            </a:pPr>
            <a:r>
              <a:rPr lang="en" sz="1400"/>
              <a:t>Three people - patient/colleague, staff, observer</a:t>
            </a:r>
            <a:endParaRPr sz="1400"/>
          </a:p>
          <a:p>
            <a:pPr indent="-317500" lvl="1" marL="914400" rtl="0" algn="l">
              <a:lnSpc>
                <a:spcPct val="115000"/>
              </a:lnSpc>
              <a:spcBef>
                <a:spcPts val="0"/>
              </a:spcBef>
              <a:spcAft>
                <a:spcPts val="0"/>
              </a:spcAft>
              <a:buSzPts val="1400"/>
              <a:buChar char="○"/>
            </a:pPr>
            <a:r>
              <a:rPr lang="en"/>
              <a:t>Patient/colleague: (not an emergency) You are calling to ask for an immediate appointment or are telling a colleague you need to them to send a document right away. This is very important to you. Imagine that your lid is flipped (be a little persistent!)</a:t>
            </a:r>
            <a:endParaRPr/>
          </a:p>
          <a:p>
            <a:pPr indent="-317500" lvl="1" marL="914400" rtl="0" algn="l">
              <a:lnSpc>
                <a:spcPct val="115000"/>
              </a:lnSpc>
              <a:spcBef>
                <a:spcPts val="1000"/>
              </a:spcBef>
              <a:spcAft>
                <a:spcPts val="0"/>
              </a:spcAft>
              <a:buSzPts val="1400"/>
              <a:buChar char="○"/>
            </a:pPr>
            <a:r>
              <a:rPr lang="en"/>
              <a:t>Staff: You will practice setting boundaries while maintaining connection. Remember to: </a:t>
            </a:r>
            <a:endParaRPr/>
          </a:p>
          <a:p>
            <a:pPr indent="-317500" lvl="2" marL="1371600" rtl="0" algn="l">
              <a:lnSpc>
                <a:spcPct val="115000"/>
              </a:lnSpc>
              <a:spcBef>
                <a:spcPts val="0"/>
              </a:spcBef>
              <a:spcAft>
                <a:spcPts val="0"/>
              </a:spcAft>
              <a:buSzPts val="1400"/>
              <a:buChar char="■"/>
            </a:pPr>
            <a:r>
              <a:rPr lang="en" sz="1400"/>
              <a:t>Identify your boundaries </a:t>
            </a:r>
            <a:endParaRPr sz="1400"/>
          </a:p>
          <a:p>
            <a:pPr indent="-317500" lvl="2" marL="1371600" rtl="0" algn="l">
              <a:lnSpc>
                <a:spcPct val="115000"/>
              </a:lnSpc>
              <a:spcBef>
                <a:spcPts val="0"/>
              </a:spcBef>
              <a:spcAft>
                <a:spcPts val="0"/>
              </a:spcAft>
              <a:buSzPts val="1400"/>
              <a:buChar char="■"/>
            </a:pPr>
            <a:r>
              <a:rPr lang="en" sz="1400"/>
              <a:t>Communicate your boundaries (clear is kind)</a:t>
            </a:r>
            <a:endParaRPr sz="1400"/>
          </a:p>
          <a:p>
            <a:pPr indent="-317500" lvl="2" marL="1371600" rtl="0" algn="l">
              <a:lnSpc>
                <a:spcPct val="115000"/>
              </a:lnSpc>
              <a:spcBef>
                <a:spcPts val="0"/>
              </a:spcBef>
              <a:spcAft>
                <a:spcPts val="0"/>
              </a:spcAft>
              <a:buSzPts val="1400"/>
              <a:buChar char="■"/>
            </a:pPr>
            <a:r>
              <a:rPr lang="en" sz="1400"/>
              <a:t>Hold your boundaries</a:t>
            </a:r>
            <a:endParaRPr sz="1400"/>
          </a:p>
          <a:p>
            <a:pPr indent="-317500" lvl="1" marL="914400" rtl="0" algn="l">
              <a:lnSpc>
                <a:spcPct val="115000"/>
              </a:lnSpc>
              <a:spcBef>
                <a:spcPts val="1000"/>
              </a:spcBef>
              <a:spcAft>
                <a:spcPts val="0"/>
              </a:spcAft>
              <a:buSzPts val="1400"/>
              <a:buChar char="○"/>
            </a:pPr>
            <a:r>
              <a:rPr lang="en"/>
              <a:t>Observer: observe </a:t>
            </a:r>
            <a:endParaRPr/>
          </a:p>
          <a:p>
            <a:pPr indent="0" lvl="0" marL="0" rtl="0" algn="l">
              <a:lnSpc>
                <a:spcPct val="115000"/>
              </a:lnSpc>
              <a:spcBef>
                <a:spcPts val="200"/>
              </a:spcBef>
              <a:spcAft>
                <a:spcPts val="0"/>
              </a:spcAft>
              <a:buNone/>
            </a:pPr>
            <a:r>
              <a:rPr lang="en" sz="1400"/>
              <a:t> </a:t>
            </a:r>
            <a:endParaRPr sz="1400"/>
          </a:p>
        </p:txBody>
      </p:sp>
    </p:spTree>
  </p:cSld>
  <p:clrMapOvr>
    <a:masterClrMapping/>
  </p:clrMapOvr>
  <mc:AlternateContent>
    <mc:Choice Requires="p14">
      <p:transition spd="slow" p14:dur="700">
        <p:push/>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5">
                                            <p:txEl>
                                              <p:pRg end="0" st="0"/>
                                            </p:txEl>
                                          </p:spTgt>
                                        </p:tgtEl>
                                        <p:attrNameLst>
                                          <p:attrName>style.visibility</p:attrName>
                                        </p:attrNameLst>
                                      </p:cBhvr>
                                      <p:to>
                                        <p:strVal val="visible"/>
                                      </p:to>
                                    </p:set>
                                    <p:animEffect filter="fade" transition="in">
                                      <p:cBhvr>
                                        <p:cTn dur="1000"/>
                                        <p:tgtEl>
                                          <p:spTgt spid="17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5">
                                            <p:txEl>
                                              <p:pRg end="1" st="1"/>
                                            </p:txEl>
                                          </p:spTgt>
                                        </p:tgtEl>
                                        <p:attrNameLst>
                                          <p:attrName>style.visibility</p:attrName>
                                        </p:attrNameLst>
                                      </p:cBhvr>
                                      <p:to>
                                        <p:strVal val="visible"/>
                                      </p:to>
                                    </p:set>
                                    <p:animEffect filter="fade" transition="in">
                                      <p:cBhvr>
                                        <p:cTn dur="1000"/>
                                        <p:tgtEl>
                                          <p:spTgt spid="17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5">
                                            <p:txEl>
                                              <p:pRg end="2" st="2"/>
                                            </p:txEl>
                                          </p:spTgt>
                                        </p:tgtEl>
                                        <p:attrNameLst>
                                          <p:attrName>style.visibility</p:attrName>
                                        </p:attrNameLst>
                                      </p:cBhvr>
                                      <p:to>
                                        <p:strVal val="visible"/>
                                      </p:to>
                                    </p:set>
                                    <p:animEffect filter="fade" transition="in">
                                      <p:cBhvr>
                                        <p:cTn dur="1000"/>
                                        <p:tgtEl>
                                          <p:spTgt spid="17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5">
                                            <p:txEl>
                                              <p:pRg end="3" st="3"/>
                                            </p:txEl>
                                          </p:spTgt>
                                        </p:tgtEl>
                                        <p:attrNameLst>
                                          <p:attrName>style.visibility</p:attrName>
                                        </p:attrNameLst>
                                      </p:cBhvr>
                                      <p:to>
                                        <p:strVal val="visible"/>
                                      </p:to>
                                    </p:set>
                                    <p:animEffect filter="fade" transition="in">
                                      <p:cBhvr>
                                        <p:cTn dur="1000"/>
                                        <p:tgtEl>
                                          <p:spTgt spid="17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5">
                                            <p:txEl>
                                              <p:pRg end="4" st="4"/>
                                            </p:txEl>
                                          </p:spTgt>
                                        </p:tgtEl>
                                        <p:attrNameLst>
                                          <p:attrName>style.visibility</p:attrName>
                                        </p:attrNameLst>
                                      </p:cBhvr>
                                      <p:to>
                                        <p:strVal val="visible"/>
                                      </p:to>
                                    </p:set>
                                    <p:animEffect filter="fade" transition="in">
                                      <p:cBhvr>
                                        <p:cTn dur="1000"/>
                                        <p:tgtEl>
                                          <p:spTgt spid="175">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5">
                                            <p:txEl>
                                              <p:pRg end="5" st="5"/>
                                            </p:txEl>
                                          </p:spTgt>
                                        </p:tgtEl>
                                        <p:attrNameLst>
                                          <p:attrName>style.visibility</p:attrName>
                                        </p:attrNameLst>
                                      </p:cBhvr>
                                      <p:to>
                                        <p:strVal val="visible"/>
                                      </p:to>
                                    </p:set>
                                    <p:animEffect filter="fade" transition="in">
                                      <p:cBhvr>
                                        <p:cTn dur="1000"/>
                                        <p:tgtEl>
                                          <p:spTgt spid="175">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5">
                                            <p:txEl>
                                              <p:pRg end="6" st="6"/>
                                            </p:txEl>
                                          </p:spTgt>
                                        </p:tgtEl>
                                        <p:attrNameLst>
                                          <p:attrName>style.visibility</p:attrName>
                                        </p:attrNameLst>
                                      </p:cBhvr>
                                      <p:to>
                                        <p:strVal val="visible"/>
                                      </p:to>
                                    </p:set>
                                    <p:animEffect filter="fade" transition="in">
                                      <p:cBhvr>
                                        <p:cTn dur="1000"/>
                                        <p:tgtEl>
                                          <p:spTgt spid="175">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5">
                                            <p:txEl>
                                              <p:pRg end="7" st="7"/>
                                            </p:txEl>
                                          </p:spTgt>
                                        </p:tgtEl>
                                        <p:attrNameLst>
                                          <p:attrName>style.visibility</p:attrName>
                                        </p:attrNameLst>
                                      </p:cBhvr>
                                      <p:to>
                                        <p:strVal val="visible"/>
                                      </p:to>
                                    </p:set>
                                    <p:animEffect filter="fade" transition="in">
                                      <p:cBhvr>
                                        <p:cTn dur="1000"/>
                                        <p:tgtEl>
                                          <p:spTgt spid="175">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5">
                                            <p:txEl>
                                              <p:pRg end="8" st="8"/>
                                            </p:txEl>
                                          </p:spTgt>
                                        </p:tgtEl>
                                        <p:attrNameLst>
                                          <p:attrName>style.visibility</p:attrName>
                                        </p:attrNameLst>
                                      </p:cBhvr>
                                      <p:to>
                                        <p:strVal val="visible"/>
                                      </p:to>
                                    </p:set>
                                    <p:animEffect filter="fade" transition="in">
                                      <p:cBhvr>
                                        <p:cTn dur="1000"/>
                                        <p:tgtEl>
                                          <p:spTgt spid="175">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5">
                                            <p:txEl>
                                              <p:pRg end="9" st="9"/>
                                            </p:txEl>
                                          </p:spTgt>
                                        </p:tgtEl>
                                        <p:attrNameLst>
                                          <p:attrName>style.visibility</p:attrName>
                                        </p:attrNameLst>
                                      </p:cBhvr>
                                      <p:to>
                                        <p:strVal val="visible"/>
                                      </p:to>
                                    </p:set>
                                    <p:animEffect filter="fade" transition="in">
                                      <p:cBhvr>
                                        <p:cTn dur="1000"/>
                                        <p:tgtEl>
                                          <p:spTgt spid="175">
                                            <p:txEl>
                                              <p:pRg end="9" st="9"/>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 name="Shape 57"/>
        <p:cNvGrpSpPr/>
        <p:nvPr/>
      </p:nvGrpSpPr>
      <p:grpSpPr>
        <a:xfrm>
          <a:off x="0" y="0"/>
          <a:ext cx="0" cy="0"/>
          <a:chOff x="0" y="0"/>
          <a:chExt cx="0" cy="0"/>
        </a:xfrm>
      </p:grpSpPr>
      <p:sp>
        <p:nvSpPr>
          <p:cNvPr id="58" name="Google Shape;58;p9"/>
          <p:cNvSpPr/>
          <p:nvPr/>
        </p:nvSpPr>
        <p:spPr>
          <a:xfrm>
            <a:off x="254725" y="165700"/>
            <a:ext cx="8687400" cy="4494600"/>
          </a:xfrm>
          <a:prstGeom prst="rect">
            <a:avLst/>
          </a:prstGeom>
          <a:noFill/>
          <a:ln cap="flat" cmpd="sng" w="76200">
            <a:solidFill>
              <a:schemeClr val="lt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Arial"/>
              <a:buNone/>
            </a:pPr>
            <a:r>
              <a:rPr i="1" lang="en" sz="2700">
                <a:solidFill>
                  <a:schemeClr val="dk1"/>
                </a:solidFill>
                <a:latin typeface="Muli"/>
                <a:ea typeface="Muli"/>
                <a:cs typeface="Muli"/>
                <a:sym typeface="Muli"/>
              </a:rPr>
              <a:t>Trauma-informed is a strengths-based approach to organizational culture that recognizes how stress affects people, promotes tools and practices to increase resilience, and encourages opportunities for safety and connection.</a:t>
            </a:r>
            <a:endParaRPr i="1" sz="2700">
              <a:solidFill>
                <a:schemeClr val="dk1"/>
              </a:solidFill>
              <a:latin typeface="Muli"/>
              <a:ea typeface="Muli"/>
              <a:cs typeface="Muli"/>
              <a:sym typeface="Muli"/>
            </a:endParaRPr>
          </a:p>
          <a:p>
            <a:pPr indent="0" lvl="0" marL="0" marR="0" rtl="0" algn="ctr">
              <a:lnSpc>
                <a:spcPct val="100000"/>
              </a:lnSpc>
              <a:spcBef>
                <a:spcPts val="0"/>
              </a:spcBef>
              <a:spcAft>
                <a:spcPts val="0"/>
              </a:spcAft>
              <a:buClr>
                <a:schemeClr val="dk1"/>
              </a:buClr>
              <a:buSzPts val="1100"/>
              <a:buFont typeface="Arial"/>
              <a:buNone/>
            </a:pPr>
            <a:r>
              <a:t/>
            </a:r>
            <a:endParaRPr i="1" sz="2700">
              <a:solidFill>
                <a:schemeClr val="dk1"/>
              </a:solidFill>
              <a:latin typeface="Muli"/>
              <a:ea typeface="Muli"/>
              <a:cs typeface="Muli"/>
              <a:sym typeface="Muli"/>
            </a:endParaRPr>
          </a:p>
          <a:p>
            <a:pPr indent="0" lvl="0" marL="0" marR="0" rtl="0" algn="ctr">
              <a:lnSpc>
                <a:spcPct val="100000"/>
              </a:lnSpc>
              <a:spcBef>
                <a:spcPts val="0"/>
              </a:spcBef>
              <a:spcAft>
                <a:spcPts val="0"/>
              </a:spcAft>
              <a:buClr>
                <a:schemeClr val="dk1"/>
              </a:buClr>
              <a:buSzPts val="1100"/>
              <a:buFont typeface="Arial"/>
              <a:buNone/>
            </a:pPr>
            <a:r>
              <a:rPr i="1" lang="en" sz="2700">
                <a:solidFill>
                  <a:schemeClr val="dk1"/>
                </a:solidFill>
                <a:latin typeface="Muli"/>
                <a:ea typeface="Muli"/>
                <a:cs typeface="Muli"/>
                <a:sym typeface="Muli"/>
              </a:rPr>
              <a:t>This approach starts with each of us.</a:t>
            </a:r>
            <a:endParaRPr i="1" sz="2700">
              <a:solidFill>
                <a:schemeClr val="dk1"/>
              </a:solidFill>
              <a:latin typeface="Muli"/>
              <a:ea typeface="Muli"/>
              <a:cs typeface="Muli"/>
              <a:sym typeface="Muli"/>
            </a:endParaRPr>
          </a:p>
          <a:p>
            <a:pPr indent="0" lvl="0" marL="0" marR="0" rtl="0" algn="ctr">
              <a:lnSpc>
                <a:spcPct val="100000"/>
              </a:lnSpc>
              <a:spcBef>
                <a:spcPts val="0"/>
              </a:spcBef>
              <a:spcAft>
                <a:spcPts val="0"/>
              </a:spcAft>
              <a:buClr>
                <a:schemeClr val="dk1"/>
              </a:buClr>
              <a:buSzPts val="1100"/>
              <a:buFont typeface="Arial"/>
              <a:buNone/>
            </a:pPr>
            <a:r>
              <a:t/>
            </a:r>
            <a:endParaRPr i="1" sz="2700">
              <a:solidFill>
                <a:schemeClr val="dk1"/>
              </a:solidFill>
              <a:latin typeface="Muli"/>
              <a:ea typeface="Muli"/>
              <a:cs typeface="Muli"/>
              <a:sym typeface="Muli"/>
            </a:endParaRPr>
          </a:p>
          <a:p>
            <a:pPr indent="0" lvl="0" marL="0" marR="0" rtl="0" algn="ctr">
              <a:lnSpc>
                <a:spcPct val="100000"/>
              </a:lnSpc>
              <a:spcBef>
                <a:spcPts val="0"/>
              </a:spcBef>
              <a:spcAft>
                <a:spcPts val="0"/>
              </a:spcAft>
              <a:buClr>
                <a:schemeClr val="dk1"/>
              </a:buClr>
              <a:buSzPts val="1100"/>
              <a:buFont typeface="Arial"/>
              <a:buNone/>
            </a:pPr>
            <a:r>
              <a:t/>
            </a:r>
            <a:endParaRPr i="1" sz="2700">
              <a:solidFill>
                <a:schemeClr val="dk1"/>
              </a:solidFill>
              <a:latin typeface="Muli"/>
              <a:ea typeface="Muli"/>
              <a:cs typeface="Muli"/>
              <a:sym typeface="Muli"/>
            </a:endParaRPr>
          </a:p>
          <a:p>
            <a:pPr indent="0" lvl="0" marL="3657600" marR="0" rtl="0" algn="l">
              <a:lnSpc>
                <a:spcPct val="100000"/>
              </a:lnSpc>
              <a:spcBef>
                <a:spcPts val="0"/>
              </a:spcBef>
              <a:spcAft>
                <a:spcPts val="0"/>
              </a:spcAft>
              <a:buClr>
                <a:schemeClr val="dk1"/>
              </a:buClr>
              <a:buSzPts val="1100"/>
              <a:buFont typeface="Arial"/>
              <a:buNone/>
            </a:pPr>
            <a:r>
              <a:rPr i="1" lang="en" sz="2100">
                <a:solidFill>
                  <a:schemeClr val="dk1"/>
                </a:solidFill>
                <a:latin typeface="Muli"/>
                <a:ea typeface="Muli"/>
                <a:cs typeface="Muli"/>
                <a:sym typeface="Muli"/>
              </a:rPr>
              <a:t>~Origins Training &amp; Consulting, 2023</a:t>
            </a:r>
            <a:endParaRPr i="1" sz="2100">
              <a:solidFill>
                <a:schemeClr val="dk1"/>
              </a:solidFill>
              <a:latin typeface="Muli"/>
              <a:ea typeface="Muli"/>
              <a:cs typeface="Muli"/>
              <a:sym typeface="Muli"/>
            </a:endParaRPr>
          </a:p>
          <a:p>
            <a:pPr indent="0" lvl="0" marL="0" marR="0" rtl="0" algn="ctr">
              <a:lnSpc>
                <a:spcPct val="100000"/>
              </a:lnSpc>
              <a:spcBef>
                <a:spcPts val="0"/>
              </a:spcBef>
              <a:spcAft>
                <a:spcPts val="0"/>
              </a:spcAft>
              <a:buClr>
                <a:schemeClr val="dk1"/>
              </a:buClr>
              <a:buSzPts val="275"/>
              <a:buFont typeface="Arial"/>
              <a:buNone/>
            </a:pPr>
            <a:r>
              <a:t/>
            </a:r>
            <a:endParaRPr i="1" sz="2700">
              <a:solidFill>
                <a:schemeClr val="dk1"/>
              </a:solidFill>
              <a:latin typeface="Muli"/>
              <a:ea typeface="Muli"/>
              <a:cs typeface="Muli"/>
              <a:sym typeface="Muli"/>
            </a:endParaRPr>
          </a:p>
        </p:txBody>
      </p:sp>
      <p:sp>
        <p:nvSpPr>
          <p:cNvPr id="59" name="Google Shape;59;p9"/>
          <p:cNvSpPr txBox="1"/>
          <p:nvPr/>
        </p:nvSpPr>
        <p:spPr>
          <a:xfrm>
            <a:off x="4233019" y="4390913"/>
            <a:ext cx="4330200" cy="2694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pic>
        <p:nvPicPr>
          <p:cNvPr id="180" name="Google Shape;180;p27"/>
          <p:cNvPicPr preferRelativeResize="0"/>
          <p:nvPr/>
        </p:nvPicPr>
        <p:blipFill>
          <a:blip r:embed="rId3">
            <a:alphaModFix/>
          </a:blip>
          <a:stretch>
            <a:fillRect/>
          </a:stretch>
        </p:blipFill>
        <p:spPr>
          <a:xfrm>
            <a:off x="6245525" y="-44275"/>
            <a:ext cx="4671500" cy="2616025"/>
          </a:xfrm>
          <a:prstGeom prst="rect">
            <a:avLst/>
          </a:prstGeom>
          <a:noFill/>
          <a:ln>
            <a:noFill/>
          </a:ln>
        </p:spPr>
      </p:pic>
      <p:sp>
        <p:nvSpPr>
          <p:cNvPr id="181" name="Google Shape;181;p27"/>
          <p:cNvSpPr txBox="1"/>
          <p:nvPr/>
        </p:nvSpPr>
        <p:spPr>
          <a:xfrm>
            <a:off x="801138" y="235043"/>
            <a:ext cx="7541700" cy="13632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None/>
            </a:pPr>
            <a:r>
              <a:rPr lang="en" sz="3800">
                <a:solidFill>
                  <a:srgbClr val="000000"/>
                </a:solidFill>
                <a:latin typeface="Muli"/>
                <a:ea typeface="Muli"/>
                <a:cs typeface="Muli"/>
                <a:sym typeface="Muli"/>
              </a:rPr>
              <a:t>Identify at least </a:t>
            </a:r>
            <a:r>
              <a:rPr b="1" lang="en" sz="3800">
                <a:solidFill>
                  <a:srgbClr val="000000"/>
                </a:solidFill>
                <a:latin typeface="Muli"/>
                <a:ea typeface="Muli"/>
                <a:cs typeface="Muli"/>
                <a:sym typeface="Muli"/>
              </a:rPr>
              <a:t>one specific practice</a:t>
            </a:r>
            <a:r>
              <a:rPr lang="en" sz="3800">
                <a:solidFill>
                  <a:srgbClr val="000000"/>
                </a:solidFill>
                <a:latin typeface="Muli"/>
                <a:ea typeface="Muli"/>
                <a:cs typeface="Muli"/>
                <a:sym typeface="Muli"/>
              </a:rPr>
              <a:t> to sprinkle</a:t>
            </a:r>
            <a:endParaRPr sz="4200">
              <a:solidFill>
                <a:srgbClr val="000000"/>
              </a:solidFill>
              <a:latin typeface="Muli"/>
              <a:ea typeface="Muli"/>
              <a:cs typeface="Muli"/>
              <a:sym typeface="Muli"/>
            </a:endParaRPr>
          </a:p>
        </p:txBody>
      </p:sp>
      <p:pic>
        <p:nvPicPr>
          <p:cNvPr id="182" name="Google Shape;182;p27"/>
          <p:cNvPicPr preferRelativeResize="0"/>
          <p:nvPr/>
        </p:nvPicPr>
        <p:blipFill rotWithShape="1">
          <a:blip r:embed="rId4">
            <a:alphaModFix/>
          </a:blip>
          <a:srcRect b="6559" l="6273" r="4104" t="3946"/>
          <a:stretch/>
        </p:blipFill>
        <p:spPr>
          <a:xfrm>
            <a:off x="2512925" y="1628675"/>
            <a:ext cx="4138175" cy="275355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8"/>
          <p:cNvSpPr txBox="1"/>
          <p:nvPr>
            <p:ph type="title"/>
          </p:nvPr>
        </p:nvSpPr>
        <p:spPr>
          <a:xfrm>
            <a:off x="519086" y="231749"/>
            <a:ext cx="7543800" cy="12069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Creating safety recap</a:t>
            </a:r>
            <a:endParaRPr/>
          </a:p>
        </p:txBody>
      </p:sp>
      <p:sp>
        <p:nvSpPr>
          <p:cNvPr id="188" name="Google Shape;188;p28"/>
          <p:cNvSpPr txBox="1"/>
          <p:nvPr>
            <p:ph idx="1" type="body"/>
          </p:nvPr>
        </p:nvSpPr>
        <p:spPr>
          <a:xfrm>
            <a:off x="628700" y="1672375"/>
            <a:ext cx="8029500" cy="3038100"/>
          </a:xfrm>
          <a:prstGeom prst="rect">
            <a:avLst/>
          </a:prstGeom>
        </p:spPr>
        <p:txBody>
          <a:bodyPr anchorCtr="0" anchor="t" bIns="34275" lIns="68575" spcFirstLastPara="1" rIns="68575" wrap="square" tIns="34275">
            <a:noAutofit/>
          </a:bodyPr>
          <a:lstStyle/>
          <a:p>
            <a:pPr indent="0" lvl="0" marL="0" rtl="0" algn="l">
              <a:lnSpc>
                <a:spcPct val="115000"/>
              </a:lnSpc>
              <a:spcBef>
                <a:spcPts val="0"/>
              </a:spcBef>
              <a:spcAft>
                <a:spcPts val="0"/>
              </a:spcAft>
              <a:buClr>
                <a:schemeClr val="dk1"/>
              </a:buClr>
              <a:buSzPts val="990"/>
              <a:buFont typeface="Arial"/>
              <a:buNone/>
            </a:pPr>
            <a:r>
              <a:rPr lang="en" sz="3300"/>
              <a:t>Tip 1: </a:t>
            </a:r>
            <a:r>
              <a:rPr lang="en" sz="3300"/>
              <a:t>Assume everyone is doing the best they can </a:t>
            </a:r>
            <a:endParaRPr sz="3300"/>
          </a:p>
          <a:p>
            <a:pPr indent="0" lvl="0" marL="0" rtl="0" algn="l">
              <a:lnSpc>
                <a:spcPct val="115000"/>
              </a:lnSpc>
              <a:spcBef>
                <a:spcPts val="0"/>
              </a:spcBef>
              <a:spcAft>
                <a:spcPts val="0"/>
              </a:spcAft>
              <a:buClr>
                <a:schemeClr val="dk1"/>
              </a:buClr>
              <a:buSzPts val="990"/>
              <a:buFont typeface="Arial"/>
              <a:buNone/>
            </a:pPr>
            <a:r>
              <a:rPr lang="en" sz="3300"/>
              <a:t>Tip 2: </a:t>
            </a:r>
            <a:r>
              <a:rPr lang="en" sz="3300"/>
              <a:t>Incorporate movement</a:t>
            </a:r>
            <a:endParaRPr sz="3300"/>
          </a:p>
          <a:p>
            <a:pPr indent="0" lvl="0" marL="0" rtl="0" algn="l">
              <a:lnSpc>
                <a:spcPct val="115000"/>
              </a:lnSpc>
              <a:spcBef>
                <a:spcPts val="0"/>
              </a:spcBef>
              <a:spcAft>
                <a:spcPts val="0"/>
              </a:spcAft>
              <a:buClr>
                <a:schemeClr val="dk1"/>
              </a:buClr>
              <a:buSzPts val="990"/>
              <a:buFont typeface="Arial"/>
              <a:buNone/>
            </a:pPr>
            <a:r>
              <a:rPr lang="en" sz="3300"/>
              <a:t>Tip 3: </a:t>
            </a:r>
            <a:r>
              <a:rPr lang="en" sz="3300"/>
              <a:t>Set and hold healthy boundaries</a:t>
            </a:r>
            <a:endParaRPr sz="3300"/>
          </a:p>
          <a:p>
            <a:pPr indent="0" lvl="0" marL="0" rtl="0" algn="l">
              <a:lnSpc>
                <a:spcPct val="115000"/>
              </a:lnSpc>
              <a:spcBef>
                <a:spcPts val="0"/>
              </a:spcBef>
              <a:spcAft>
                <a:spcPts val="0"/>
              </a:spcAft>
              <a:buNone/>
            </a:pPr>
            <a:r>
              <a:t/>
            </a:r>
            <a:endParaRPr sz="3500"/>
          </a:p>
        </p:txBody>
      </p:sp>
      <p:pic>
        <p:nvPicPr>
          <p:cNvPr id="189" name="Google Shape;189;p28"/>
          <p:cNvPicPr preferRelativeResize="0"/>
          <p:nvPr/>
        </p:nvPicPr>
        <p:blipFill>
          <a:blip r:embed="rId3">
            <a:alphaModFix/>
          </a:blip>
          <a:stretch>
            <a:fillRect/>
          </a:stretch>
        </p:blipFill>
        <p:spPr>
          <a:xfrm>
            <a:off x="7429173" y="101850"/>
            <a:ext cx="1562425" cy="16191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29"/>
          <p:cNvSpPr txBox="1"/>
          <p:nvPr/>
        </p:nvSpPr>
        <p:spPr>
          <a:xfrm>
            <a:off x="714550" y="1113900"/>
            <a:ext cx="7110000" cy="25596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900"/>
              </a:spcBef>
              <a:spcAft>
                <a:spcPts val="0"/>
              </a:spcAft>
              <a:buNone/>
            </a:pPr>
            <a:r>
              <a:rPr i="1" lang="en" sz="2200">
                <a:solidFill>
                  <a:srgbClr val="000000"/>
                </a:solidFill>
                <a:latin typeface="Muli"/>
                <a:ea typeface="Muli"/>
                <a:cs typeface="Muli"/>
                <a:sym typeface="Muli"/>
              </a:rPr>
              <a:t>For more information visit:</a:t>
            </a:r>
            <a:r>
              <a:rPr lang="en" sz="2200">
                <a:solidFill>
                  <a:srgbClr val="000000"/>
                </a:solidFill>
                <a:latin typeface="Muli"/>
                <a:ea typeface="Muli"/>
                <a:cs typeface="Muli"/>
                <a:sym typeface="Muli"/>
              </a:rPr>
              <a:t> originstraining.org </a:t>
            </a:r>
            <a:endParaRPr sz="2200">
              <a:solidFill>
                <a:srgbClr val="000000"/>
              </a:solidFill>
              <a:latin typeface="Muli"/>
              <a:ea typeface="Muli"/>
              <a:cs typeface="Muli"/>
              <a:sym typeface="Muli"/>
            </a:endParaRPr>
          </a:p>
          <a:p>
            <a:pPr indent="0" lvl="0" marL="0" rtl="0" algn="ctr">
              <a:lnSpc>
                <a:spcPct val="90000"/>
              </a:lnSpc>
              <a:spcBef>
                <a:spcPts val="900"/>
              </a:spcBef>
              <a:spcAft>
                <a:spcPts val="0"/>
              </a:spcAft>
              <a:buNone/>
            </a:pPr>
            <a:r>
              <a:rPr i="1" lang="en" sz="2200">
                <a:solidFill>
                  <a:srgbClr val="000000"/>
                </a:solidFill>
                <a:latin typeface="Muli"/>
                <a:ea typeface="Muli"/>
                <a:cs typeface="Muli"/>
                <a:sym typeface="Muli"/>
              </a:rPr>
              <a:t>or email </a:t>
            </a:r>
            <a:r>
              <a:rPr lang="en" sz="2200" u="sng">
                <a:solidFill>
                  <a:schemeClr val="hlink"/>
                </a:solidFill>
                <a:latin typeface="Muli"/>
                <a:ea typeface="Muli"/>
                <a:cs typeface="Muli"/>
                <a:sym typeface="Muli"/>
                <a:hlinkClick r:id="rId3"/>
              </a:rPr>
              <a:t>andi.fetzner@originstraining.org</a:t>
            </a:r>
            <a:endParaRPr sz="2200">
              <a:solidFill>
                <a:srgbClr val="000000"/>
              </a:solidFill>
              <a:latin typeface="Muli"/>
              <a:ea typeface="Muli"/>
              <a:cs typeface="Muli"/>
              <a:sym typeface="Muli"/>
            </a:endParaRPr>
          </a:p>
          <a:p>
            <a:pPr indent="0" lvl="0" marL="0" rtl="0" algn="ctr">
              <a:lnSpc>
                <a:spcPct val="90000"/>
              </a:lnSpc>
              <a:spcBef>
                <a:spcPts val="900"/>
              </a:spcBef>
              <a:spcAft>
                <a:spcPts val="0"/>
              </a:spcAft>
              <a:buClr>
                <a:schemeClr val="dk1"/>
              </a:buClr>
              <a:buSzPts val="1100"/>
              <a:buFont typeface="Arial"/>
              <a:buNone/>
            </a:pPr>
            <a:r>
              <a:rPr lang="en" sz="2200">
                <a:solidFill>
                  <a:schemeClr val="dk1"/>
                </a:solidFill>
                <a:latin typeface="Muli"/>
                <a:ea typeface="Muli"/>
                <a:cs typeface="Muli"/>
                <a:sym typeface="Muli"/>
              </a:rPr>
              <a:t>lori.chelius@originstraining.org</a:t>
            </a:r>
            <a:endParaRPr sz="2200">
              <a:latin typeface="Muli"/>
              <a:ea typeface="Muli"/>
              <a:cs typeface="Muli"/>
              <a:sym typeface="Muli"/>
            </a:endParaRPr>
          </a:p>
        </p:txBody>
      </p:sp>
      <p:pic>
        <p:nvPicPr>
          <p:cNvPr id="196" name="Google Shape;196;p29"/>
          <p:cNvPicPr preferRelativeResize="0"/>
          <p:nvPr/>
        </p:nvPicPr>
        <p:blipFill>
          <a:blip r:embed="rId4">
            <a:alphaModFix/>
          </a:blip>
          <a:stretch>
            <a:fillRect/>
          </a:stretch>
        </p:blipFill>
        <p:spPr>
          <a:xfrm>
            <a:off x="3395175" y="2598853"/>
            <a:ext cx="1567251" cy="414850"/>
          </a:xfrm>
          <a:prstGeom prst="rect">
            <a:avLst/>
          </a:prstGeom>
          <a:noFill/>
          <a:ln>
            <a:noFill/>
          </a:ln>
        </p:spPr>
      </p:pic>
      <p:sp>
        <p:nvSpPr>
          <p:cNvPr id="197" name="Google Shape;197;p29"/>
          <p:cNvSpPr/>
          <p:nvPr/>
        </p:nvSpPr>
        <p:spPr>
          <a:xfrm>
            <a:off x="4508100" y="2305500"/>
            <a:ext cx="714000" cy="532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uli"/>
              <a:ea typeface="Muli"/>
              <a:cs typeface="Muli"/>
              <a:sym typeface="Muli"/>
            </a:endParaRPr>
          </a:p>
        </p:txBody>
      </p:sp>
      <p:pic>
        <p:nvPicPr>
          <p:cNvPr id="198" name="Google Shape;198;p29"/>
          <p:cNvPicPr preferRelativeResize="0"/>
          <p:nvPr/>
        </p:nvPicPr>
        <p:blipFill>
          <a:blip r:embed="rId5">
            <a:alphaModFix/>
          </a:blip>
          <a:stretch>
            <a:fillRect/>
          </a:stretch>
        </p:blipFill>
        <p:spPr>
          <a:xfrm>
            <a:off x="4484375" y="2598850"/>
            <a:ext cx="414850" cy="414850"/>
          </a:xfrm>
          <a:prstGeom prst="rect">
            <a:avLst/>
          </a:prstGeom>
          <a:noFill/>
          <a:ln>
            <a:noFill/>
          </a:ln>
        </p:spPr>
      </p:pic>
      <p:pic>
        <p:nvPicPr>
          <p:cNvPr id="199" name="Google Shape;199;p29"/>
          <p:cNvPicPr preferRelativeResize="0"/>
          <p:nvPr/>
        </p:nvPicPr>
        <p:blipFill>
          <a:blip r:embed="rId6">
            <a:alphaModFix/>
          </a:blip>
          <a:stretch>
            <a:fillRect/>
          </a:stretch>
        </p:blipFill>
        <p:spPr>
          <a:xfrm>
            <a:off x="5009075" y="2567276"/>
            <a:ext cx="532500" cy="5325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0"/>
          <p:cNvSpPr/>
          <p:nvPr/>
        </p:nvSpPr>
        <p:spPr>
          <a:xfrm>
            <a:off x="5181600" y="4270017"/>
            <a:ext cx="3985800" cy="3624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200">
                <a:latin typeface="Muli"/>
                <a:ea typeface="Muli"/>
                <a:cs typeface="Muli"/>
                <a:sym typeface="Muli"/>
              </a:rPr>
              <a:t>Adapted from SAMHSA</a:t>
            </a:r>
            <a:endParaRPr>
              <a:latin typeface="Muli"/>
              <a:ea typeface="Muli"/>
              <a:cs typeface="Muli"/>
              <a:sym typeface="Muli"/>
            </a:endParaRPr>
          </a:p>
        </p:txBody>
      </p:sp>
      <p:sp>
        <p:nvSpPr>
          <p:cNvPr id="66" name="Google Shape;66;p10"/>
          <p:cNvSpPr txBox="1"/>
          <p:nvPr>
            <p:ph type="title"/>
          </p:nvPr>
        </p:nvSpPr>
        <p:spPr>
          <a:xfrm>
            <a:off x="802386" y="363474"/>
            <a:ext cx="7543800" cy="12069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dk1"/>
              </a:buClr>
              <a:buSzPts val="4860"/>
              <a:buFont typeface="Arial"/>
              <a:buNone/>
            </a:pPr>
            <a:r>
              <a:rPr lang="en" sz="4360"/>
              <a:t>Principles of a Trauma-Informed Approach</a:t>
            </a:r>
            <a:endParaRPr sz="3550"/>
          </a:p>
        </p:txBody>
      </p:sp>
      <p:sp>
        <p:nvSpPr>
          <p:cNvPr id="67" name="Google Shape;67;p10"/>
          <p:cNvSpPr txBox="1"/>
          <p:nvPr/>
        </p:nvSpPr>
        <p:spPr>
          <a:xfrm>
            <a:off x="814271" y="1592554"/>
            <a:ext cx="6295500" cy="26553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2400">
                <a:solidFill>
                  <a:schemeClr val="dk1"/>
                </a:solidFill>
                <a:latin typeface="Muli"/>
                <a:ea typeface="Muli"/>
                <a:cs typeface="Muli"/>
                <a:sym typeface="Muli"/>
              </a:rPr>
              <a:t>1. Safety</a:t>
            </a:r>
            <a:endParaRPr sz="2400">
              <a:latin typeface="Muli"/>
              <a:ea typeface="Muli"/>
              <a:cs typeface="Muli"/>
              <a:sym typeface="Muli"/>
            </a:endParaRPr>
          </a:p>
          <a:p>
            <a:pPr indent="0" lvl="0" marL="0" marR="0" rtl="0" algn="l">
              <a:spcBef>
                <a:spcPts val="0"/>
              </a:spcBef>
              <a:spcAft>
                <a:spcPts val="0"/>
              </a:spcAft>
              <a:buNone/>
            </a:pPr>
            <a:r>
              <a:rPr lang="en" sz="2400">
                <a:solidFill>
                  <a:schemeClr val="dk1"/>
                </a:solidFill>
                <a:latin typeface="Muli"/>
                <a:ea typeface="Muli"/>
                <a:cs typeface="Muli"/>
                <a:sym typeface="Muli"/>
              </a:rPr>
              <a:t>2. Trustworthiness &amp; transparency</a:t>
            </a:r>
            <a:endParaRPr sz="2400">
              <a:latin typeface="Muli"/>
              <a:ea typeface="Muli"/>
              <a:cs typeface="Muli"/>
              <a:sym typeface="Muli"/>
            </a:endParaRPr>
          </a:p>
          <a:p>
            <a:pPr indent="0" lvl="0" marL="0" marR="0" rtl="0" algn="l">
              <a:spcBef>
                <a:spcPts val="0"/>
              </a:spcBef>
              <a:spcAft>
                <a:spcPts val="0"/>
              </a:spcAft>
              <a:buNone/>
            </a:pPr>
            <a:r>
              <a:rPr lang="en" sz="2400">
                <a:solidFill>
                  <a:schemeClr val="dk1"/>
                </a:solidFill>
                <a:latin typeface="Muli"/>
                <a:ea typeface="Muli"/>
                <a:cs typeface="Muli"/>
                <a:sym typeface="Muli"/>
              </a:rPr>
              <a:t>3. Peer support &amp; mutual self-help</a:t>
            </a:r>
            <a:endParaRPr sz="2400">
              <a:latin typeface="Muli"/>
              <a:ea typeface="Muli"/>
              <a:cs typeface="Muli"/>
              <a:sym typeface="Muli"/>
            </a:endParaRPr>
          </a:p>
          <a:p>
            <a:pPr indent="0" lvl="0" marL="0" marR="0" rtl="0" algn="l">
              <a:spcBef>
                <a:spcPts val="0"/>
              </a:spcBef>
              <a:spcAft>
                <a:spcPts val="0"/>
              </a:spcAft>
              <a:buNone/>
            </a:pPr>
            <a:r>
              <a:rPr lang="en" sz="2400">
                <a:solidFill>
                  <a:schemeClr val="dk1"/>
                </a:solidFill>
                <a:latin typeface="Muli"/>
                <a:ea typeface="Muli"/>
                <a:cs typeface="Muli"/>
                <a:sym typeface="Muli"/>
              </a:rPr>
              <a:t>4. Collaboration &amp; mutuality</a:t>
            </a:r>
            <a:endParaRPr sz="2400">
              <a:latin typeface="Muli"/>
              <a:ea typeface="Muli"/>
              <a:cs typeface="Muli"/>
              <a:sym typeface="Muli"/>
            </a:endParaRPr>
          </a:p>
          <a:p>
            <a:pPr indent="0" lvl="0" marL="0" marR="0" rtl="0" algn="l">
              <a:spcBef>
                <a:spcPts val="0"/>
              </a:spcBef>
              <a:spcAft>
                <a:spcPts val="0"/>
              </a:spcAft>
              <a:buNone/>
            </a:pPr>
            <a:r>
              <a:rPr lang="en" sz="2400">
                <a:solidFill>
                  <a:schemeClr val="dk1"/>
                </a:solidFill>
                <a:latin typeface="Muli"/>
                <a:ea typeface="Muli"/>
                <a:cs typeface="Muli"/>
                <a:sym typeface="Muli"/>
              </a:rPr>
              <a:t>5. Empowerment, voice, &amp; choice</a:t>
            </a:r>
            <a:endParaRPr sz="2400">
              <a:latin typeface="Muli"/>
              <a:ea typeface="Muli"/>
              <a:cs typeface="Muli"/>
              <a:sym typeface="Muli"/>
            </a:endParaRPr>
          </a:p>
          <a:p>
            <a:pPr indent="0" lvl="0" marL="0" marR="0" rtl="0" algn="l">
              <a:spcBef>
                <a:spcPts val="0"/>
              </a:spcBef>
              <a:spcAft>
                <a:spcPts val="0"/>
              </a:spcAft>
              <a:buNone/>
            </a:pPr>
            <a:r>
              <a:rPr lang="en" sz="2400">
                <a:solidFill>
                  <a:schemeClr val="dk1"/>
                </a:solidFill>
                <a:latin typeface="Muli"/>
                <a:ea typeface="Muli"/>
                <a:cs typeface="Muli"/>
                <a:sym typeface="Muli"/>
              </a:rPr>
              <a:t>6. Strengths-based</a:t>
            </a:r>
            <a:endParaRPr sz="2400">
              <a:solidFill>
                <a:schemeClr val="dk1"/>
              </a:solidFill>
              <a:latin typeface="Muli"/>
              <a:ea typeface="Muli"/>
              <a:cs typeface="Muli"/>
              <a:sym typeface="Muli"/>
            </a:endParaRPr>
          </a:p>
          <a:p>
            <a:pPr indent="0" lvl="0" marL="0" marR="0" rtl="0" algn="l">
              <a:spcBef>
                <a:spcPts val="0"/>
              </a:spcBef>
              <a:spcAft>
                <a:spcPts val="0"/>
              </a:spcAft>
              <a:buNone/>
            </a:pPr>
            <a:r>
              <a:rPr lang="en" sz="2400">
                <a:solidFill>
                  <a:schemeClr val="dk1"/>
                </a:solidFill>
                <a:latin typeface="Muli"/>
                <a:ea typeface="Muli"/>
                <a:cs typeface="Muli"/>
                <a:sym typeface="Muli"/>
              </a:rPr>
              <a:t>7. Cultural, historical, &amp; gender humility</a:t>
            </a:r>
            <a:endParaRPr sz="2400">
              <a:solidFill>
                <a:schemeClr val="dk1"/>
              </a:solidFill>
              <a:latin typeface="Muli"/>
              <a:ea typeface="Muli"/>
              <a:cs typeface="Muli"/>
              <a:sym typeface="Mul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11"/>
          <p:cNvSpPr txBox="1"/>
          <p:nvPr>
            <p:ph type="title"/>
          </p:nvPr>
        </p:nvSpPr>
        <p:spPr>
          <a:xfrm>
            <a:off x="802386" y="363474"/>
            <a:ext cx="7543800" cy="12069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What is it?</a:t>
            </a:r>
            <a:endParaRPr/>
          </a:p>
        </p:txBody>
      </p:sp>
      <p:sp>
        <p:nvSpPr>
          <p:cNvPr id="73" name="Google Shape;73;p11"/>
          <p:cNvSpPr txBox="1"/>
          <p:nvPr>
            <p:ph idx="1" type="body"/>
          </p:nvPr>
        </p:nvSpPr>
        <p:spPr>
          <a:xfrm>
            <a:off x="802386" y="1591056"/>
            <a:ext cx="7543800" cy="3038100"/>
          </a:xfrm>
          <a:prstGeom prst="rect">
            <a:avLst/>
          </a:prstGeom>
        </p:spPr>
        <p:txBody>
          <a:bodyPr anchorCtr="0" anchor="t" bIns="34275" lIns="68575" spcFirstLastPara="1" rIns="68575" wrap="square" tIns="34275">
            <a:normAutofit/>
          </a:bodyPr>
          <a:lstStyle/>
          <a:p>
            <a:pPr indent="-323850" lvl="0" marL="457200" rtl="0" algn="l">
              <a:lnSpc>
                <a:spcPct val="150000"/>
              </a:lnSpc>
              <a:spcBef>
                <a:spcPts val="900"/>
              </a:spcBef>
              <a:spcAft>
                <a:spcPts val="0"/>
              </a:spcAft>
              <a:buSzPts val="1500"/>
              <a:buChar char="▪"/>
            </a:pPr>
            <a:r>
              <a:rPr lang="en"/>
              <a:t>F</a:t>
            </a:r>
            <a:r>
              <a:rPr lang="en"/>
              <a:t>acilitator guide</a:t>
            </a:r>
            <a:endParaRPr/>
          </a:p>
          <a:p>
            <a:pPr indent="-323850" lvl="0" marL="457200" rtl="0" algn="l">
              <a:lnSpc>
                <a:spcPct val="150000"/>
              </a:lnSpc>
              <a:spcBef>
                <a:spcPts val="0"/>
              </a:spcBef>
              <a:spcAft>
                <a:spcPts val="0"/>
              </a:spcAft>
              <a:buSzPts val="1500"/>
              <a:buChar char="▪"/>
            </a:pPr>
            <a:r>
              <a:rPr lang="en"/>
              <a:t>Slides </a:t>
            </a:r>
            <a:endParaRPr/>
          </a:p>
          <a:p>
            <a:pPr indent="-323850" lvl="0" marL="457200" rtl="0" algn="l">
              <a:lnSpc>
                <a:spcPct val="150000"/>
              </a:lnSpc>
              <a:spcBef>
                <a:spcPts val="0"/>
              </a:spcBef>
              <a:spcAft>
                <a:spcPts val="0"/>
              </a:spcAft>
              <a:buSzPts val="1500"/>
              <a:buChar char="▪"/>
            </a:pPr>
            <a:r>
              <a:rPr lang="en"/>
              <a:t>Sample emails</a:t>
            </a:r>
            <a:endParaRPr/>
          </a:p>
          <a:p>
            <a:pPr indent="-323850" lvl="0" marL="457200" rtl="0" algn="l">
              <a:lnSpc>
                <a:spcPct val="150000"/>
              </a:lnSpc>
              <a:spcBef>
                <a:spcPts val="0"/>
              </a:spcBef>
              <a:spcAft>
                <a:spcPts val="0"/>
              </a:spcAft>
              <a:buSzPts val="1500"/>
              <a:buChar char="▪"/>
            </a:pPr>
            <a:r>
              <a:rPr lang="en"/>
              <a:t>Handout</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2"/>
          <p:cNvSpPr txBox="1"/>
          <p:nvPr>
            <p:ph type="title"/>
          </p:nvPr>
        </p:nvSpPr>
        <p:spPr>
          <a:xfrm>
            <a:off x="802386" y="363474"/>
            <a:ext cx="7543800" cy="12069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General Facilitation Tips</a:t>
            </a:r>
            <a:endParaRPr/>
          </a:p>
        </p:txBody>
      </p:sp>
      <p:sp>
        <p:nvSpPr>
          <p:cNvPr id="79" name="Google Shape;79;p12"/>
          <p:cNvSpPr txBox="1"/>
          <p:nvPr>
            <p:ph idx="1" type="body"/>
          </p:nvPr>
        </p:nvSpPr>
        <p:spPr>
          <a:xfrm>
            <a:off x="726175" y="1255375"/>
            <a:ext cx="7543800" cy="3574200"/>
          </a:xfrm>
          <a:prstGeom prst="rect">
            <a:avLst/>
          </a:prstGeom>
        </p:spPr>
        <p:txBody>
          <a:bodyPr anchorCtr="0" anchor="t" bIns="34275" lIns="68575" spcFirstLastPara="1" rIns="68575" wrap="square" tIns="34275">
            <a:normAutofit fontScale="85000" lnSpcReduction="10000"/>
          </a:bodyPr>
          <a:lstStyle/>
          <a:p>
            <a:pPr indent="-287972" lvl="0" marL="457200" rtl="0" algn="l">
              <a:lnSpc>
                <a:spcPct val="150000"/>
              </a:lnSpc>
              <a:spcBef>
                <a:spcPts val="900"/>
              </a:spcBef>
              <a:spcAft>
                <a:spcPts val="0"/>
              </a:spcAft>
              <a:buSzPct val="73333"/>
              <a:buChar char="▪"/>
            </a:pPr>
            <a:r>
              <a:rPr lang="en"/>
              <a:t>Send out info in advance</a:t>
            </a:r>
            <a:endParaRPr/>
          </a:p>
          <a:p>
            <a:pPr indent="-287972" lvl="0" marL="457200" rtl="0" algn="l">
              <a:lnSpc>
                <a:spcPct val="150000"/>
              </a:lnSpc>
              <a:spcBef>
                <a:spcPts val="0"/>
              </a:spcBef>
              <a:spcAft>
                <a:spcPts val="0"/>
              </a:spcAft>
              <a:buSzPct val="73333"/>
              <a:buChar char="▪"/>
            </a:pPr>
            <a:r>
              <a:rPr lang="en"/>
              <a:t>Welcome participants</a:t>
            </a:r>
            <a:endParaRPr/>
          </a:p>
          <a:p>
            <a:pPr indent="-287972" lvl="0" marL="457200" rtl="0" algn="l">
              <a:lnSpc>
                <a:spcPct val="150000"/>
              </a:lnSpc>
              <a:spcBef>
                <a:spcPts val="0"/>
              </a:spcBef>
              <a:spcAft>
                <a:spcPts val="0"/>
              </a:spcAft>
              <a:buSzPct val="73333"/>
              <a:buChar char="▪"/>
            </a:pPr>
            <a:r>
              <a:rPr lang="en"/>
              <a:t>Connect first</a:t>
            </a:r>
            <a:endParaRPr/>
          </a:p>
          <a:p>
            <a:pPr indent="-287972" lvl="0" marL="457200" rtl="0" algn="l">
              <a:lnSpc>
                <a:spcPct val="150000"/>
              </a:lnSpc>
              <a:spcBef>
                <a:spcPts val="0"/>
              </a:spcBef>
              <a:spcAft>
                <a:spcPts val="0"/>
              </a:spcAft>
              <a:buSzPct val="73333"/>
              <a:buChar char="▪"/>
            </a:pPr>
            <a:r>
              <a:rPr lang="en"/>
              <a:t>Remember: TIC starts with you</a:t>
            </a:r>
            <a:endParaRPr/>
          </a:p>
          <a:p>
            <a:pPr indent="-287972" lvl="0" marL="457200" rtl="0" algn="l">
              <a:lnSpc>
                <a:spcPct val="150000"/>
              </a:lnSpc>
              <a:spcBef>
                <a:spcPts val="0"/>
              </a:spcBef>
              <a:spcAft>
                <a:spcPts val="0"/>
              </a:spcAft>
              <a:buSzPct val="73333"/>
              <a:buChar char="▪"/>
            </a:pPr>
            <a:r>
              <a:rPr lang="en"/>
              <a:t>Start with grounding/mindfulness</a:t>
            </a:r>
            <a:endParaRPr/>
          </a:p>
          <a:p>
            <a:pPr indent="-287972" lvl="0" marL="457200" rtl="0" algn="l">
              <a:lnSpc>
                <a:spcPct val="150000"/>
              </a:lnSpc>
              <a:spcBef>
                <a:spcPts val="0"/>
              </a:spcBef>
              <a:spcAft>
                <a:spcPts val="0"/>
              </a:spcAft>
              <a:buSzPct val="73333"/>
              <a:buChar char="▪"/>
            </a:pPr>
            <a:r>
              <a:rPr lang="en"/>
              <a:t>Establish and review agreements </a:t>
            </a:r>
            <a:endParaRPr/>
          </a:p>
          <a:p>
            <a:pPr indent="-287972" lvl="0" marL="457200" rtl="0" algn="l">
              <a:lnSpc>
                <a:spcPct val="150000"/>
              </a:lnSpc>
              <a:spcBef>
                <a:spcPts val="0"/>
              </a:spcBef>
              <a:spcAft>
                <a:spcPts val="0"/>
              </a:spcAft>
              <a:buSzPct val="73333"/>
              <a:buChar char="▪"/>
            </a:pPr>
            <a:r>
              <a:rPr lang="en"/>
              <a:t>Set virtual guidelines</a:t>
            </a:r>
            <a:endParaRPr/>
          </a:p>
          <a:p>
            <a:pPr indent="-287972" lvl="0" marL="457200" rtl="0" algn="l">
              <a:lnSpc>
                <a:spcPct val="150000"/>
              </a:lnSpc>
              <a:spcBef>
                <a:spcPts val="0"/>
              </a:spcBef>
              <a:spcAft>
                <a:spcPts val="0"/>
              </a:spcAft>
              <a:buSzPct val="73333"/>
              <a:buChar char="▪"/>
            </a:pPr>
            <a:r>
              <a:rPr lang="en"/>
              <a:t>Accommodate</a:t>
            </a:r>
            <a:r>
              <a:rPr lang="en"/>
              <a:t> d</a:t>
            </a:r>
            <a:r>
              <a:rPr lang="en"/>
              <a:t>ifferent</a:t>
            </a:r>
            <a:r>
              <a:rPr lang="en"/>
              <a:t> learning styles</a:t>
            </a:r>
            <a:endParaRPr/>
          </a:p>
          <a:p>
            <a:pPr indent="-287972" lvl="0" marL="457200" rtl="0" algn="l">
              <a:lnSpc>
                <a:spcPct val="150000"/>
              </a:lnSpc>
              <a:spcBef>
                <a:spcPts val="0"/>
              </a:spcBef>
              <a:spcAft>
                <a:spcPts val="0"/>
              </a:spcAft>
              <a:buSzPct val="73333"/>
              <a:buChar char="▪"/>
            </a:pPr>
            <a:r>
              <a:rPr lang="en"/>
              <a:t>Own mistakes</a:t>
            </a:r>
            <a:endParaRPr/>
          </a:p>
          <a:p>
            <a:pPr indent="-287972" lvl="0" marL="457200" rtl="0" algn="l">
              <a:lnSpc>
                <a:spcPct val="150000"/>
              </a:lnSpc>
              <a:spcBef>
                <a:spcPts val="0"/>
              </a:spcBef>
              <a:spcAft>
                <a:spcPts val="0"/>
              </a:spcAft>
              <a:buSzPct val="73333"/>
              <a:buChar char="▪"/>
            </a:pPr>
            <a:r>
              <a:rPr lang="en"/>
              <a:t>Pace the workshop</a:t>
            </a:r>
            <a:endParaRPr/>
          </a:p>
          <a:p>
            <a:pPr indent="-287972" lvl="0" marL="457200" rtl="0" algn="l">
              <a:lnSpc>
                <a:spcPct val="150000"/>
              </a:lnSpc>
              <a:spcBef>
                <a:spcPts val="0"/>
              </a:spcBef>
              <a:spcAft>
                <a:spcPts val="0"/>
              </a:spcAft>
              <a:buSzPct val="73333"/>
              <a:buChar char="▪"/>
            </a:pPr>
            <a:r>
              <a:rPr lang="en"/>
              <a:t>Build in breaks</a:t>
            </a:r>
            <a:endParaRPr/>
          </a:p>
          <a:p>
            <a:pPr indent="-287972" lvl="0" marL="457200" rtl="0" algn="l">
              <a:lnSpc>
                <a:spcPct val="150000"/>
              </a:lnSpc>
              <a:spcBef>
                <a:spcPts val="0"/>
              </a:spcBef>
              <a:spcAft>
                <a:spcPts val="0"/>
              </a:spcAft>
              <a:buSzPct val="73333"/>
              <a:buChar char="▪"/>
            </a:pPr>
            <a:r>
              <a:rPr lang="en"/>
              <a:t>Practice a closing activity or ritual</a:t>
            </a:r>
            <a:endParaRPr/>
          </a:p>
          <a:p>
            <a:pPr indent="-287972" lvl="0" marL="457200" rtl="0" algn="l">
              <a:lnSpc>
                <a:spcPct val="150000"/>
              </a:lnSpc>
              <a:spcBef>
                <a:spcPts val="0"/>
              </a:spcBef>
              <a:spcAft>
                <a:spcPts val="0"/>
              </a:spcAft>
              <a:buSzPct val="73333"/>
              <a:buChar char="▪"/>
            </a:pPr>
            <a:r>
              <a:rPr lang="en"/>
              <a:t>Share resources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3"/>
          <p:cNvSpPr txBox="1"/>
          <p:nvPr>
            <p:ph type="title"/>
          </p:nvPr>
        </p:nvSpPr>
        <p:spPr>
          <a:xfrm>
            <a:off x="802386" y="363474"/>
            <a:ext cx="7543800" cy="12069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General Activity Tips</a:t>
            </a:r>
            <a:endParaRPr/>
          </a:p>
        </p:txBody>
      </p:sp>
      <p:sp>
        <p:nvSpPr>
          <p:cNvPr id="85" name="Google Shape;85;p13"/>
          <p:cNvSpPr txBox="1"/>
          <p:nvPr>
            <p:ph idx="1" type="body"/>
          </p:nvPr>
        </p:nvSpPr>
        <p:spPr>
          <a:xfrm>
            <a:off x="802386" y="1591056"/>
            <a:ext cx="7543800" cy="3038100"/>
          </a:xfrm>
          <a:prstGeom prst="rect">
            <a:avLst/>
          </a:prstGeom>
        </p:spPr>
        <p:txBody>
          <a:bodyPr anchorCtr="0" anchor="t" bIns="34275" lIns="68575" spcFirstLastPara="1" rIns="68575" wrap="square" tIns="34275">
            <a:normAutofit/>
          </a:bodyPr>
          <a:lstStyle/>
          <a:p>
            <a:pPr indent="-323850" lvl="0" marL="457200" rtl="0" algn="l">
              <a:lnSpc>
                <a:spcPct val="115000"/>
              </a:lnSpc>
              <a:spcBef>
                <a:spcPts val="900"/>
              </a:spcBef>
              <a:spcAft>
                <a:spcPts val="0"/>
              </a:spcAft>
              <a:buSzPts val="1500"/>
              <a:buChar char="▪"/>
            </a:pPr>
            <a:r>
              <a:rPr lang="en"/>
              <a:t>Collaborate on agreements </a:t>
            </a:r>
            <a:endParaRPr/>
          </a:p>
          <a:p>
            <a:pPr indent="-323850" lvl="0" marL="457200" rtl="0" algn="l">
              <a:lnSpc>
                <a:spcPct val="115000"/>
              </a:lnSpc>
              <a:spcBef>
                <a:spcPts val="0"/>
              </a:spcBef>
              <a:spcAft>
                <a:spcPts val="0"/>
              </a:spcAft>
              <a:buSzPts val="1500"/>
              <a:buChar char="▪"/>
            </a:pPr>
            <a:r>
              <a:rPr lang="en"/>
              <a:t>Remember that </a:t>
            </a:r>
            <a:r>
              <a:rPr lang="en"/>
              <a:t>participation is voluntary</a:t>
            </a:r>
            <a:endParaRPr/>
          </a:p>
          <a:p>
            <a:pPr indent="-323850" lvl="0" marL="457200" rtl="0" algn="l">
              <a:lnSpc>
                <a:spcPct val="115000"/>
              </a:lnSpc>
              <a:spcBef>
                <a:spcPts val="0"/>
              </a:spcBef>
              <a:spcAft>
                <a:spcPts val="0"/>
              </a:spcAft>
              <a:buSzPts val="1500"/>
              <a:buChar char="▪"/>
            </a:pPr>
            <a:r>
              <a:rPr lang="en"/>
              <a:t>Provide structure to support agreements</a:t>
            </a:r>
            <a:endParaRPr/>
          </a:p>
          <a:p>
            <a:pPr indent="-323850" lvl="0" marL="457200" rtl="0" algn="l">
              <a:lnSpc>
                <a:spcPct val="115000"/>
              </a:lnSpc>
              <a:spcBef>
                <a:spcPts val="0"/>
              </a:spcBef>
              <a:spcAft>
                <a:spcPts val="0"/>
              </a:spcAft>
              <a:buSzPts val="1500"/>
              <a:buChar char="▪"/>
            </a:pPr>
            <a:r>
              <a:rPr lang="en"/>
              <a:t>Consider accessibility and cultural concerns</a:t>
            </a:r>
            <a:endParaRPr/>
          </a:p>
          <a:p>
            <a:pPr indent="-323850" lvl="0" marL="457200" rtl="0" algn="l">
              <a:lnSpc>
                <a:spcPct val="115000"/>
              </a:lnSpc>
              <a:spcBef>
                <a:spcPts val="0"/>
              </a:spcBef>
              <a:spcAft>
                <a:spcPts val="0"/>
              </a:spcAft>
              <a:buSzPts val="1500"/>
              <a:buChar char="▪"/>
            </a:pPr>
            <a:r>
              <a:rPr lang="en"/>
              <a:t>Create predictability and offer choice</a:t>
            </a:r>
            <a:endParaRPr/>
          </a:p>
          <a:p>
            <a:pPr indent="-323850" lvl="0" marL="457200" rtl="0" algn="l">
              <a:lnSpc>
                <a:spcPct val="115000"/>
              </a:lnSpc>
              <a:spcBef>
                <a:spcPts val="0"/>
              </a:spcBef>
              <a:spcAft>
                <a:spcPts val="0"/>
              </a:spcAft>
              <a:buSzPts val="1500"/>
              <a:buChar char="▪"/>
            </a:pPr>
            <a:r>
              <a:rPr lang="en"/>
              <a:t>Practice mindfulness and grounding </a:t>
            </a:r>
            <a:endParaRPr/>
          </a:p>
          <a:p>
            <a:pPr indent="0" lvl="0" marL="0" rtl="0" algn="l">
              <a:lnSpc>
                <a:spcPct val="115000"/>
              </a:lnSpc>
              <a:spcBef>
                <a:spcPts val="900"/>
              </a:spcBef>
              <a:spcAft>
                <a:spcPts val="0"/>
              </a:spcAft>
              <a:buNone/>
            </a:pPr>
            <a:r>
              <a:rPr lang="en"/>
              <a:t>Materials include prompts and examples including:</a:t>
            </a:r>
            <a:endParaRPr/>
          </a:p>
          <a:p>
            <a:pPr indent="-323850" lvl="1" marL="914400" rtl="0" algn="l">
              <a:lnSpc>
                <a:spcPct val="115000"/>
              </a:lnSpc>
              <a:spcBef>
                <a:spcPts val="300"/>
              </a:spcBef>
              <a:spcAft>
                <a:spcPts val="0"/>
              </a:spcAft>
              <a:buSzPts val="1500"/>
              <a:buChar char="▪"/>
            </a:pPr>
            <a:r>
              <a:rPr lang="en" sz="1500"/>
              <a:t>Small group discussion</a:t>
            </a:r>
            <a:endParaRPr sz="1500"/>
          </a:p>
          <a:p>
            <a:pPr indent="-323850" lvl="1" marL="914400" rtl="0" algn="l">
              <a:lnSpc>
                <a:spcPct val="115000"/>
              </a:lnSpc>
              <a:spcBef>
                <a:spcPts val="0"/>
              </a:spcBef>
              <a:spcAft>
                <a:spcPts val="0"/>
              </a:spcAft>
              <a:buSzPts val="1500"/>
              <a:buChar char="▪"/>
            </a:pPr>
            <a:r>
              <a:rPr lang="en" sz="1500"/>
              <a:t>Large group discussions</a:t>
            </a:r>
            <a:endParaRPr sz="1500"/>
          </a:p>
          <a:p>
            <a:pPr indent="-323850" lvl="1" marL="914400" rtl="0" algn="l">
              <a:lnSpc>
                <a:spcPct val="115000"/>
              </a:lnSpc>
              <a:spcBef>
                <a:spcPts val="0"/>
              </a:spcBef>
              <a:spcAft>
                <a:spcPts val="0"/>
              </a:spcAft>
              <a:buSzPts val="1500"/>
              <a:buChar char="▪"/>
            </a:pPr>
            <a:r>
              <a:rPr lang="en" sz="1500"/>
              <a:t>Anonymous sharing</a:t>
            </a:r>
            <a:endParaRPr sz="15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
                                        </p:tgtEl>
                                        <p:attrNameLst>
                                          <p:attrName>style.visibility</p:attrName>
                                        </p:attrNameLst>
                                      </p:cBhvr>
                                      <p:to>
                                        <p:strVal val="visible"/>
                                      </p:to>
                                    </p:set>
                                    <p:animEffect filter="fade" transition="in">
                                      <p:cBhvr>
                                        <p:cTn dur="1000"/>
                                        <p:tgtEl>
                                          <p:spTgt spid="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4"/>
          <p:cNvSpPr txBox="1"/>
          <p:nvPr>
            <p:ph type="title"/>
          </p:nvPr>
        </p:nvSpPr>
        <p:spPr>
          <a:xfrm>
            <a:off x="802386" y="363474"/>
            <a:ext cx="7543800" cy="1206900"/>
          </a:xfrm>
          <a:prstGeom prst="rect">
            <a:avLst/>
          </a:prstGeom>
        </p:spPr>
        <p:txBody>
          <a:bodyPr anchorCtr="0" anchor="ctr" bIns="34275" lIns="68575" spcFirstLastPara="1" rIns="68575" wrap="square" tIns="34275">
            <a:normAutofit fontScale="90000"/>
          </a:bodyPr>
          <a:lstStyle/>
          <a:p>
            <a:pPr indent="0" lvl="0" marL="0" rtl="0" algn="l">
              <a:spcBef>
                <a:spcPts val="0"/>
              </a:spcBef>
              <a:spcAft>
                <a:spcPts val="0"/>
              </a:spcAft>
              <a:buNone/>
            </a:pPr>
            <a:r>
              <a:rPr lang="en"/>
              <a:t>Tips for Participant Engagement</a:t>
            </a:r>
            <a:endParaRPr/>
          </a:p>
        </p:txBody>
      </p:sp>
      <p:sp>
        <p:nvSpPr>
          <p:cNvPr id="91" name="Google Shape;91;p14"/>
          <p:cNvSpPr txBox="1"/>
          <p:nvPr>
            <p:ph idx="1" type="body"/>
          </p:nvPr>
        </p:nvSpPr>
        <p:spPr>
          <a:xfrm>
            <a:off x="802386" y="1591056"/>
            <a:ext cx="7543800" cy="3038100"/>
          </a:xfrm>
          <a:prstGeom prst="rect">
            <a:avLst/>
          </a:prstGeom>
        </p:spPr>
        <p:txBody>
          <a:bodyPr anchorCtr="0" anchor="t" bIns="34275" lIns="68575" spcFirstLastPara="1" rIns="68575" wrap="square" tIns="34275">
            <a:normAutofit/>
          </a:bodyPr>
          <a:lstStyle/>
          <a:p>
            <a:pPr indent="-298450" lvl="0" marL="457200" rtl="0" algn="l">
              <a:lnSpc>
                <a:spcPct val="150000"/>
              </a:lnSpc>
              <a:spcBef>
                <a:spcPts val="900"/>
              </a:spcBef>
              <a:spcAft>
                <a:spcPts val="0"/>
              </a:spcAft>
              <a:buSzPts val="1100"/>
              <a:buChar char="▪"/>
            </a:pPr>
            <a:r>
              <a:rPr lang="en"/>
              <a:t>Small group/breakout</a:t>
            </a:r>
            <a:endParaRPr/>
          </a:p>
          <a:p>
            <a:pPr indent="-298450" lvl="0" marL="457200" rtl="0" algn="l">
              <a:lnSpc>
                <a:spcPct val="150000"/>
              </a:lnSpc>
              <a:spcBef>
                <a:spcPts val="0"/>
              </a:spcBef>
              <a:spcAft>
                <a:spcPts val="0"/>
              </a:spcAft>
              <a:buSzPts val="1100"/>
              <a:buChar char="▪"/>
            </a:pPr>
            <a:r>
              <a:rPr lang="en"/>
              <a:t>Anonymous participation</a:t>
            </a:r>
            <a:endParaRPr/>
          </a:p>
          <a:p>
            <a:pPr indent="-298450" lvl="0" marL="457200" rtl="0" algn="l">
              <a:lnSpc>
                <a:spcPct val="150000"/>
              </a:lnSpc>
              <a:spcBef>
                <a:spcPts val="0"/>
              </a:spcBef>
              <a:spcAft>
                <a:spcPts val="0"/>
              </a:spcAft>
              <a:buSzPts val="1100"/>
              <a:buChar char="▪"/>
            </a:pPr>
            <a:r>
              <a:rPr lang="en"/>
              <a:t>Popcorn</a:t>
            </a:r>
            <a:endParaRPr/>
          </a:p>
          <a:p>
            <a:pPr indent="-298450" lvl="0" marL="457200" rtl="0" algn="l">
              <a:lnSpc>
                <a:spcPct val="150000"/>
              </a:lnSpc>
              <a:spcBef>
                <a:spcPts val="0"/>
              </a:spcBef>
              <a:spcAft>
                <a:spcPts val="0"/>
              </a:spcAft>
              <a:buSzPts val="1100"/>
              <a:buChar char="▪"/>
            </a:pPr>
            <a:r>
              <a:rPr lang="en"/>
              <a:t>Alphabetical order</a:t>
            </a:r>
            <a:endParaRPr/>
          </a:p>
          <a:p>
            <a:pPr indent="-298450" lvl="0" marL="457200" rtl="0" algn="l">
              <a:lnSpc>
                <a:spcPct val="150000"/>
              </a:lnSpc>
              <a:spcBef>
                <a:spcPts val="0"/>
              </a:spcBef>
              <a:spcAft>
                <a:spcPts val="0"/>
              </a:spcAft>
              <a:buSzPts val="1100"/>
              <a:buChar char="▪"/>
            </a:pPr>
            <a:r>
              <a:rPr lang="en"/>
              <a:t>Brainstorming</a:t>
            </a:r>
            <a:endParaRPr/>
          </a:p>
          <a:p>
            <a:pPr indent="0" lvl="0" marL="0" rtl="0" algn="l">
              <a:lnSpc>
                <a:spcPct val="150000"/>
              </a:lnSpc>
              <a:spcBef>
                <a:spcPts val="90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pic>
        <p:nvPicPr>
          <p:cNvPr descr="No Brain No Gain by Carlos Darcie on Dribbble" id="97" name="Google Shape;97;p15"/>
          <p:cNvPicPr preferRelativeResize="0"/>
          <p:nvPr/>
        </p:nvPicPr>
        <p:blipFill rotWithShape="1">
          <a:blip r:embed="rId3">
            <a:alphaModFix/>
          </a:blip>
          <a:srcRect b="8263" l="13910" r="10326" t="20251"/>
          <a:stretch/>
        </p:blipFill>
        <p:spPr>
          <a:xfrm>
            <a:off x="5993875" y="2413338"/>
            <a:ext cx="2794676" cy="1977525"/>
          </a:xfrm>
          <a:prstGeom prst="rect">
            <a:avLst/>
          </a:prstGeom>
          <a:noFill/>
          <a:ln>
            <a:noFill/>
          </a:ln>
        </p:spPr>
      </p:pic>
      <p:pic>
        <p:nvPicPr>
          <p:cNvPr id="98" name="Google Shape;98;p15"/>
          <p:cNvPicPr preferRelativeResize="0"/>
          <p:nvPr/>
        </p:nvPicPr>
        <p:blipFill rotWithShape="1">
          <a:blip r:embed="rId4">
            <a:alphaModFix/>
          </a:blip>
          <a:srcRect b="11089" l="10521" r="6566" t="9476"/>
          <a:stretch/>
        </p:blipFill>
        <p:spPr>
          <a:xfrm>
            <a:off x="400546" y="2095141"/>
            <a:ext cx="5132981" cy="2766317"/>
          </a:xfrm>
          <a:prstGeom prst="rect">
            <a:avLst/>
          </a:prstGeom>
          <a:noFill/>
          <a:ln>
            <a:noFill/>
          </a:ln>
        </p:spPr>
      </p:pic>
      <p:pic>
        <p:nvPicPr>
          <p:cNvPr id="99" name="Google Shape;99;p15"/>
          <p:cNvPicPr preferRelativeResize="0"/>
          <p:nvPr/>
        </p:nvPicPr>
        <p:blipFill rotWithShape="1">
          <a:blip r:embed="rId5">
            <a:alphaModFix/>
          </a:blip>
          <a:srcRect b="13397" l="6141" r="56661" t="16016"/>
          <a:stretch/>
        </p:blipFill>
        <p:spPr>
          <a:xfrm>
            <a:off x="84970" y="0"/>
            <a:ext cx="2354452" cy="2171351"/>
          </a:xfrm>
          <a:prstGeom prst="rect">
            <a:avLst/>
          </a:prstGeom>
          <a:noFill/>
          <a:ln>
            <a:noFill/>
          </a:ln>
        </p:spPr>
      </p:pic>
      <p:pic>
        <p:nvPicPr>
          <p:cNvPr id="100" name="Google Shape;100;p15"/>
          <p:cNvPicPr preferRelativeResize="0"/>
          <p:nvPr/>
        </p:nvPicPr>
        <p:blipFill rotWithShape="1">
          <a:blip r:embed="rId6">
            <a:alphaModFix/>
          </a:blip>
          <a:srcRect b="9011" l="2127" r="2022" t="4092"/>
          <a:stretch/>
        </p:blipFill>
        <p:spPr>
          <a:xfrm>
            <a:off x="5100985" y="98750"/>
            <a:ext cx="3878064" cy="1977526"/>
          </a:xfrm>
          <a:prstGeom prst="rect">
            <a:avLst/>
          </a:prstGeom>
          <a:noFill/>
          <a:ln>
            <a:noFill/>
          </a:ln>
        </p:spPr>
      </p:pic>
      <p:pic>
        <p:nvPicPr>
          <p:cNvPr id="101" name="Google Shape;101;p15"/>
          <p:cNvPicPr preferRelativeResize="0"/>
          <p:nvPr/>
        </p:nvPicPr>
        <p:blipFill rotWithShape="1">
          <a:blip r:embed="rId7">
            <a:alphaModFix/>
          </a:blip>
          <a:srcRect b="0" l="6289" r="21167" t="5846"/>
          <a:stretch/>
        </p:blipFill>
        <p:spPr>
          <a:xfrm>
            <a:off x="2525000" y="187125"/>
            <a:ext cx="2446675" cy="178637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
                                        </p:tgtEl>
                                        <p:attrNameLst>
                                          <p:attrName>style.visibility</p:attrName>
                                        </p:attrNameLst>
                                      </p:cBhvr>
                                      <p:to>
                                        <p:strVal val="visible"/>
                                      </p:to>
                                    </p:set>
                                    <p:animEffect filter="fade" transition="in">
                                      <p:cBhvr>
                                        <p:cTn dur="1000"/>
                                        <p:tgtEl>
                                          <p:spTgt spid="1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
                                        </p:tgtEl>
                                        <p:attrNameLst>
                                          <p:attrName>style.visibility</p:attrName>
                                        </p:attrNameLst>
                                      </p:cBhvr>
                                      <p:to>
                                        <p:strVal val="visible"/>
                                      </p:to>
                                    </p:set>
                                    <p:animEffect filter="fade" transition="in">
                                      <p:cBhvr>
                                        <p:cTn dur="1000"/>
                                        <p:tgtEl>
                                          <p:spTgt spid="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
                                        </p:tgtEl>
                                        <p:attrNameLst>
                                          <p:attrName>style.visibility</p:attrName>
                                        </p:attrNameLst>
                                      </p:cBhvr>
                                      <p:to>
                                        <p:strVal val="visible"/>
                                      </p:to>
                                    </p:set>
                                    <p:animEffect filter="fade" transition="in">
                                      <p:cBhvr>
                                        <p:cTn dur="1000"/>
                                        <p:tgtEl>
                                          <p:spTgt spid="1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
                                        </p:tgtEl>
                                        <p:attrNameLst>
                                          <p:attrName>style.visibility</p:attrName>
                                        </p:attrNameLst>
                                      </p:cBhvr>
                                      <p:to>
                                        <p:strVal val="visible"/>
                                      </p:to>
                                    </p:set>
                                    <p:animEffect filter="fade" transition="in">
                                      <p:cBhvr>
                                        <p:cTn dur="1000"/>
                                        <p:tgtEl>
                                          <p:spTgt spid="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6"/>
          <p:cNvSpPr txBox="1"/>
          <p:nvPr>
            <p:ph type="title"/>
          </p:nvPr>
        </p:nvSpPr>
        <p:spPr>
          <a:xfrm>
            <a:off x="802386" y="250149"/>
            <a:ext cx="7543800" cy="12069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What to Expect</a:t>
            </a:r>
            <a:endParaRPr/>
          </a:p>
        </p:txBody>
      </p:sp>
      <p:sp>
        <p:nvSpPr>
          <p:cNvPr id="107" name="Google Shape;107;p16"/>
          <p:cNvSpPr txBox="1"/>
          <p:nvPr>
            <p:ph idx="1" type="body"/>
          </p:nvPr>
        </p:nvSpPr>
        <p:spPr>
          <a:xfrm>
            <a:off x="802386" y="1457056"/>
            <a:ext cx="7543800" cy="3038100"/>
          </a:xfrm>
          <a:prstGeom prst="rect">
            <a:avLst/>
          </a:prstGeom>
        </p:spPr>
        <p:txBody>
          <a:bodyPr anchorCtr="0" anchor="t" bIns="34275" lIns="68575" spcFirstLastPara="1" rIns="68575" wrap="square" tIns="34275">
            <a:noAutofit/>
          </a:bodyPr>
          <a:lstStyle/>
          <a:p>
            <a:pPr indent="-387350" lvl="1" marL="914400" rtl="0" algn="l">
              <a:lnSpc>
                <a:spcPct val="115000"/>
              </a:lnSpc>
              <a:spcBef>
                <a:spcPts val="0"/>
              </a:spcBef>
              <a:spcAft>
                <a:spcPts val="0"/>
              </a:spcAft>
              <a:buClr>
                <a:schemeClr val="dk1"/>
              </a:buClr>
              <a:buSzPts val="2500"/>
              <a:buChar char="○"/>
            </a:pPr>
            <a:r>
              <a:rPr lang="en" sz="2500"/>
              <a:t>Workshop structure</a:t>
            </a:r>
            <a:endParaRPr sz="2500"/>
          </a:p>
          <a:p>
            <a:pPr indent="-387350" lvl="2" marL="1371600" rtl="0" algn="l">
              <a:lnSpc>
                <a:spcPct val="115000"/>
              </a:lnSpc>
              <a:spcBef>
                <a:spcPts val="0"/>
              </a:spcBef>
              <a:spcAft>
                <a:spcPts val="0"/>
              </a:spcAft>
              <a:buClr>
                <a:srgbClr val="003B52"/>
              </a:buClr>
              <a:buSzPts val="2500"/>
              <a:buChar char="■"/>
            </a:pPr>
            <a:r>
              <a:rPr lang="en" sz="2500"/>
              <a:t>Define principle</a:t>
            </a:r>
            <a:endParaRPr sz="2500"/>
          </a:p>
          <a:p>
            <a:pPr indent="-387350" lvl="2" marL="1371600" rtl="0" algn="l">
              <a:lnSpc>
                <a:spcPct val="115000"/>
              </a:lnSpc>
              <a:spcBef>
                <a:spcPts val="0"/>
              </a:spcBef>
              <a:spcAft>
                <a:spcPts val="0"/>
              </a:spcAft>
              <a:buClr>
                <a:srgbClr val="003B52"/>
              </a:buClr>
              <a:buSzPts val="2500"/>
              <a:buChar char="■"/>
            </a:pPr>
            <a:r>
              <a:rPr lang="en" sz="2500"/>
              <a:t>3 tips</a:t>
            </a:r>
            <a:endParaRPr sz="2500"/>
          </a:p>
          <a:p>
            <a:pPr indent="-387350" lvl="3" marL="1828800" rtl="0" algn="l">
              <a:lnSpc>
                <a:spcPct val="115000"/>
              </a:lnSpc>
              <a:spcBef>
                <a:spcPts val="0"/>
              </a:spcBef>
              <a:spcAft>
                <a:spcPts val="0"/>
              </a:spcAft>
              <a:buClr>
                <a:srgbClr val="003B52"/>
              </a:buClr>
              <a:buSzPts val="2500"/>
              <a:buChar char="●"/>
            </a:pPr>
            <a:r>
              <a:rPr lang="en" sz="2500"/>
              <a:t>Why?</a:t>
            </a:r>
            <a:endParaRPr sz="2500"/>
          </a:p>
          <a:p>
            <a:pPr indent="-387350" lvl="3" marL="1828800" rtl="0" algn="l">
              <a:lnSpc>
                <a:spcPct val="115000"/>
              </a:lnSpc>
              <a:spcBef>
                <a:spcPts val="0"/>
              </a:spcBef>
              <a:spcAft>
                <a:spcPts val="0"/>
              </a:spcAft>
              <a:buClr>
                <a:srgbClr val="003B52"/>
              </a:buClr>
              <a:buSzPts val="2500"/>
              <a:buChar char="●"/>
            </a:pPr>
            <a:r>
              <a:rPr lang="en" sz="2500"/>
              <a:t>Example</a:t>
            </a:r>
            <a:endParaRPr sz="2500"/>
          </a:p>
          <a:p>
            <a:pPr indent="-387350" lvl="3" marL="1828800" rtl="0" algn="l">
              <a:lnSpc>
                <a:spcPct val="115000"/>
              </a:lnSpc>
              <a:spcBef>
                <a:spcPts val="0"/>
              </a:spcBef>
              <a:spcAft>
                <a:spcPts val="0"/>
              </a:spcAft>
              <a:buClr>
                <a:srgbClr val="003B52"/>
              </a:buClr>
              <a:buSzPts val="2500"/>
              <a:buChar char="●"/>
            </a:pPr>
            <a:r>
              <a:rPr lang="en" sz="2500"/>
              <a:t>Engagement/practice</a:t>
            </a:r>
            <a:endParaRPr sz="2500"/>
          </a:p>
          <a:p>
            <a:pPr indent="-387350" lvl="1" marL="914400" rtl="0" algn="l">
              <a:lnSpc>
                <a:spcPct val="115000"/>
              </a:lnSpc>
              <a:spcBef>
                <a:spcPts val="0"/>
              </a:spcBef>
              <a:spcAft>
                <a:spcPts val="0"/>
              </a:spcAft>
              <a:buSzPts val="2500"/>
              <a:buChar char="○"/>
            </a:pPr>
            <a:r>
              <a:rPr lang="en" sz="2500"/>
              <a:t>Supporting emails</a:t>
            </a:r>
            <a:endParaRPr sz="2500"/>
          </a:p>
        </p:txBody>
      </p:sp>
      <p:pic>
        <p:nvPicPr>
          <p:cNvPr descr="38,629 Puzzle Pieces Stock Photos, Pictures &amp;amp; Royalty-Free Images - iStock" id="108" name="Google Shape;108;p16"/>
          <p:cNvPicPr preferRelativeResize="0"/>
          <p:nvPr/>
        </p:nvPicPr>
        <p:blipFill rotWithShape="1">
          <a:blip r:embed="rId3">
            <a:alphaModFix/>
          </a:blip>
          <a:srcRect b="0" l="0" r="0" t="0"/>
          <a:stretch/>
        </p:blipFill>
        <p:spPr>
          <a:xfrm>
            <a:off x="6408052" y="97750"/>
            <a:ext cx="2578650" cy="25744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rigins Colorbar theme MULI CAFP Co-brand with disclaimer">
  <a:themeElements>
    <a:clrScheme name="Origins Brand Colors">
      <a:dk1>
        <a:srgbClr val="000000"/>
      </a:dk1>
      <a:lt1>
        <a:srgbClr val="FFFFFF"/>
      </a:lt1>
      <a:dk2>
        <a:srgbClr val="20272C"/>
      </a:dk2>
      <a:lt2>
        <a:srgbClr val="D2D2D2"/>
      </a:lt2>
      <a:accent1>
        <a:srgbClr val="004F6E"/>
      </a:accent1>
      <a:accent2>
        <a:srgbClr val="05A6D9"/>
      </a:accent2>
      <a:accent3>
        <a:srgbClr val="6BC263"/>
      </a:accent3>
      <a:accent4>
        <a:srgbClr val="853369"/>
      </a:accent4>
      <a:accent5>
        <a:srgbClr val="EFB40F"/>
      </a:accent5>
      <a:accent6>
        <a:srgbClr val="FFFFF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