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riyaparker.com/book-art-of-gathe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ntimeter.com/"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ntimeter.com/"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nacknation.com/blog/diversity-inclusion-activitie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oyfuldays.com/honour-your-need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7656fad7a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7656fad7a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“Tips for…” series was developed by Origins to support the sustainable implementation of a trauma-informed approach. The workshops’ content and design model this approach. With that in mind, a version of this workshop was developed and led internally by CommuniCare Health Center’s Diversity, Equity, and Inclusion committee. Origins has adapted and added content to fit the model of the series.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Facilitator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may want to start with a connection activity. If the workshop is virtual, a “share-in-the-chat” can help set the tone for connection and interaction.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Facilitator can provide an introduction of themself and invite participants to share.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Depending on size of group, you might want to consider having participants break into small groups for introductions.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the overall goal of the workshop and offer context within which it is being provided. </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Resources: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Facilitator Guide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Priya Parker- The Art of Gathering: How We Meet and Why It Matters-  </a:t>
            </a:r>
            <a:r>
              <a:rPr lang="en" u="sng">
                <a:solidFill>
                  <a:schemeClr val="hlink"/>
                </a:solidFill>
                <a:hlinkClick r:id="rId2"/>
              </a:rPr>
              <a:t>https://www.priyaparker.com/book-art-of-gathering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7656fad7a8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7656fad7a8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Facilitator Notes:</a:t>
            </a:r>
            <a:endParaRPr/>
          </a:p>
          <a:p>
            <a:pPr indent="-298450" lvl="0" marL="457200" rtl="0" algn="l">
              <a:spcBef>
                <a:spcPts val="0"/>
              </a:spcBef>
              <a:spcAft>
                <a:spcPts val="0"/>
              </a:spcAft>
              <a:buClr>
                <a:schemeClr val="dk1"/>
              </a:buClr>
              <a:buSzPts val="1100"/>
              <a:buChar char="-"/>
            </a:pPr>
            <a:r>
              <a:rPr lang="en">
                <a:solidFill>
                  <a:schemeClr val="dk1"/>
                </a:solidFill>
              </a:rPr>
              <a:t>Create a Diversity, Equity, Inclusion, and Belonging (DEIB) committee to learn more about the needs of the people within the organization and community from the people who are experiencing them.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Review policies, procedures, and environment. Make sure that the people who are impacted are involved in the process of identifying what is going well and what needs to change.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Get feedback about people’s needs. Find the people who are being served within the organization (both internally with employees and clients/patients) and listen to them.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Follow the diversity calendar. Holidays and observances vary from culture to culture–providing education and recognizing these days can bring people together and validate all cultures as important.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Organize a potluck. Many cultures comes together around food. Sharing food is another way to come together to share and validate different cultures.</a:t>
            </a:r>
            <a:endParaRPr>
              <a:solidFill>
                <a:schemeClr val="dk1"/>
              </a:solidFill>
            </a:endParaRPr>
          </a:p>
          <a:p>
            <a:pPr indent="0" lvl="0" marL="0" rtl="0" algn="l">
              <a:spcBef>
                <a:spcPts val="1600"/>
              </a:spcBef>
              <a:spcAft>
                <a:spcPts val="0"/>
              </a:spcAft>
              <a:buNone/>
            </a:pPr>
            <a:r>
              <a:t/>
            </a:r>
            <a:endParaRPr sz="10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7656fad7a8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7656fad7a8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Facilitator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facilitator can guide an activity to encourage discussion on what needs they experience.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acknowledge that each of us originates from a different place and brings their own uniqueness into the organization or community. There is strength in diversity when we can come together and form a team.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 may be helpful to provide an example from your personal experience. </a:t>
            </a:r>
            <a:r>
              <a:rPr lang="en">
                <a:solidFill>
                  <a:schemeClr val="dk1"/>
                </a:solidFill>
              </a:rPr>
              <a:t>For example, for a member of the LGBTQ+ community, a rainbow flag might signal safety. For a person with a disability, an accessibility ramp may be needed.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prompt can include things that fall under “basic needs” like food, shelter and also “psychological needs” like safety, control, predictability, lots of communication, etc. It can also refer back to an </a:t>
            </a:r>
            <a:r>
              <a:rPr lang="en">
                <a:solidFill>
                  <a:schemeClr val="dk1"/>
                </a:solidFill>
              </a:rPr>
              <a:t>office setting and may elicit opposites like quiet room or music, bright lights or darkness, or community or alone time.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Depending on time, a large group discussion or activity can help achieve the goal of understanding what some understanding this principle as defined by the group.</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information collected can be used in the email sequence and shared with participants.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Activity Tools: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Google jamboard: https://jamboard.google.com/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Menti: </a:t>
            </a:r>
            <a:r>
              <a:rPr lang="en" u="sng">
                <a:solidFill>
                  <a:schemeClr val="hlink"/>
                </a:solidFill>
                <a:hlinkClick r:id="rId2"/>
              </a:rPr>
              <a:t>https://www.mentimeter.com/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Large group discussion (see tips)</a:t>
            </a:r>
            <a:endParaRPr>
              <a:solidFill>
                <a:schemeClr val="dk1"/>
              </a:solidFill>
            </a:endParaRPr>
          </a:p>
          <a:p>
            <a:pPr indent="0" lvl="0" marL="0" rtl="0" algn="l">
              <a:spcBef>
                <a:spcPts val="0"/>
              </a:spcBef>
              <a:spcAft>
                <a:spcPts val="0"/>
              </a:spcAft>
              <a:buNone/>
            </a:pPr>
            <a:r>
              <a:t/>
            </a:r>
            <a:endParaRPr sz="10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7656fad7a8_1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7656fad7a8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Facilitator notes:</a:t>
            </a:r>
            <a:endParaRPr>
              <a:solidFill>
                <a:schemeClr val="dk1"/>
              </a:solidFill>
            </a:endParaRPr>
          </a:p>
          <a:p>
            <a:pPr indent="0" lvl="0" marL="0" rtl="0" algn="l">
              <a:spcBef>
                <a:spcPts val="0"/>
              </a:spcBef>
              <a:spcAft>
                <a:spcPts val="0"/>
              </a:spcAft>
              <a:buNone/>
            </a:pPr>
            <a:r>
              <a:rPr lang="en">
                <a:solidFill>
                  <a:schemeClr val="dk1"/>
                </a:solidFill>
              </a:rPr>
              <a:t>Why?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Cultural humility is the practice of knowing that you don’t know about someone else’s experiences.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quote, “As you shift rom knower to learner, you become open to consider new possibilities” </a:t>
            </a:r>
            <a:r>
              <a:rPr lang="en">
                <a:solidFill>
                  <a:schemeClr val="dk1"/>
                </a:solidFill>
              </a:rPr>
              <a:t>can be a conversation starter for participants.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can define a learner as someone who has an open mind or a “beginner’s mind” in contrast to a knower as someone who believes that they already know everything about a topic or have the correct answer or are doing things the right way.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There is often more than we can process in our first observation of a situation. This tip encourages us to zoom out and notice, with a non-judgemental lens, what we notice so that we can learn.</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7656fad7a8_1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7656fad7a8_1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Facilitator Notes:</a:t>
            </a:r>
            <a:endParaRPr/>
          </a:p>
          <a:p>
            <a:pPr indent="-298450" lvl="0" marL="457200" rtl="0" algn="l">
              <a:spcBef>
                <a:spcPts val="0"/>
              </a:spcBef>
              <a:spcAft>
                <a:spcPts val="0"/>
              </a:spcAft>
              <a:buSzPts val="1100"/>
              <a:buChar char="-"/>
            </a:pPr>
            <a:r>
              <a:rPr lang="en"/>
              <a:t>Practicing humility requires that we set aside what we think we know and be open to the idea that someone else’s experience may different from our own.</a:t>
            </a:r>
            <a:endParaRPr/>
          </a:p>
          <a:p>
            <a:pPr indent="-298450" lvl="0" marL="457200" rtl="0" algn="l">
              <a:spcBef>
                <a:spcPts val="0"/>
              </a:spcBef>
              <a:spcAft>
                <a:spcPts val="0"/>
              </a:spcAft>
              <a:buSzPts val="1100"/>
              <a:buChar char="-"/>
            </a:pPr>
            <a:r>
              <a:rPr lang="en"/>
              <a:t>When listening to </a:t>
            </a:r>
            <a:r>
              <a:rPr lang="en"/>
              <a:t>another</a:t>
            </a:r>
            <a:r>
              <a:rPr lang="en"/>
              <a:t> person share their </a:t>
            </a:r>
            <a:r>
              <a:rPr lang="en"/>
              <a:t>experience, we may be inclined to compare, judge, or decide based on our own experience. Being a learner means listening with an open mind and observing nonjudgmentally to what is being said and how it is being communicated.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7656fad7a8_1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7656fad7a8_1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Facilitator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this activity, you will separate into groups of 3–a speaker, listener, and observer.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speaker will share a recent experience that stood out to you from your personal or professional life where you did not feel included.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listener will practice humility by using “what, when, where, or how” questions to learn more about the experience.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observer can share their experience once the activity has concluded.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Participants will role play as a speaker, listener, and observer. If time allows, participants can rotate roles.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77975b386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77975b386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Facilitator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slide summarizes the three tips for this principle.</a:t>
            </a:r>
            <a:endParaRPr>
              <a:solidFill>
                <a:schemeClr val="dk1"/>
              </a:solidFill>
            </a:endParaRPr>
          </a:p>
          <a:p>
            <a:pPr indent="0" lvl="0" marL="457200" rtl="0" algn="l">
              <a:spcBef>
                <a:spcPts val="0"/>
              </a:spcBef>
              <a:spcAft>
                <a:spcPts val="0"/>
              </a:spcAft>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7656fad7a8_1_97:notes"/>
          <p:cNvSpPr txBox="1"/>
          <p:nvPr>
            <p:ph idx="1" type="body"/>
          </p:nvPr>
        </p:nvSpPr>
        <p:spPr>
          <a:xfrm>
            <a:off x="685800" y="4400549"/>
            <a:ext cx="5486400" cy="3600300"/>
          </a:xfrm>
          <a:prstGeom prst="rect">
            <a:avLst/>
          </a:prstGeom>
          <a:noFill/>
          <a:ln>
            <a:noFill/>
          </a:ln>
        </p:spPr>
        <p:txBody>
          <a:bodyPr anchorCtr="0" anchor="t" bIns="45600" lIns="91250" spcFirstLastPara="1" rIns="91250" wrap="square" tIns="45600">
            <a:noAutofit/>
          </a:bodyPr>
          <a:lstStyle/>
          <a:p>
            <a:pPr indent="0" lvl="0" marL="0" rtl="0" algn="l">
              <a:spcBef>
                <a:spcPts val="0"/>
              </a:spcBef>
              <a:spcAft>
                <a:spcPts val="0"/>
              </a:spcAft>
              <a:buClr>
                <a:schemeClr val="dk1"/>
              </a:buClr>
              <a:buSzPts val="1100"/>
              <a:buFont typeface="Arial"/>
              <a:buNone/>
            </a:pPr>
            <a:r>
              <a:rPr lang="en">
                <a:solidFill>
                  <a:schemeClr val="dk1"/>
                </a:solidFill>
              </a:rPr>
              <a:t>Facilitator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facilitator can guide an activity to encourage discussion on one practice that they can put into action to increase safety.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information collected can be used in the next workshop to check-in with staff about their experience and practice.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Activity Tools: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Google jamboard: https://jamboard.google.com/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Menti: </a:t>
            </a:r>
            <a:r>
              <a:rPr lang="en" u="sng">
                <a:solidFill>
                  <a:schemeClr val="hlink"/>
                </a:solidFill>
                <a:hlinkClick r:id="rId2"/>
              </a:rPr>
              <a:t>https://www.mentimeter.com/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Large group discussion (see tips)</a:t>
            </a:r>
            <a:endParaRPr/>
          </a:p>
        </p:txBody>
      </p:sp>
      <p:sp>
        <p:nvSpPr>
          <p:cNvPr id="188" name="Google Shape;188;g27656fad7a8_1_97: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7927ac8276_0_50:notes"/>
          <p:cNvSpPr/>
          <p:nvPr>
            <p:ph idx="2" type="sldImg"/>
          </p:nvPr>
        </p:nvSpPr>
        <p:spPr>
          <a:xfrm>
            <a:off x="408487" y="686496"/>
            <a:ext cx="6041100" cy="3427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27927ac8276_0_50:notes"/>
          <p:cNvSpPr txBox="1"/>
          <p:nvPr>
            <p:ph idx="1" type="body"/>
          </p:nvPr>
        </p:nvSpPr>
        <p:spPr>
          <a:xfrm>
            <a:off x="685800" y="4343401"/>
            <a:ext cx="5486400" cy="4114800"/>
          </a:xfrm>
          <a:prstGeom prst="rect">
            <a:avLst/>
          </a:prstGeom>
          <a:noFill/>
          <a:ln>
            <a:noFill/>
          </a:ln>
        </p:spPr>
        <p:txBody>
          <a:bodyPr anchorCtr="0" anchor="t" bIns="45600" lIns="91250" spcFirstLastPara="1" rIns="91250" wrap="square" tIns="45600">
            <a:noAutofit/>
          </a:bodyPr>
          <a:lstStyle/>
          <a:p>
            <a:pPr indent="0" lvl="0" marL="0" rtl="0" algn="l">
              <a:spcBef>
                <a:spcPts val="0"/>
              </a:spcBef>
              <a:spcAft>
                <a:spcPts val="0"/>
              </a:spcAft>
              <a:buNone/>
            </a:pPr>
            <a:r>
              <a:t/>
            </a:r>
            <a:endParaRPr/>
          </a:p>
        </p:txBody>
      </p:sp>
      <p:sp>
        <p:nvSpPr>
          <p:cNvPr id="196" name="Google Shape;196;g27927ac8276_0_50:notes"/>
          <p:cNvSpPr txBox="1"/>
          <p:nvPr>
            <p:ph idx="12" type="sldNum"/>
          </p:nvPr>
        </p:nvSpPr>
        <p:spPr>
          <a:xfrm>
            <a:off x="3884613" y="8685213"/>
            <a:ext cx="2971800" cy="457200"/>
          </a:xfrm>
          <a:prstGeom prst="rect">
            <a:avLst/>
          </a:prstGeom>
          <a:noFill/>
          <a:ln>
            <a:noFill/>
          </a:ln>
        </p:spPr>
        <p:txBody>
          <a:bodyPr anchorCtr="0" anchor="b" bIns="45600" lIns="91250" spcFirstLastPara="1" rIns="91250" wrap="square" tIns="4560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7656fad7a8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7656fad7a8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Facilitator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Creating predictability by providing an overview of workshop structure is one way to create safety.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Each workshop focuses on one trauma-informed principle and follows a similar format. This structure includes: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 definition of the principle. In addition to offering a formal definition, you can invite participants to share what that principle means to them.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Three practical tips to support the implementation of that principle. Each tip will include an exploration of why that tip supports the principle, examples of how to put the tip into action, and an activity to allow participants to practice implementing the tip.</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Once the workshop has concluded, participants will receive an email or an email series with the content to create sustainable culture change and encourage implementation..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773827404b_0_144: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g2773827404b_0_144:notes"/>
          <p:cNvSpPr txBox="1"/>
          <p:nvPr>
            <p:ph idx="1" type="body"/>
          </p:nvPr>
        </p:nvSpPr>
        <p:spPr>
          <a:xfrm>
            <a:off x="685800" y="4400549"/>
            <a:ext cx="5486400" cy="3600300"/>
          </a:xfrm>
          <a:prstGeom prst="rect">
            <a:avLst/>
          </a:prstGeom>
          <a:noFill/>
          <a:ln>
            <a:noFill/>
          </a:ln>
        </p:spPr>
        <p:txBody>
          <a:bodyPr anchorCtr="0" anchor="t" bIns="45600" lIns="91250" spcFirstLastPara="1" rIns="91250" wrap="square" tIns="45600">
            <a:noAutofit/>
          </a:bodyPr>
          <a:lstStyle/>
          <a:p>
            <a:pPr indent="0" lvl="0" marL="0" rtl="0" algn="l">
              <a:spcBef>
                <a:spcPts val="0"/>
              </a:spcBef>
              <a:spcAft>
                <a:spcPts val="0"/>
              </a:spcAft>
              <a:buNone/>
            </a:pPr>
            <a:r>
              <a:rPr lang="en">
                <a:solidFill>
                  <a:schemeClr val="dk1"/>
                </a:solidFill>
              </a:rPr>
              <a:t>Facilitator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slide expands on a trauma-informed approach by reviewing SAMHSA’s trauma-informed principles. These principles can help you apply the key concepts of toxic stress, trauma, and resilience to the real world.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These principles apply both externally in terms of patient care and also internally in the organization.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trauma-informed approach is rooted in culture and is not a checklist of activities. These principles serve as the foundation for creating that culture and help you put many of the concepts in this training into action.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Organizations can also adopt a trauma-informed approach to include the integration of trauma-informed principles. An example of this would be employee celebrations to support culture-building, hiring people from the communities they serve, time off for mental health, or even just starting meetings with a mindfulness practice.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can learn more about each these principles in SAMHSA’s Concept of Trauma and Guidance for a Trauma-Informed Approach.</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Resource: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SAMHSA’s Concept of Trauma and Guidance for a Trauma-Informed Approach: https://store.samhsa.gov/sites/default/files/d7/priv/sma14-4884.pdf</a:t>
            </a:r>
            <a:endParaRPr>
              <a:solidFill>
                <a:schemeClr val="dk1"/>
              </a:solidFill>
            </a:endParaRPr>
          </a:p>
          <a:p>
            <a:pPr indent="0" lvl="0" marL="0" rtl="0" algn="l">
              <a:spcBef>
                <a:spcPts val="0"/>
              </a:spcBef>
              <a:spcAft>
                <a:spcPts val="0"/>
              </a:spcAft>
              <a:buClr>
                <a:schemeClr val="dk1"/>
              </a:buClr>
              <a:buFont typeface="Arial"/>
              <a:buNone/>
            </a:pPr>
            <a:r>
              <a:t/>
            </a:r>
            <a:endParaRPr sz="1000">
              <a:solidFill>
                <a:schemeClr val="dk1"/>
              </a:solidFill>
            </a:endParaRPr>
          </a:p>
          <a:p>
            <a:pPr indent="0" lvl="0" marL="0" rtl="0" algn="l">
              <a:spcBef>
                <a:spcPts val="0"/>
              </a:spcBef>
              <a:spcAft>
                <a:spcPts val="0"/>
              </a:spcAft>
              <a:buNone/>
            </a:pPr>
            <a:r>
              <a:t/>
            </a:r>
            <a:endParaRPr sz="1000"/>
          </a:p>
        </p:txBody>
      </p:sp>
      <p:sp>
        <p:nvSpPr>
          <p:cNvPr id="105" name="Google Shape;105;g2773827404b_0_144:notes"/>
          <p:cNvSpPr txBox="1"/>
          <p:nvPr>
            <p:ph idx="12" type="sldNum"/>
          </p:nvPr>
        </p:nvSpPr>
        <p:spPr>
          <a:xfrm>
            <a:off x="3884613" y="8685213"/>
            <a:ext cx="2971800" cy="458700"/>
          </a:xfrm>
          <a:prstGeom prst="rect">
            <a:avLst/>
          </a:prstGeom>
          <a:noFill/>
          <a:ln>
            <a:noFill/>
          </a:ln>
        </p:spPr>
        <p:txBody>
          <a:bodyPr anchorCtr="0" anchor="b" bIns="45600" lIns="91250" spcFirstLastPara="1" rIns="91250" wrap="square" tIns="4560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7656fad7a8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7656fad7a8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Facilitator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definition is from the Substance Abuse and Mental Health Services Administration.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may want to highlight the concept of power differentials within a system’s structure. An example of this is physicians, administration staff, and executive leadership.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Identifying and encouraging past experiences that may be barriers to putting this principle into practice can be acknowledged here.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Exploring each person’s role within the clinic and identifying the necessity of each can help support this principle.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with all of the principles, you may want to remind participants that the principles applies both externally in terms of patients care and also internally within the organization. </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Resource: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SAMHSA’s Concept of Trauma and Guidance for a Trauma-Informed Approach: https://store.samhsa.gov/sites/default/files/d7/priv/sma14-4884.pdf</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773827404b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773827404b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Facilitator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facilitator can guide an activity to encourage discussion on what empowerment, voice, &amp; choice mean to participants. See activity tools for support.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Depending on time, a large group discussion or activity can help achieve the goal of understanding this principle as defined by the group.</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information collected can be used in the email sequence and shared with participants.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Activity Tools: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Google jamboard: https://jamboard.google.com/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Menti: https://www.mentimeter.com/</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7656fad7a8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7656fad7a8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Facilitator</a:t>
            </a:r>
            <a:r>
              <a:rPr lang="en">
                <a:solidFill>
                  <a:schemeClr val="dk1"/>
                </a:solidFill>
              </a:rPr>
              <a:t> Notes: </a:t>
            </a:r>
            <a:endParaRPr>
              <a:solidFill>
                <a:schemeClr val="dk1"/>
              </a:solidFill>
            </a:endParaRPr>
          </a:p>
          <a:p>
            <a:pPr indent="0" lvl="0" marL="0" rtl="0" algn="l">
              <a:lnSpc>
                <a:spcPct val="115000"/>
              </a:lnSpc>
              <a:spcBef>
                <a:spcPts val="0"/>
              </a:spcBef>
              <a:spcAft>
                <a:spcPts val="0"/>
              </a:spcAft>
              <a:buNone/>
            </a:pPr>
            <a:r>
              <a:rPr lang="en">
                <a:solidFill>
                  <a:schemeClr val="dk1"/>
                </a:solidFill>
              </a:rPr>
              <a:t>Why?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You can use the quote by Brene Brown, “We need to dispel the myth that empathy is 'walking in someone else's shoes.' Rather than walking in your shoes, I need to learn how to listen to the story you tell about it's like in your shoes and believe you even when it doesn't match my experiences” as a conversation starter.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Believe people when they tell you about their experience/s.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Recognize that everyone has different perceptions based on their life experiences and identity.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7656fad7a8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7656fad7a8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rPr>
              <a:t>Facilitator Notes: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Check yourself and notice if your lid is flipped or if you are whole brained. When your lid is flipped, your brain is looking for danger. When you are whole brained, you can be curious.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Center the other person’s experience as their truth. Your job is to understand, not to investigate. Acknowledge what you hear them say as well as noticing their non-verbal communication.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Don’t correct, minimize, or compare. You are holding space for their experience and all that they have to share about it.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Be curious. Lay your assumptions aside and learn from the person telling the story. Ask questions to find out more about where someone is coming from.</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Listen to not only what is being said but how the person is saying it. If you’re not sure, summarize and ask if you got it right or missed anything.  </a:t>
            </a:r>
            <a:endParaRPr>
              <a:solidFill>
                <a:schemeClr val="dk1"/>
              </a:solidFill>
            </a:endParaRPr>
          </a:p>
          <a:p>
            <a:pPr indent="-298450" lvl="0" marL="457200" marR="203200" rtl="0" algn="l">
              <a:lnSpc>
                <a:spcPct val="115000"/>
              </a:lnSpc>
              <a:spcBef>
                <a:spcPts val="0"/>
              </a:spcBef>
              <a:spcAft>
                <a:spcPts val="0"/>
              </a:spcAft>
              <a:buClr>
                <a:srgbClr val="003B52"/>
              </a:buClr>
              <a:buSzPts val="1100"/>
              <a:buChar char="-"/>
            </a:pPr>
            <a:r>
              <a:rPr lang="en">
                <a:solidFill>
                  <a:schemeClr val="dk1"/>
                </a:solidFill>
              </a:rPr>
              <a:t>Accept what is being said as that person’s truth.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7656fad7a8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7656fad7a8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Facilitator Notes:</a:t>
            </a:r>
            <a:endParaRPr/>
          </a:p>
          <a:p>
            <a:pPr indent="-298450" lvl="0" marL="457200" rtl="0" algn="l">
              <a:spcBef>
                <a:spcPts val="0"/>
              </a:spcBef>
              <a:spcAft>
                <a:spcPts val="0"/>
              </a:spcAft>
              <a:buClr>
                <a:schemeClr val="dk1"/>
              </a:buClr>
              <a:buSzPts val="1100"/>
              <a:buChar char="-"/>
            </a:pPr>
            <a:r>
              <a:rPr lang="en">
                <a:solidFill>
                  <a:schemeClr val="dk1"/>
                </a:solidFill>
              </a:rPr>
              <a:t>In this activity, you will lead participants in an </a:t>
            </a:r>
            <a:r>
              <a:rPr lang="en">
                <a:solidFill>
                  <a:schemeClr val="dk1"/>
                </a:solidFill>
              </a:rPr>
              <a:t>activity to self-identify and explore their stereotypes based on those identifiers.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best suited for groups of 3-5 people.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 the left side, each person will have their own paper where they can write down 1-5 identifiers such as gender, race, age, profession, etc.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 the right side, each person will write down a stereotype associated with the stereotype that they </a:t>
            </a:r>
            <a:r>
              <a:rPr lang="en">
                <a:solidFill>
                  <a:schemeClr val="dk1"/>
                </a:solidFill>
              </a:rPr>
              <a:t>would</a:t>
            </a:r>
            <a:r>
              <a:rPr lang="en">
                <a:solidFill>
                  <a:schemeClr val="dk1"/>
                </a:solidFill>
              </a:rPr>
              <a:t> like to dispel or overcome.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participants that they can choose to participate in whatever capacity they desire and are able. Offer accommodations like writing the answers on a digital </a:t>
            </a:r>
            <a:r>
              <a:rPr lang="en">
                <a:solidFill>
                  <a:schemeClr val="dk1"/>
                </a:solidFill>
              </a:rPr>
              <a:t>device</a:t>
            </a:r>
            <a:r>
              <a:rPr lang="en">
                <a:solidFill>
                  <a:schemeClr val="dk1"/>
                </a:solidFill>
              </a:rPr>
              <a:t> if that is more comfortable.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Encourage participants to write down more than 1 option so that they are able to choose which statement/s they are comfortable sharing with the larger group.</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Activity Tools: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Small or Large group discussion (see tips)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Resource:</a:t>
            </a:r>
            <a:endParaRPr/>
          </a:p>
          <a:p>
            <a:pPr indent="0" lvl="0" marL="0" rtl="0" algn="l">
              <a:spcBef>
                <a:spcPts val="0"/>
              </a:spcBef>
              <a:spcAft>
                <a:spcPts val="0"/>
              </a:spcAft>
              <a:buClr>
                <a:schemeClr val="dk1"/>
              </a:buClr>
              <a:buSzPts val="1100"/>
              <a:buFont typeface="Arial"/>
              <a:buNone/>
            </a:pPr>
            <a:r>
              <a:rPr lang="en">
                <a:solidFill>
                  <a:schemeClr val="dk1"/>
                </a:solidFill>
              </a:rPr>
              <a:t>12 Diversity and Inclusion activities:</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hlink"/>
                </a:solidFill>
                <a:hlinkClick r:id="rId2"/>
              </a:rPr>
              <a:t>https://snacknation.com/blog/diversity-inclusion-activities/</a:t>
            </a:r>
            <a:r>
              <a:rPr lang="en">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7656fad7a8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7656fad7a8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Facilitator Notes:</a:t>
            </a:r>
            <a:endParaRPr>
              <a:solidFill>
                <a:schemeClr val="dk1"/>
              </a:solidFill>
            </a:endParaRPr>
          </a:p>
          <a:p>
            <a:pPr indent="0" lvl="0" marL="0" rtl="0" algn="l">
              <a:spcBef>
                <a:spcPts val="0"/>
              </a:spcBef>
              <a:spcAft>
                <a:spcPts val="0"/>
              </a:spcAft>
              <a:buNone/>
            </a:pPr>
            <a:r>
              <a:rPr lang="en">
                <a:solidFill>
                  <a:schemeClr val="dk1"/>
                </a:solidFill>
              </a:rPr>
              <a:t>Why?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Recognizing that people’s behaviors, thoughts, and emotions are communication about an unmet need is a pillar of applying a trauma-informed </a:t>
            </a:r>
            <a:r>
              <a:rPr lang="en">
                <a:solidFill>
                  <a:schemeClr val="dk1"/>
                </a:solidFill>
              </a:rPr>
              <a:t>approach</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To </a:t>
            </a:r>
            <a:r>
              <a:rPr lang="en">
                <a:solidFill>
                  <a:schemeClr val="dk1"/>
                </a:solidFill>
              </a:rPr>
              <a:t>create an inclusive environment and culture, we can pause and identify what we need in the moment. Are we hungry? Tired? Lonely? Feeling out of control? Feeling Misunderstood?</a:t>
            </a:r>
            <a:r>
              <a:rPr lang="en">
                <a:solidFill>
                  <a:schemeClr val="dk1"/>
                </a:solidFill>
              </a:rPr>
              <a:t> Unsafe? Disconnected? Alone?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When we identify needs and communicate them, we can honor them.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Resource: </a:t>
            </a:r>
            <a:endParaRPr>
              <a:solidFill>
                <a:schemeClr val="dk1"/>
              </a:solidFill>
            </a:endParaRPr>
          </a:p>
          <a:p>
            <a:pPr indent="0" lvl="0" marL="0" rtl="0" algn="l">
              <a:spcBef>
                <a:spcPts val="0"/>
              </a:spcBef>
              <a:spcAft>
                <a:spcPts val="0"/>
              </a:spcAft>
              <a:buNone/>
            </a:pPr>
            <a:r>
              <a:rPr lang="en">
                <a:solidFill>
                  <a:schemeClr val="dk1"/>
                </a:solidFill>
              </a:rPr>
              <a:t>Honour your needs: Helping yourself before helping others:</a:t>
            </a:r>
            <a:r>
              <a:rPr lang="en" u="sng">
                <a:solidFill>
                  <a:schemeClr val="dk1"/>
                </a:solidFill>
                <a:hlinkClick r:id="rId2">
                  <a:extLst>
                    <a:ext uri="{A12FA001-AC4F-418D-AE19-62706E023703}">
                      <ahyp:hlinkClr val="tx"/>
                    </a:ext>
                  </a:extLst>
                </a:hlinkClick>
              </a:rPr>
              <a:t>https://joyfuldays.com/honour-your-needs/</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2" name="Shape 12"/>
        <p:cNvGrpSpPr/>
        <p:nvPr/>
      </p:nvGrpSpPr>
      <p:grpSpPr>
        <a:xfrm>
          <a:off x="0" y="0"/>
          <a:ext cx="0" cy="0"/>
          <a:chOff x="0" y="0"/>
          <a:chExt cx="0" cy="0"/>
        </a:xfrm>
      </p:grpSpPr>
      <p:sp>
        <p:nvSpPr>
          <p:cNvPr id="13" name="Google Shape;13;p2"/>
          <p:cNvSpPr txBox="1"/>
          <p:nvPr>
            <p:ph type="title"/>
          </p:nvPr>
        </p:nvSpPr>
        <p:spPr>
          <a:xfrm>
            <a:off x="1625346" y="918972"/>
            <a:ext cx="6960900" cy="2640300"/>
          </a:xfrm>
          <a:prstGeom prst="rect">
            <a:avLst/>
          </a:prstGeom>
          <a:noFill/>
          <a:ln>
            <a:noFill/>
          </a:ln>
        </p:spPr>
        <p:txBody>
          <a:bodyPr anchorCtr="0" anchor="ctr" bIns="34275" lIns="68575" spcFirstLastPara="1" rIns="68575" wrap="square" tIns="34275">
            <a:normAutofit/>
          </a:bodyPr>
          <a:lstStyle>
            <a:lvl1pPr lvl="0" algn="l">
              <a:lnSpc>
                <a:spcPct val="85000"/>
              </a:lnSpc>
              <a:spcBef>
                <a:spcPts val="0"/>
              </a:spcBef>
              <a:spcAft>
                <a:spcPts val="0"/>
              </a:spcAft>
              <a:buClr>
                <a:schemeClr val="dk1"/>
              </a:buClr>
              <a:buSzPts val="5400"/>
              <a:buFont typeface="Muli"/>
              <a:buNone/>
              <a:defRPr b="1" sz="5400">
                <a:solidFill>
                  <a:schemeClr val="dk1"/>
                </a:solidFill>
                <a:latin typeface="Muli"/>
                <a:ea typeface="Muli"/>
                <a:cs typeface="Muli"/>
                <a:sym typeface="Muli"/>
              </a:defRPr>
            </a:lvl1pPr>
            <a:lvl2pPr lvl="1">
              <a:spcBef>
                <a:spcPts val="0"/>
              </a:spcBef>
              <a:spcAft>
                <a:spcPts val="0"/>
              </a:spcAft>
              <a:buSzPts val="1100"/>
              <a:buFont typeface="Muli"/>
              <a:buNone/>
              <a:defRPr>
                <a:latin typeface="Muli"/>
                <a:ea typeface="Muli"/>
                <a:cs typeface="Muli"/>
                <a:sym typeface="Muli"/>
              </a:defRPr>
            </a:lvl2pPr>
            <a:lvl3pPr lvl="2">
              <a:spcBef>
                <a:spcPts val="0"/>
              </a:spcBef>
              <a:spcAft>
                <a:spcPts val="0"/>
              </a:spcAft>
              <a:buSzPts val="1100"/>
              <a:buFont typeface="Muli"/>
              <a:buNone/>
              <a:defRPr>
                <a:latin typeface="Muli"/>
                <a:ea typeface="Muli"/>
                <a:cs typeface="Muli"/>
                <a:sym typeface="Muli"/>
              </a:defRPr>
            </a:lvl3pPr>
            <a:lvl4pPr lvl="3">
              <a:spcBef>
                <a:spcPts val="0"/>
              </a:spcBef>
              <a:spcAft>
                <a:spcPts val="0"/>
              </a:spcAft>
              <a:buSzPts val="1100"/>
              <a:buFont typeface="Muli"/>
              <a:buNone/>
              <a:defRPr>
                <a:latin typeface="Muli"/>
                <a:ea typeface="Muli"/>
                <a:cs typeface="Muli"/>
                <a:sym typeface="Muli"/>
              </a:defRPr>
            </a:lvl4pPr>
            <a:lvl5pPr lvl="4">
              <a:spcBef>
                <a:spcPts val="0"/>
              </a:spcBef>
              <a:spcAft>
                <a:spcPts val="0"/>
              </a:spcAft>
              <a:buSzPts val="1100"/>
              <a:buFont typeface="Muli"/>
              <a:buNone/>
              <a:defRPr>
                <a:latin typeface="Muli"/>
                <a:ea typeface="Muli"/>
                <a:cs typeface="Muli"/>
                <a:sym typeface="Muli"/>
              </a:defRPr>
            </a:lvl5pPr>
            <a:lvl6pPr lvl="5">
              <a:spcBef>
                <a:spcPts val="0"/>
              </a:spcBef>
              <a:spcAft>
                <a:spcPts val="0"/>
              </a:spcAft>
              <a:buSzPts val="1100"/>
              <a:buFont typeface="Muli"/>
              <a:buNone/>
              <a:defRPr>
                <a:latin typeface="Muli"/>
                <a:ea typeface="Muli"/>
                <a:cs typeface="Muli"/>
                <a:sym typeface="Muli"/>
              </a:defRPr>
            </a:lvl6pPr>
            <a:lvl7pPr lvl="6">
              <a:spcBef>
                <a:spcPts val="0"/>
              </a:spcBef>
              <a:spcAft>
                <a:spcPts val="0"/>
              </a:spcAft>
              <a:buSzPts val="1100"/>
              <a:buFont typeface="Muli"/>
              <a:buNone/>
              <a:defRPr>
                <a:latin typeface="Muli"/>
                <a:ea typeface="Muli"/>
                <a:cs typeface="Muli"/>
                <a:sym typeface="Muli"/>
              </a:defRPr>
            </a:lvl7pPr>
            <a:lvl8pPr lvl="7">
              <a:spcBef>
                <a:spcPts val="0"/>
              </a:spcBef>
              <a:spcAft>
                <a:spcPts val="0"/>
              </a:spcAft>
              <a:buSzPts val="1100"/>
              <a:buFont typeface="Muli"/>
              <a:buNone/>
              <a:defRPr>
                <a:latin typeface="Muli"/>
                <a:ea typeface="Muli"/>
                <a:cs typeface="Muli"/>
                <a:sym typeface="Muli"/>
              </a:defRPr>
            </a:lvl8pPr>
            <a:lvl9pPr lvl="8">
              <a:spcBef>
                <a:spcPts val="0"/>
              </a:spcBef>
              <a:spcAft>
                <a:spcPts val="0"/>
              </a:spcAft>
              <a:buSzPts val="1100"/>
              <a:buFont typeface="Muli"/>
              <a:buNone/>
              <a:defRPr>
                <a:latin typeface="Muli"/>
                <a:ea typeface="Muli"/>
                <a:cs typeface="Muli"/>
                <a:sym typeface="Muli"/>
              </a:defRPr>
            </a:lvl9pPr>
          </a:lstStyle>
          <a:p/>
        </p:txBody>
      </p:sp>
      <p:sp>
        <p:nvSpPr>
          <p:cNvPr id="14" name="Google Shape;14;p2"/>
          <p:cNvSpPr txBox="1"/>
          <p:nvPr>
            <p:ph idx="1" type="body"/>
          </p:nvPr>
        </p:nvSpPr>
        <p:spPr>
          <a:xfrm>
            <a:off x="1624331" y="3765042"/>
            <a:ext cx="6789300" cy="8001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900"/>
              </a:spcBef>
              <a:spcAft>
                <a:spcPts val="0"/>
              </a:spcAft>
              <a:buSzPts val="1300"/>
              <a:buFont typeface="Muli"/>
              <a:buNone/>
              <a:defRPr sz="1500">
                <a:solidFill>
                  <a:schemeClr val="dk1"/>
                </a:solidFill>
                <a:latin typeface="Muli"/>
                <a:ea typeface="Muli"/>
                <a:cs typeface="Muli"/>
                <a:sym typeface="Muli"/>
              </a:defRPr>
            </a:lvl1pPr>
            <a:lvl2pPr indent="-228600" lvl="1" marL="914400" algn="l">
              <a:lnSpc>
                <a:spcPct val="90000"/>
              </a:lnSpc>
              <a:spcBef>
                <a:spcPts val="300"/>
              </a:spcBef>
              <a:spcAft>
                <a:spcPts val="0"/>
              </a:spcAft>
              <a:buSzPts val="1100"/>
              <a:buFont typeface="Muli"/>
              <a:buNone/>
              <a:defRPr sz="1400">
                <a:solidFill>
                  <a:srgbClr val="888888"/>
                </a:solidFill>
                <a:latin typeface="Muli"/>
                <a:ea typeface="Muli"/>
                <a:cs typeface="Muli"/>
                <a:sym typeface="Muli"/>
              </a:defRPr>
            </a:lvl2pPr>
            <a:lvl3pPr indent="-228600" lvl="2" marL="1371600" algn="l">
              <a:lnSpc>
                <a:spcPct val="90000"/>
              </a:lnSpc>
              <a:spcBef>
                <a:spcPts val="300"/>
              </a:spcBef>
              <a:spcAft>
                <a:spcPts val="0"/>
              </a:spcAft>
              <a:buSzPts val="1000"/>
              <a:buFont typeface="Muli"/>
              <a:buNone/>
              <a:defRPr sz="1200">
                <a:solidFill>
                  <a:srgbClr val="888888"/>
                </a:solidFill>
                <a:latin typeface="Muli"/>
                <a:ea typeface="Muli"/>
                <a:cs typeface="Muli"/>
                <a:sym typeface="Muli"/>
              </a:defRPr>
            </a:lvl3pPr>
            <a:lvl4pPr indent="-228600" lvl="3" marL="18288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4pPr>
            <a:lvl5pPr indent="-228600" lvl="4" marL="22860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5pPr>
            <a:lvl6pPr indent="-228600" lvl="5" marL="27432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6pPr>
            <a:lvl7pPr indent="-228600" lvl="6" marL="32004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7pPr>
            <a:lvl8pPr indent="-228600" lvl="7" marL="36576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8pPr>
            <a:lvl9pPr indent="-228600" lvl="8" marL="4114800" algn="l">
              <a:lnSpc>
                <a:spcPct val="90000"/>
              </a:lnSpc>
              <a:spcBef>
                <a:spcPts val="300"/>
              </a:spcBef>
              <a:spcAft>
                <a:spcPts val="200"/>
              </a:spcAft>
              <a:buSzPts val="900"/>
              <a:buFont typeface="Muli"/>
              <a:buNone/>
              <a:defRPr sz="1100">
                <a:solidFill>
                  <a:srgbClr val="888888"/>
                </a:solidFill>
                <a:latin typeface="Muli"/>
                <a:ea typeface="Muli"/>
                <a:cs typeface="Muli"/>
                <a:sym typeface="Muli"/>
              </a:defRPr>
            </a:lvl9pPr>
          </a:lstStyle>
          <a:p/>
        </p:txBody>
      </p:sp>
      <p:pic>
        <p:nvPicPr>
          <p:cNvPr id="15" name="Google Shape;15;p2"/>
          <p:cNvPicPr preferRelativeResize="0"/>
          <p:nvPr/>
        </p:nvPicPr>
        <p:blipFill rotWithShape="1">
          <a:blip r:embed="rId2">
            <a:alphaModFix/>
          </a:blip>
          <a:srcRect b="0" l="0" r="0" t="0"/>
          <a:stretch/>
        </p:blipFill>
        <p:spPr>
          <a:xfrm>
            <a:off x="432639" y="1593338"/>
            <a:ext cx="1291573" cy="1291573"/>
          </a:xfrm>
          <a:prstGeom prst="rect">
            <a:avLst/>
          </a:prstGeom>
          <a:noFill/>
          <a:ln>
            <a:noFill/>
          </a:ln>
        </p:spPr>
      </p:pic>
      <p:pic>
        <p:nvPicPr>
          <p:cNvPr id="16" name="Google Shape;16;p2"/>
          <p:cNvPicPr preferRelativeResize="0"/>
          <p:nvPr/>
        </p:nvPicPr>
        <p:blipFill rotWithShape="1">
          <a:blip r:embed="rId3">
            <a:alphaModFix/>
          </a:blip>
          <a:srcRect b="0" l="0" r="0" t="0"/>
          <a:stretch/>
        </p:blipFill>
        <p:spPr>
          <a:xfrm>
            <a:off x="1624331" y="3474934"/>
            <a:ext cx="6973571" cy="84368"/>
          </a:xfrm>
          <a:prstGeom prst="rect">
            <a:avLst/>
          </a:prstGeom>
          <a:noFill/>
          <a:ln>
            <a:noFill/>
          </a:ln>
        </p:spPr>
      </p:pic>
      <p:sp>
        <p:nvSpPr>
          <p:cNvPr id="17" name="Google Shape;17;p2"/>
          <p:cNvSpPr txBox="1"/>
          <p:nvPr/>
        </p:nvSpPr>
        <p:spPr>
          <a:xfrm>
            <a:off x="306625" y="4802225"/>
            <a:ext cx="5709300" cy="30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i="1" lang="en" sz="900">
                <a:solidFill>
                  <a:schemeClr val="dk1"/>
                </a:solidFill>
                <a:latin typeface="Muli"/>
                <a:ea typeface="Muli"/>
                <a:cs typeface="Muli"/>
                <a:sym typeface="Muli"/>
              </a:rPr>
              <a:t>Property of Origins Training &amp; Consulting. Use and distribution limited to approved individuals only. </a:t>
            </a:r>
            <a:endParaRPr i="1" sz="900">
              <a:solidFill>
                <a:schemeClr val="dk1"/>
              </a:solidFill>
              <a:latin typeface="Muli"/>
              <a:ea typeface="Muli"/>
              <a:cs typeface="Muli"/>
              <a:sym typeface="Muli"/>
            </a:endParaRPr>
          </a:p>
        </p:txBody>
      </p:sp>
      <p:pic>
        <p:nvPicPr>
          <p:cNvPr id="18" name="Google Shape;18;p2"/>
          <p:cNvPicPr preferRelativeResize="0"/>
          <p:nvPr/>
        </p:nvPicPr>
        <p:blipFill>
          <a:blip r:embed="rId4">
            <a:alphaModFix/>
          </a:blip>
          <a:stretch>
            <a:fillRect/>
          </a:stretch>
        </p:blipFill>
        <p:spPr>
          <a:xfrm>
            <a:off x="7009325" y="4565150"/>
            <a:ext cx="1080725" cy="449600"/>
          </a:xfrm>
          <a:prstGeom prst="rect">
            <a:avLst/>
          </a:prstGeom>
          <a:noFill/>
          <a:ln>
            <a:noFill/>
          </a:ln>
        </p:spPr>
      </p:pic>
      <p:pic>
        <p:nvPicPr>
          <p:cNvPr id="19" name="Google Shape;19;p2"/>
          <p:cNvPicPr preferRelativeResize="0"/>
          <p:nvPr/>
        </p:nvPicPr>
        <p:blipFill>
          <a:blip r:embed="rId5">
            <a:alphaModFix/>
          </a:blip>
          <a:stretch>
            <a:fillRect/>
          </a:stretch>
        </p:blipFill>
        <p:spPr>
          <a:xfrm>
            <a:off x="1551600" y="3479750"/>
            <a:ext cx="7135124" cy="747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71" name="Shape 71"/>
        <p:cNvGrpSpPr/>
        <p:nvPr/>
      </p:nvGrpSpPr>
      <p:grpSpPr>
        <a:xfrm>
          <a:off x="0" y="0"/>
          <a:ext cx="0" cy="0"/>
          <a:chOff x="0" y="0"/>
          <a:chExt cx="0" cy="0"/>
        </a:xfrm>
      </p:grpSpPr>
      <p:pic>
        <p:nvPicPr>
          <p:cNvPr id="72" name="Google Shape;72;p12"/>
          <p:cNvPicPr preferRelativeResize="0"/>
          <p:nvPr/>
        </p:nvPicPr>
        <p:blipFill rotWithShape="1">
          <a:blip r:embed="rId2">
            <a:alphaModFix/>
          </a:blip>
          <a:srcRect b="0" l="0" r="0" t="0"/>
          <a:stretch/>
        </p:blipFill>
        <p:spPr>
          <a:xfrm rot="-5400000">
            <a:off x="-2540636" y="2540635"/>
            <a:ext cx="5143500" cy="62228"/>
          </a:xfrm>
          <a:prstGeom prst="rect">
            <a:avLst/>
          </a:prstGeom>
          <a:noFill/>
          <a:ln>
            <a:noFill/>
          </a:ln>
        </p:spPr>
      </p:pic>
      <p:pic>
        <p:nvPicPr>
          <p:cNvPr id="73" name="Google Shape;73;p12"/>
          <p:cNvPicPr preferRelativeResize="0"/>
          <p:nvPr/>
        </p:nvPicPr>
        <p:blipFill>
          <a:blip r:embed="rId3">
            <a:alphaModFix/>
          </a:blip>
          <a:stretch>
            <a:fillRect/>
          </a:stretch>
        </p:blipFill>
        <p:spPr>
          <a:xfrm rot="-5400000">
            <a:off x="-2550800" y="2544551"/>
            <a:ext cx="5163824" cy="747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1"/>
        </a:solidFill>
      </p:bgPr>
    </p:bg>
    <p:spTree>
      <p:nvGrpSpPr>
        <p:cNvPr id="74" name="Shape 74"/>
        <p:cNvGrpSpPr/>
        <p:nvPr/>
      </p:nvGrpSpPr>
      <p:grpSpPr>
        <a:xfrm>
          <a:off x="0" y="0"/>
          <a:ext cx="0" cy="0"/>
          <a:chOff x="0" y="0"/>
          <a:chExt cx="0" cy="0"/>
        </a:xfrm>
      </p:grpSpPr>
      <p:sp>
        <p:nvSpPr>
          <p:cNvPr id="75" name="Google Shape;75;p13"/>
          <p:cNvSpPr/>
          <p:nvPr/>
        </p:nvSpPr>
        <p:spPr>
          <a:xfrm>
            <a:off x="690625" y="1010210"/>
            <a:ext cx="7667100" cy="60600"/>
          </a:xfrm>
          <a:prstGeom prst="rect">
            <a:avLst/>
          </a:prstGeom>
          <a:solidFill>
            <a:srgbClr val="005D8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6" name="Google Shape;76;p13"/>
          <p:cNvSpPr txBox="1"/>
          <p:nvPr>
            <p:ph type="ctrTitle"/>
          </p:nvPr>
        </p:nvSpPr>
        <p:spPr>
          <a:xfrm>
            <a:off x="690625" y="1096181"/>
            <a:ext cx="7652700" cy="2277000"/>
          </a:xfrm>
          <a:prstGeom prst="rect">
            <a:avLst/>
          </a:prstGeom>
          <a:noFill/>
          <a:ln>
            <a:noFill/>
          </a:ln>
        </p:spPr>
        <p:txBody>
          <a:bodyPr anchorCtr="0" anchor="ctr" bIns="34275" lIns="68575" spcFirstLastPara="1" rIns="68575" wrap="square" tIns="34275">
            <a:noAutofit/>
          </a:bodyPr>
          <a:lstStyle>
            <a:lvl1pPr lvl="0" rtl="0" algn="l">
              <a:lnSpc>
                <a:spcPct val="85000"/>
              </a:lnSpc>
              <a:spcBef>
                <a:spcPts val="0"/>
              </a:spcBef>
              <a:spcAft>
                <a:spcPts val="0"/>
              </a:spcAft>
              <a:buClr>
                <a:schemeClr val="dk1"/>
              </a:buClr>
              <a:buSzPts val="5400"/>
              <a:buFont typeface="Muli"/>
              <a:buNone/>
              <a:defRPr b="1" sz="5400" cap="none">
                <a:solidFill>
                  <a:schemeClr val="dk1"/>
                </a:solidFill>
                <a:latin typeface="Muli"/>
                <a:ea typeface="Muli"/>
                <a:cs typeface="Muli"/>
                <a:sym typeface="Mul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7" name="Google Shape;77;p13"/>
          <p:cNvSpPr txBox="1"/>
          <p:nvPr>
            <p:ph idx="1" type="subTitle"/>
          </p:nvPr>
        </p:nvSpPr>
        <p:spPr>
          <a:xfrm>
            <a:off x="802386" y="3291840"/>
            <a:ext cx="5918400" cy="8025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900"/>
              </a:spcBef>
              <a:spcAft>
                <a:spcPts val="0"/>
              </a:spcAft>
              <a:buSzPts val="1400"/>
              <a:buFont typeface="Muli"/>
              <a:buNone/>
              <a:defRPr sz="1700">
                <a:solidFill>
                  <a:schemeClr val="dk1"/>
                </a:solidFill>
                <a:latin typeface="Muli"/>
                <a:ea typeface="Muli"/>
                <a:cs typeface="Muli"/>
                <a:sym typeface="Muli"/>
              </a:defRPr>
            </a:lvl1pPr>
            <a:lvl2pPr lvl="1" rtl="0" algn="ctr">
              <a:lnSpc>
                <a:spcPct val="90000"/>
              </a:lnSpc>
              <a:spcBef>
                <a:spcPts val="300"/>
              </a:spcBef>
              <a:spcAft>
                <a:spcPts val="0"/>
              </a:spcAft>
              <a:buSzPts val="1400"/>
              <a:buFont typeface="Muli"/>
              <a:buNone/>
              <a:defRPr sz="1700">
                <a:latin typeface="Muli"/>
                <a:ea typeface="Muli"/>
                <a:cs typeface="Muli"/>
                <a:sym typeface="Muli"/>
              </a:defRPr>
            </a:lvl2pPr>
            <a:lvl3pPr lvl="2" rtl="0" algn="ctr">
              <a:lnSpc>
                <a:spcPct val="90000"/>
              </a:lnSpc>
              <a:spcBef>
                <a:spcPts val="300"/>
              </a:spcBef>
              <a:spcAft>
                <a:spcPts val="0"/>
              </a:spcAft>
              <a:buSzPts val="1400"/>
              <a:buFont typeface="Muli"/>
              <a:buNone/>
              <a:defRPr sz="1700">
                <a:latin typeface="Muli"/>
                <a:ea typeface="Muli"/>
                <a:cs typeface="Muli"/>
                <a:sym typeface="Muli"/>
              </a:defRPr>
            </a:lvl3pPr>
            <a:lvl4pPr lvl="3" rtl="0" algn="ctr">
              <a:lnSpc>
                <a:spcPct val="90000"/>
              </a:lnSpc>
              <a:spcBef>
                <a:spcPts val="300"/>
              </a:spcBef>
              <a:spcAft>
                <a:spcPts val="0"/>
              </a:spcAft>
              <a:buSzPts val="1300"/>
              <a:buFont typeface="Muli"/>
              <a:buNone/>
              <a:defRPr sz="1500">
                <a:latin typeface="Muli"/>
                <a:ea typeface="Muli"/>
                <a:cs typeface="Muli"/>
                <a:sym typeface="Muli"/>
              </a:defRPr>
            </a:lvl4pPr>
            <a:lvl5pPr lvl="4" rtl="0" algn="ctr">
              <a:lnSpc>
                <a:spcPct val="90000"/>
              </a:lnSpc>
              <a:spcBef>
                <a:spcPts val="300"/>
              </a:spcBef>
              <a:spcAft>
                <a:spcPts val="0"/>
              </a:spcAft>
              <a:buSzPts val="1300"/>
              <a:buFont typeface="Muli"/>
              <a:buNone/>
              <a:defRPr sz="1500">
                <a:latin typeface="Muli"/>
                <a:ea typeface="Muli"/>
                <a:cs typeface="Muli"/>
                <a:sym typeface="Muli"/>
              </a:defRPr>
            </a:lvl5pPr>
            <a:lvl6pPr lvl="5" rtl="0" algn="ctr">
              <a:lnSpc>
                <a:spcPct val="90000"/>
              </a:lnSpc>
              <a:spcBef>
                <a:spcPts val="300"/>
              </a:spcBef>
              <a:spcAft>
                <a:spcPts val="0"/>
              </a:spcAft>
              <a:buSzPts val="1300"/>
              <a:buFont typeface="Muli"/>
              <a:buNone/>
              <a:defRPr sz="1500">
                <a:latin typeface="Muli"/>
                <a:ea typeface="Muli"/>
                <a:cs typeface="Muli"/>
                <a:sym typeface="Muli"/>
              </a:defRPr>
            </a:lvl6pPr>
            <a:lvl7pPr lvl="6" rtl="0" algn="ctr">
              <a:lnSpc>
                <a:spcPct val="90000"/>
              </a:lnSpc>
              <a:spcBef>
                <a:spcPts val="300"/>
              </a:spcBef>
              <a:spcAft>
                <a:spcPts val="0"/>
              </a:spcAft>
              <a:buSzPts val="1300"/>
              <a:buFont typeface="Muli"/>
              <a:buNone/>
              <a:defRPr sz="1500">
                <a:latin typeface="Muli"/>
                <a:ea typeface="Muli"/>
                <a:cs typeface="Muli"/>
                <a:sym typeface="Muli"/>
              </a:defRPr>
            </a:lvl7pPr>
            <a:lvl8pPr lvl="7" rtl="0" algn="ctr">
              <a:lnSpc>
                <a:spcPct val="90000"/>
              </a:lnSpc>
              <a:spcBef>
                <a:spcPts val="300"/>
              </a:spcBef>
              <a:spcAft>
                <a:spcPts val="0"/>
              </a:spcAft>
              <a:buSzPts val="1300"/>
              <a:buFont typeface="Muli"/>
              <a:buNone/>
              <a:defRPr sz="1500">
                <a:latin typeface="Muli"/>
                <a:ea typeface="Muli"/>
                <a:cs typeface="Muli"/>
                <a:sym typeface="Muli"/>
              </a:defRPr>
            </a:lvl8pPr>
            <a:lvl9pPr lvl="8" rtl="0" algn="ctr">
              <a:lnSpc>
                <a:spcPct val="90000"/>
              </a:lnSpc>
              <a:spcBef>
                <a:spcPts val="300"/>
              </a:spcBef>
              <a:spcAft>
                <a:spcPts val="200"/>
              </a:spcAft>
              <a:buSzPts val="1300"/>
              <a:buFont typeface="Muli"/>
              <a:buNone/>
              <a:defRPr sz="1500">
                <a:latin typeface="Muli"/>
                <a:ea typeface="Muli"/>
                <a:cs typeface="Muli"/>
                <a:sym typeface="Muli"/>
              </a:defRPr>
            </a:lvl9pPr>
          </a:lstStyle>
          <a:p/>
        </p:txBody>
      </p:sp>
      <p:pic>
        <p:nvPicPr>
          <p:cNvPr id="78" name="Google Shape;78;p13"/>
          <p:cNvPicPr preferRelativeResize="0"/>
          <p:nvPr/>
        </p:nvPicPr>
        <p:blipFill rotWithShape="1">
          <a:blip r:embed="rId2">
            <a:alphaModFix/>
          </a:blip>
          <a:srcRect b="0" l="0" r="0" t="0"/>
          <a:stretch/>
        </p:blipFill>
        <p:spPr>
          <a:xfrm>
            <a:off x="7880630" y="3842684"/>
            <a:ext cx="1291573" cy="1291573"/>
          </a:xfrm>
          <a:prstGeom prst="rect">
            <a:avLst/>
          </a:prstGeom>
          <a:noFill/>
          <a:ln>
            <a:noFill/>
          </a:ln>
        </p:spPr>
      </p:pic>
      <p:pic>
        <p:nvPicPr>
          <p:cNvPr id="79" name="Google Shape;79;p13"/>
          <p:cNvPicPr preferRelativeResize="0"/>
          <p:nvPr/>
        </p:nvPicPr>
        <p:blipFill rotWithShape="1">
          <a:blip r:embed="rId3">
            <a:alphaModFix/>
          </a:blip>
          <a:srcRect b="0" l="0" r="0" t="0"/>
          <a:stretch/>
        </p:blipFill>
        <p:spPr>
          <a:xfrm flipH="1" rot="10800000">
            <a:off x="690625" y="3182644"/>
            <a:ext cx="7652675" cy="92584"/>
          </a:xfrm>
          <a:prstGeom prst="rect">
            <a:avLst/>
          </a:prstGeom>
          <a:noFill/>
          <a:ln>
            <a:noFill/>
          </a:ln>
        </p:spPr>
      </p:pic>
      <p:sp>
        <p:nvSpPr>
          <p:cNvPr id="80" name="Google Shape;80;p13"/>
          <p:cNvSpPr txBox="1"/>
          <p:nvPr/>
        </p:nvSpPr>
        <p:spPr>
          <a:xfrm>
            <a:off x="288450" y="4844800"/>
            <a:ext cx="6465600" cy="30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i="1" lang="en" sz="900">
                <a:solidFill>
                  <a:schemeClr val="dk1"/>
                </a:solidFill>
                <a:latin typeface="Muli"/>
                <a:ea typeface="Muli"/>
                <a:cs typeface="Muli"/>
                <a:sym typeface="Muli"/>
              </a:rPr>
              <a:t>Property of Origins Training &amp; Consulting. Use and distribution limited to approved individuals only. </a:t>
            </a:r>
            <a:endParaRPr i="1" sz="900">
              <a:latin typeface="Muli"/>
              <a:ea typeface="Muli"/>
              <a:cs typeface="Muli"/>
              <a:sym typeface="Muli"/>
            </a:endParaRPr>
          </a:p>
        </p:txBody>
      </p:sp>
      <p:sp>
        <p:nvSpPr>
          <p:cNvPr id="81" name="Google Shape;81;p13"/>
          <p:cNvSpPr txBox="1"/>
          <p:nvPr/>
        </p:nvSpPr>
        <p:spPr>
          <a:xfrm>
            <a:off x="7963650" y="4727100"/>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900">
              <a:solidFill>
                <a:schemeClr val="dk1"/>
              </a:solidFill>
              <a:latin typeface="Muli"/>
              <a:ea typeface="Muli"/>
              <a:cs typeface="Muli"/>
              <a:sym typeface="Muli"/>
            </a:endParaRPr>
          </a:p>
          <a:p>
            <a:pPr indent="0" lvl="0" marL="0" rtl="0" algn="l">
              <a:spcBef>
                <a:spcPts val="0"/>
              </a:spcBef>
              <a:spcAft>
                <a:spcPts val="0"/>
              </a:spcAft>
              <a:buNone/>
            </a:pPr>
            <a:r>
              <a:rPr lang="en" sz="900">
                <a:solidFill>
                  <a:schemeClr val="dk1"/>
                </a:solidFill>
                <a:latin typeface="Muli"/>
                <a:ea typeface="Muli"/>
                <a:cs typeface="Muli"/>
                <a:sym typeface="Muli"/>
              </a:rPr>
              <a:t>originstraining.org</a:t>
            </a:r>
            <a:endParaRPr sz="900">
              <a:solidFill>
                <a:schemeClr val="dk1"/>
              </a:solidFill>
              <a:latin typeface="Muli"/>
              <a:ea typeface="Muli"/>
              <a:cs typeface="Muli"/>
              <a:sym typeface="Muli"/>
            </a:endParaRPr>
          </a:p>
        </p:txBody>
      </p:sp>
      <p:pic>
        <p:nvPicPr>
          <p:cNvPr id="82" name="Google Shape;82;p13"/>
          <p:cNvPicPr preferRelativeResize="0"/>
          <p:nvPr/>
        </p:nvPicPr>
        <p:blipFill>
          <a:blip r:embed="rId4">
            <a:alphaModFix/>
          </a:blip>
          <a:stretch>
            <a:fillRect/>
          </a:stretch>
        </p:blipFill>
        <p:spPr>
          <a:xfrm>
            <a:off x="212775" y="181050"/>
            <a:ext cx="1080725" cy="449600"/>
          </a:xfrm>
          <a:prstGeom prst="rect">
            <a:avLst/>
          </a:prstGeom>
          <a:noFill/>
          <a:ln>
            <a:noFill/>
          </a:ln>
        </p:spPr>
      </p:pic>
      <p:pic>
        <p:nvPicPr>
          <p:cNvPr id="83" name="Google Shape;83;p13"/>
          <p:cNvPicPr preferRelativeResize="0"/>
          <p:nvPr/>
        </p:nvPicPr>
        <p:blipFill>
          <a:blip r:embed="rId5">
            <a:alphaModFix/>
          </a:blip>
          <a:stretch>
            <a:fillRect/>
          </a:stretch>
        </p:blipFill>
        <p:spPr>
          <a:xfrm>
            <a:off x="690615" y="3191575"/>
            <a:ext cx="7652675" cy="74750"/>
          </a:xfrm>
          <a:prstGeom prst="rect">
            <a:avLst/>
          </a:prstGeom>
          <a:noFill/>
          <a:ln>
            <a:noFill/>
          </a:ln>
        </p:spPr>
      </p:pic>
      <p:pic>
        <p:nvPicPr>
          <p:cNvPr id="84" name="Google Shape;84;p13"/>
          <p:cNvPicPr preferRelativeResize="0"/>
          <p:nvPr/>
        </p:nvPicPr>
        <p:blipFill>
          <a:blip r:embed="rId5">
            <a:alphaModFix/>
          </a:blip>
          <a:stretch>
            <a:fillRect/>
          </a:stretch>
        </p:blipFill>
        <p:spPr>
          <a:xfrm>
            <a:off x="697828" y="1003125"/>
            <a:ext cx="7652675" cy="747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2">
  <p:cSld name="1_Blank_2">
    <p:spTree>
      <p:nvGrpSpPr>
        <p:cNvPr id="85" name="Shape 85"/>
        <p:cNvGrpSpPr/>
        <p:nvPr/>
      </p:nvGrpSpPr>
      <p:grpSpPr>
        <a:xfrm>
          <a:off x="0" y="0"/>
          <a:ext cx="0" cy="0"/>
          <a:chOff x="0" y="0"/>
          <a:chExt cx="0" cy="0"/>
        </a:xfrm>
      </p:grpSpPr>
      <p:pic>
        <p:nvPicPr>
          <p:cNvPr id="86" name="Google Shape;86;p14"/>
          <p:cNvPicPr preferRelativeResize="0"/>
          <p:nvPr/>
        </p:nvPicPr>
        <p:blipFill rotWithShape="1">
          <a:blip r:embed="rId2">
            <a:alphaModFix/>
          </a:blip>
          <a:srcRect b="0" l="0" r="0" t="0"/>
          <a:stretch/>
        </p:blipFill>
        <p:spPr>
          <a:xfrm flipH="1" rot="10800000">
            <a:off x="745663" y="1371599"/>
            <a:ext cx="7652675" cy="92584"/>
          </a:xfrm>
          <a:prstGeom prst="rect">
            <a:avLst/>
          </a:prstGeom>
          <a:noFill/>
          <a:ln>
            <a:noFill/>
          </a:ln>
        </p:spPr>
      </p:pic>
      <p:sp>
        <p:nvSpPr>
          <p:cNvPr id="87" name="Google Shape;87;p14"/>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3500"/>
              <a:buFont typeface="Muli"/>
              <a:buNone/>
              <a:defRPr sz="4400">
                <a:solidFill>
                  <a:schemeClr val="dk1"/>
                </a:solidFill>
                <a:latin typeface="Muli"/>
                <a:ea typeface="Muli"/>
                <a:cs typeface="Muli"/>
                <a:sym typeface="Mul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88" name="Google Shape;88;p14"/>
          <p:cNvPicPr preferRelativeResize="0"/>
          <p:nvPr/>
        </p:nvPicPr>
        <p:blipFill>
          <a:blip r:embed="rId3">
            <a:alphaModFix/>
          </a:blip>
          <a:stretch>
            <a:fillRect/>
          </a:stretch>
        </p:blipFill>
        <p:spPr>
          <a:xfrm>
            <a:off x="745663" y="1371606"/>
            <a:ext cx="7652675" cy="925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4400"/>
              <a:buFont typeface="Muli"/>
              <a:buNone/>
              <a:defRPr sz="4400">
                <a:solidFill>
                  <a:schemeClr val="dk1"/>
                </a:solidFill>
                <a:latin typeface="Muli"/>
                <a:ea typeface="Muli"/>
                <a:cs typeface="Muli"/>
                <a:sym typeface="Mul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2" name="Google Shape;22;p3"/>
          <p:cNvSpPr txBox="1"/>
          <p:nvPr>
            <p:ph idx="1" type="body"/>
          </p:nvPr>
        </p:nvSpPr>
        <p:spPr>
          <a:xfrm>
            <a:off x="802386" y="1591056"/>
            <a:ext cx="7543800" cy="30381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900"/>
              </a:spcBef>
              <a:spcAft>
                <a:spcPts val="0"/>
              </a:spcAft>
              <a:buSzPts val="1100"/>
              <a:buFont typeface="Muli"/>
              <a:buChar char="▪"/>
              <a:defRPr>
                <a:latin typeface="Muli"/>
                <a:ea typeface="Muli"/>
                <a:cs typeface="Muli"/>
                <a:sym typeface="Muli"/>
              </a:defRPr>
            </a:lvl1pPr>
            <a:lvl2pPr indent="-298450" lvl="1" marL="914400" algn="l">
              <a:lnSpc>
                <a:spcPct val="90000"/>
              </a:lnSpc>
              <a:spcBef>
                <a:spcPts val="300"/>
              </a:spcBef>
              <a:spcAft>
                <a:spcPts val="0"/>
              </a:spcAft>
              <a:buSzPts val="1100"/>
              <a:buFont typeface="Muli"/>
              <a:buChar char="▪"/>
              <a:defRPr>
                <a:latin typeface="Muli"/>
                <a:ea typeface="Muli"/>
                <a:cs typeface="Muli"/>
                <a:sym typeface="Muli"/>
              </a:defRPr>
            </a:lvl2pPr>
            <a:lvl3pPr indent="-298450" lvl="2" marL="1371600" algn="l">
              <a:lnSpc>
                <a:spcPct val="90000"/>
              </a:lnSpc>
              <a:spcBef>
                <a:spcPts val="300"/>
              </a:spcBef>
              <a:spcAft>
                <a:spcPts val="0"/>
              </a:spcAft>
              <a:buSzPts val="1100"/>
              <a:buFont typeface="Muli"/>
              <a:buChar char="▪"/>
              <a:defRPr>
                <a:latin typeface="Muli"/>
                <a:ea typeface="Muli"/>
                <a:cs typeface="Muli"/>
                <a:sym typeface="Muli"/>
              </a:defRPr>
            </a:lvl3pPr>
            <a:lvl4pPr indent="-298450" lvl="3" marL="1828800" algn="l">
              <a:lnSpc>
                <a:spcPct val="90000"/>
              </a:lnSpc>
              <a:spcBef>
                <a:spcPts val="300"/>
              </a:spcBef>
              <a:spcAft>
                <a:spcPts val="0"/>
              </a:spcAft>
              <a:buSzPts val="1100"/>
              <a:buFont typeface="Muli"/>
              <a:buChar char="▪"/>
              <a:defRPr>
                <a:latin typeface="Muli"/>
                <a:ea typeface="Muli"/>
                <a:cs typeface="Muli"/>
                <a:sym typeface="Muli"/>
              </a:defRPr>
            </a:lvl4pPr>
            <a:lvl5pPr indent="-298450" lvl="4" marL="2286000" algn="l">
              <a:lnSpc>
                <a:spcPct val="90000"/>
              </a:lnSpc>
              <a:spcBef>
                <a:spcPts val="300"/>
              </a:spcBef>
              <a:spcAft>
                <a:spcPts val="0"/>
              </a:spcAft>
              <a:buSzPts val="1100"/>
              <a:buFont typeface="Muli"/>
              <a:buChar char="▪"/>
              <a:defRPr>
                <a:latin typeface="Muli"/>
                <a:ea typeface="Muli"/>
                <a:cs typeface="Muli"/>
                <a:sym typeface="Muli"/>
              </a:defRPr>
            </a:lvl5pPr>
            <a:lvl6pPr indent="-298450" lvl="5" marL="2743200" algn="l">
              <a:lnSpc>
                <a:spcPct val="90000"/>
              </a:lnSpc>
              <a:spcBef>
                <a:spcPts val="300"/>
              </a:spcBef>
              <a:spcAft>
                <a:spcPts val="0"/>
              </a:spcAft>
              <a:buSzPts val="1100"/>
              <a:buFont typeface="Muli"/>
              <a:buChar char="▪"/>
              <a:defRPr>
                <a:latin typeface="Muli"/>
                <a:ea typeface="Muli"/>
                <a:cs typeface="Muli"/>
                <a:sym typeface="Muli"/>
              </a:defRPr>
            </a:lvl6pPr>
            <a:lvl7pPr indent="-298450" lvl="6" marL="3200400" algn="l">
              <a:lnSpc>
                <a:spcPct val="90000"/>
              </a:lnSpc>
              <a:spcBef>
                <a:spcPts val="300"/>
              </a:spcBef>
              <a:spcAft>
                <a:spcPts val="0"/>
              </a:spcAft>
              <a:buSzPts val="1100"/>
              <a:buFont typeface="Muli"/>
              <a:buChar char="▪"/>
              <a:defRPr>
                <a:latin typeface="Muli"/>
                <a:ea typeface="Muli"/>
                <a:cs typeface="Muli"/>
                <a:sym typeface="Muli"/>
              </a:defRPr>
            </a:lvl7pPr>
            <a:lvl8pPr indent="-298450" lvl="7" marL="3657600" algn="l">
              <a:lnSpc>
                <a:spcPct val="90000"/>
              </a:lnSpc>
              <a:spcBef>
                <a:spcPts val="300"/>
              </a:spcBef>
              <a:spcAft>
                <a:spcPts val="0"/>
              </a:spcAft>
              <a:buSzPts val="1100"/>
              <a:buFont typeface="Muli"/>
              <a:buChar char="▪"/>
              <a:defRPr>
                <a:latin typeface="Muli"/>
                <a:ea typeface="Muli"/>
                <a:cs typeface="Muli"/>
                <a:sym typeface="Muli"/>
              </a:defRPr>
            </a:lvl8pPr>
            <a:lvl9pPr indent="-298450" lvl="8" marL="4114800" algn="l">
              <a:lnSpc>
                <a:spcPct val="90000"/>
              </a:lnSpc>
              <a:spcBef>
                <a:spcPts val="300"/>
              </a:spcBef>
              <a:spcAft>
                <a:spcPts val="200"/>
              </a:spcAft>
              <a:buSzPts val="1100"/>
              <a:buFont typeface="Muli"/>
              <a:buChar char="▪"/>
              <a:defRPr>
                <a:latin typeface="Muli"/>
                <a:ea typeface="Muli"/>
                <a:cs typeface="Muli"/>
                <a:sym typeface="Muli"/>
              </a:defRPr>
            </a:lvl9pPr>
          </a:lstStyle>
          <a:p/>
        </p:txBody>
      </p:sp>
      <p:pic>
        <p:nvPicPr>
          <p:cNvPr id="23" name="Google Shape;23;p3"/>
          <p:cNvPicPr preferRelativeResize="0"/>
          <p:nvPr/>
        </p:nvPicPr>
        <p:blipFill rotWithShape="1">
          <a:blip r:embed="rId2">
            <a:alphaModFix/>
          </a:blip>
          <a:srcRect b="0" l="0" r="0" t="0"/>
          <a:stretch/>
        </p:blipFill>
        <p:spPr>
          <a:xfrm rot="-5400000">
            <a:off x="-2540636" y="2540635"/>
            <a:ext cx="5143500" cy="62228"/>
          </a:xfrm>
          <a:prstGeom prst="rect">
            <a:avLst/>
          </a:prstGeom>
          <a:noFill/>
          <a:ln>
            <a:noFill/>
          </a:ln>
        </p:spPr>
      </p:pic>
      <p:pic>
        <p:nvPicPr>
          <p:cNvPr id="24" name="Google Shape;24;p3"/>
          <p:cNvPicPr preferRelativeResize="0"/>
          <p:nvPr/>
        </p:nvPicPr>
        <p:blipFill>
          <a:blip r:embed="rId3">
            <a:alphaModFix/>
          </a:blip>
          <a:stretch>
            <a:fillRect/>
          </a:stretch>
        </p:blipFill>
        <p:spPr>
          <a:xfrm rot="-5400000">
            <a:off x="-2550800" y="2544551"/>
            <a:ext cx="5163824" cy="747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25" name="Shape 25"/>
        <p:cNvGrpSpPr/>
        <p:nvPr/>
      </p:nvGrpSpPr>
      <p:grpSpPr>
        <a:xfrm>
          <a:off x="0" y="0"/>
          <a:ext cx="0" cy="0"/>
          <a:chOff x="0" y="0"/>
          <a:chExt cx="0" cy="0"/>
        </a:xfrm>
      </p:grpSpPr>
      <p:sp>
        <p:nvSpPr>
          <p:cNvPr id="26" name="Google Shape;26;p4"/>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4400"/>
              <a:buFont typeface="Muli"/>
              <a:buNone/>
              <a:defRPr sz="4400">
                <a:solidFill>
                  <a:schemeClr val="dk1"/>
                </a:solidFill>
                <a:latin typeface="Muli"/>
                <a:ea typeface="Muli"/>
                <a:cs typeface="Muli"/>
                <a:sym typeface="Mul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7" name="Google Shape;27;p4"/>
          <p:cNvPicPr preferRelativeResize="0"/>
          <p:nvPr/>
        </p:nvPicPr>
        <p:blipFill rotWithShape="1">
          <a:blip r:embed="rId2">
            <a:alphaModFix/>
          </a:blip>
          <a:srcRect b="0" l="0" r="0" t="0"/>
          <a:stretch/>
        </p:blipFill>
        <p:spPr>
          <a:xfrm rot="-5400000">
            <a:off x="-2540636" y="2540635"/>
            <a:ext cx="5143500" cy="62228"/>
          </a:xfrm>
          <a:prstGeom prst="rect">
            <a:avLst/>
          </a:prstGeom>
          <a:noFill/>
          <a:ln>
            <a:noFill/>
          </a:ln>
        </p:spPr>
      </p:pic>
      <p:pic>
        <p:nvPicPr>
          <p:cNvPr id="28" name="Google Shape;28;p4"/>
          <p:cNvPicPr preferRelativeResize="0"/>
          <p:nvPr/>
        </p:nvPicPr>
        <p:blipFill>
          <a:blip r:embed="rId3">
            <a:alphaModFix/>
          </a:blip>
          <a:stretch>
            <a:fillRect/>
          </a:stretch>
        </p:blipFill>
        <p:spPr>
          <a:xfrm rot="-5400000">
            <a:off x="-2550800" y="2544551"/>
            <a:ext cx="5163824" cy="747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9" name="Shape 29"/>
        <p:cNvGrpSpPr/>
        <p:nvPr/>
      </p:nvGrpSpPr>
      <p:grpSpPr>
        <a:xfrm>
          <a:off x="0" y="0"/>
          <a:ext cx="0" cy="0"/>
          <a:chOff x="0" y="0"/>
          <a:chExt cx="0" cy="0"/>
        </a:xfrm>
      </p:grpSpPr>
      <p:pic>
        <p:nvPicPr>
          <p:cNvPr id="30" name="Google Shape;30;p5"/>
          <p:cNvPicPr preferRelativeResize="0"/>
          <p:nvPr/>
        </p:nvPicPr>
        <p:blipFill rotWithShape="1">
          <a:blip r:embed="rId2">
            <a:alphaModFix/>
          </a:blip>
          <a:srcRect b="0" l="0" r="0" t="0"/>
          <a:stretch/>
        </p:blipFill>
        <p:spPr>
          <a:xfrm rot="-5400000">
            <a:off x="-2540636" y="2540635"/>
            <a:ext cx="5143500" cy="62228"/>
          </a:xfrm>
          <a:prstGeom prst="rect">
            <a:avLst/>
          </a:prstGeom>
          <a:noFill/>
          <a:ln>
            <a:noFill/>
          </a:ln>
        </p:spPr>
      </p:pic>
      <p:pic>
        <p:nvPicPr>
          <p:cNvPr id="31" name="Google Shape;31;p5"/>
          <p:cNvPicPr preferRelativeResize="0"/>
          <p:nvPr/>
        </p:nvPicPr>
        <p:blipFill>
          <a:blip r:embed="rId3">
            <a:alphaModFix/>
          </a:blip>
          <a:stretch>
            <a:fillRect/>
          </a:stretch>
        </p:blipFill>
        <p:spPr>
          <a:xfrm rot="-5400000">
            <a:off x="-2550800" y="2544551"/>
            <a:ext cx="5163824" cy="747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1"/>
        </a:solidFill>
      </p:bgPr>
    </p:bg>
    <p:spTree>
      <p:nvGrpSpPr>
        <p:cNvPr id="32" name="Shape 32"/>
        <p:cNvGrpSpPr/>
        <p:nvPr/>
      </p:nvGrpSpPr>
      <p:grpSpPr>
        <a:xfrm>
          <a:off x="0" y="0"/>
          <a:ext cx="0" cy="0"/>
          <a:chOff x="0" y="0"/>
          <a:chExt cx="0" cy="0"/>
        </a:xfrm>
      </p:grpSpPr>
      <p:sp>
        <p:nvSpPr>
          <p:cNvPr id="33" name="Google Shape;33;p6"/>
          <p:cNvSpPr/>
          <p:nvPr/>
        </p:nvSpPr>
        <p:spPr>
          <a:xfrm>
            <a:off x="690625" y="1010210"/>
            <a:ext cx="7667100" cy="60600"/>
          </a:xfrm>
          <a:prstGeom prst="rect">
            <a:avLst/>
          </a:prstGeom>
          <a:solidFill>
            <a:srgbClr val="005D8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 name="Google Shape;34;p6"/>
          <p:cNvSpPr txBox="1"/>
          <p:nvPr>
            <p:ph type="ctrTitle"/>
          </p:nvPr>
        </p:nvSpPr>
        <p:spPr>
          <a:xfrm>
            <a:off x="690625" y="1096181"/>
            <a:ext cx="7652700" cy="2277000"/>
          </a:xfrm>
          <a:prstGeom prst="rect">
            <a:avLst/>
          </a:prstGeom>
          <a:noFill/>
          <a:ln>
            <a:noFill/>
          </a:ln>
        </p:spPr>
        <p:txBody>
          <a:bodyPr anchorCtr="0" anchor="ctr" bIns="34275" lIns="68575" spcFirstLastPara="1" rIns="68575" wrap="square" tIns="34275">
            <a:noAutofit/>
          </a:bodyPr>
          <a:lstStyle>
            <a:lvl1pPr lvl="0" algn="l">
              <a:lnSpc>
                <a:spcPct val="85000"/>
              </a:lnSpc>
              <a:spcBef>
                <a:spcPts val="0"/>
              </a:spcBef>
              <a:spcAft>
                <a:spcPts val="0"/>
              </a:spcAft>
              <a:buClr>
                <a:schemeClr val="dk1"/>
              </a:buClr>
              <a:buSzPts val="5400"/>
              <a:buFont typeface="Muli"/>
              <a:buNone/>
              <a:defRPr b="1" sz="5400" cap="none">
                <a:solidFill>
                  <a:schemeClr val="dk1"/>
                </a:solidFill>
                <a:latin typeface="Muli"/>
                <a:ea typeface="Muli"/>
                <a:cs typeface="Muli"/>
                <a:sym typeface="Mul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5" name="Google Shape;35;p6"/>
          <p:cNvSpPr txBox="1"/>
          <p:nvPr>
            <p:ph idx="1" type="subTitle"/>
          </p:nvPr>
        </p:nvSpPr>
        <p:spPr>
          <a:xfrm>
            <a:off x="802386" y="3291840"/>
            <a:ext cx="5918400" cy="8025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900"/>
              </a:spcBef>
              <a:spcAft>
                <a:spcPts val="0"/>
              </a:spcAft>
              <a:buSzPts val="1400"/>
              <a:buFont typeface="Muli"/>
              <a:buNone/>
              <a:defRPr sz="1700">
                <a:solidFill>
                  <a:schemeClr val="dk1"/>
                </a:solidFill>
                <a:latin typeface="Muli"/>
                <a:ea typeface="Muli"/>
                <a:cs typeface="Muli"/>
                <a:sym typeface="Muli"/>
              </a:defRPr>
            </a:lvl1pPr>
            <a:lvl2pPr lvl="1" algn="ctr">
              <a:lnSpc>
                <a:spcPct val="90000"/>
              </a:lnSpc>
              <a:spcBef>
                <a:spcPts val="300"/>
              </a:spcBef>
              <a:spcAft>
                <a:spcPts val="0"/>
              </a:spcAft>
              <a:buSzPts val="1400"/>
              <a:buFont typeface="Muli"/>
              <a:buNone/>
              <a:defRPr sz="1700">
                <a:latin typeface="Muli"/>
                <a:ea typeface="Muli"/>
                <a:cs typeface="Muli"/>
                <a:sym typeface="Muli"/>
              </a:defRPr>
            </a:lvl2pPr>
            <a:lvl3pPr lvl="2" algn="ctr">
              <a:lnSpc>
                <a:spcPct val="90000"/>
              </a:lnSpc>
              <a:spcBef>
                <a:spcPts val="300"/>
              </a:spcBef>
              <a:spcAft>
                <a:spcPts val="0"/>
              </a:spcAft>
              <a:buSzPts val="1400"/>
              <a:buFont typeface="Muli"/>
              <a:buNone/>
              <a:defRPr sz="1700">
                <a:latin typeface="Muli"/>
                <a:ea typeface="Muli"/>
                <a:cs typeface="Muli"/>
                <a:sym typeface="Muli"/>
              </a:defRPr>
            </a:lvl3pPr>
            <a:lvl4pPr lvl="3" algn="ctr">
              <a:lnSpc>
                <a:spcPct val="90000"/>
              </a:lnSpc>
              <a:spcBef>
                <a:spcPts val="300"/>
              </a:spcBef>
              <a:spcAft>
                <a:spcPts val="0"/>
              </a:spcAft>
              <a:buSzPts val="1300"/>
              <a:buFont typeface="Muli"/>
              <a:buNone/>
              <a:defRPr sz="1500">
                <a:latin typeface="Muli"/>
                <a:ea typeface="Muli"/>
                <a:cs typeface="Muli"/>
                <a:sym typeface="Muli"/>
              </a:defRPr>
            </a:lvl4pPr>
            <a:lvl5pPr lvl="4" algn="ctr">
              <a:lnSpc>
                <a:spcPct val="90000"/>
              </a:lnSpc>
              <a:spcBef>
                <a:spcPts val="300"/>
              </a:spcBef>
              <a:spcAft>
                <a:spcPts val="0"/>
              </a:spcAft>
              <a:buSzPts val="1300"/>
              <a:buFont typeface="Muli"/>
              <a:buNone/>
              <a:defRPr sz="1500">
                <a:latin typeface="Muli"/>
                <a:ea typeface="Muli"/>
                <a:cs typeface="Muli"/>
                <a:sym typeface="Muli"/>
              </a:defRPr>
            </a:lvl5pPr>
            <a:lvl6pPr lvl="5" algn="ctr">
              <a:lnSpc>
                <a:spcPct val="90000"/>
              </a:lnSpc>
              <a:spcBef>
                <a:spcPts val="300"/>
              </a:spcBef>
              <a:spcAft>
                <a:spcPts val="0"/>
              </a:spcAft>
              <a:buSzPts val="1300"/>
              <a:buFont typeface="Muli"/>
              <a:buNone/>
              <a:defRPr sz="1500">
                <a:latin typeface="Muli"/>
                <a:ea typeface="Muli"/>
                <a:cs typeface="Muli"/>
                <a:sym typeface="Muli"/>
              </a:defRPr>
            </a:lvl6pPr>
            <a:lvl7pPr lvl="6" algn="ctr">
              <a:lnSpc>
                <a:spcPct val="90000"/>
              </a:lnSpc>
              <a:spcBef>
                <a:spcPts val="300"/>
              </a:spcBef>
              <a:spcAft>
                <a:spcPts val="0"/>
              </a:spcAft>
              <a:buSzPts val="1300"/>
              <a:buFont typeface="Muli"/>
              <a:buNone/>
              <a:defRPr sz="1500">
                <a:latin typeface="Muli"/>
                <a:ea typeface="Muli"/>
                <a:cs typeface="Muli"/>
                <a:sym typeface="Muli"/>
              </a:defRPr>
            </a:lvl7pPr>
            <a:lvl8pPr lvl="7" algn="ctr">
              <a:lnSpc>
                <a:spcPct val="90000"/>
              </a:lnSpc>
              <a:spcBef>
                <a:spcPts val="300"/>
              </a:spcBef>
              <a:spcAft>
                <a:spcPts val="0"/>
              </a:spcAft>
              <a:buSzPts val="1300"/>
              <a:buFont typeface="Muli"/>
              <a:buNone/>
              <a:defRPr sz="1500">
                <a:latin typeface="Muli"/>
                <a:ea typeface="Muli"/>
                <a:cs typeface="Muli"/>
                <a:sym typeface="Muli"/>
              </a:defRPr>
            </a:lvl8pPr>
            <a:lvl9pPr lvl="8" algn="ctr">
              <a:lnSpc>
                <a:spcPct val="90000"/>
              </a:lnSpc>
              <a:spcBef>
                <a:spcPts val="300"/>
              </a:spcBef>
              <a:spcAft>
                <a:spcPts val="200"/>
              </a:spcAft>
              <a:buSzPts val="1300"/>
              <a:buFont typeface="Muli"/>
              <a:buNone/>
              <a:defRPr sz="1500">
                <a:latin typeface="Muli"/>
                <a:ea typeface="Muli"/>
                <a:cs typeface="Muli"/>
                <a:sym typeface="Muli"/>
              </a:defRPr>
            </a:lvl9pPr>
          </a:lstStyle>
          <a:p/>
        </p:txBody>
      </p:sp>
      <p:pic>
        <p:nvPicPr>
          <p:cNvPr id="36" name="Google Shape;36;p6"/>
          <p:cNvPicPr preferRelativeResize="0"/>
          <p:nvPr/>
        </p:nvPicPr>
        <p:blipFill rotWithShape="1">
          <a:blip r:embed="rId2">
            <a:alphaModFix/>
          </a:blip>
          <a:srcRect b="0" l="0" r="0" t="0"/>
          <a:stretch/>
        </p:blipFill>
        <p:spPr>
          <a:xfrm>
            <a:off x="7880630" y="3842684"/>
            <a:ext cx="1291573" cy="1291573"/>
          </a:xfrm>
          <a:prstGeom prst="rect">
            <a:avLst/>
          </a:prstGeom>
          <a:noFill/>
          <a:ln>
            <a:noFill/>
          </a:ln>
        </p:spPr>
      </p:pic>
      <p:pic>
        <p:nvPicPr>
          <p:cNvPr id="37" name="Google Shape;37;p6"/>
          <p:cNvPicPr preferRelativeResize="0"/>
          <p:nvPr/>
        </p:nvPicPr>
        <p:blipFill rotWithShape="1">
          <a:blip r:embed="rId3">
            <a:alphaModFix/>
          </a:blip>
          <a:srcRect b="0" l="0" r="0" t="0"/>
          <a:stretch/>
        </p:blipFill>
        <p:spPr>
          <a:xfrm flipH="1" rot="10800000">
            <a:off x="690625" y="3182644"/>
            <a:ext cx="7652675" cy="92584"/>
          </a:xfrm>
          <a:prstGeom prst="rect">
            <a:avLst/>
          </a:prstGeom>
          <a:noFill/>
          <a:ln>
            <a:noFill/>
          </a:ln>
        </p:spPr>
      </p:pic>
      <p:sp>
        <p:nvSpPr>
          <p:cNvPr id="38" name="Google Shape;38;p6"/>
          <p:cNvSpPr txBox="1"/>
          <p:nvPr/>
        </p:nvSpPr>
        <p:spPr>
          <a:xfrm>
            <a:off x="288450" y="4844800"/>
            <a:ext cx="6465600" cy="30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i="1" lang="en" sz="900">
                <a:solidFill>
                  <a:schemeClr val="dk1"/>
                </a:solidFill>
                <a:latin typeface="Muli"/>
                <a:ea typeface="Muli"/>
                <a:cs typeface="Muli"/>
                <a:sym typeface="Muli"/>
              </a:rPr>
              <a:t>Pr</a:t>
            </a:r>
            <a:r>
              <a:rPr i="1" lang="en" sz="900">
                <a:solidFill>
                  <a:schemeClr val="dk1"/>
                </a:solidFill>
                <a:latin typeface="Muli"/>
                <a:ea typeface="Muli"/>
                <a:cs typeface="Muli"/>
                <a:sym typeface="Muli"/>
              </a:rPr>
              <a:t>operty of Origins Training &amp; Consulting. Use and distribution limited to approved individuals only. </a:t>
            </a:r>
            <a:endParaRPr i="1" sz="900">
              <a:latin typeface="Muli"/>
              <a:ea typeface="Muli"/>
              <a:cs typeface="Muli"/>
              <a:sym typeface="Muli"/>
            </a:endParaRPr>
          </a:p>
        </p:txBody>
      </p:sp>
      <p:sp>
        <p:nvSpPr>
          <p:cNvPr id="39" name="Google Shape;39;p6"/>
          <p:cNvSpPr txBox="1"/>
          <p:nvPr/>
        </p:nvSpPr>
        <p:spPr>
          <a:xfrm>
            <a:off x="7963650" y="4727100"/>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900">
              <a:solidFill>
                <a:schemeClr val="dk1"/>
              </a:solidFill>
              <a:latin typeface="Muli"/>
              <a:ea typeface="Muli"/>
              <a:cs typeface="Muli"/>
              <a:sym typeface="Muli"/>
            </a:endParaRPr>
          </a:p>
          <a:p>
            <a:pPr indent="0" lvl="0" marL="0" rtl="0" algn="l">
              <a:spcBef>
                <a:spcPts val="0"/>
              </a:spcBef>
              <a:spcAft>
                <a:spcPts val="0"/>
              </a:spcAft>
              <a:buNone/>
            </a:pPr>
            <a:r>
              <a:rPr lang="en" sz="900">
                <a:solidFill>
                  <a:schemeClr val="dk1"/>
                </a:solidFill>
                <a:latin typeface="Muli"/>
                <a:ea typeface="Muli"/>
                <a:cs typeface="Muli"/>
                <a:sym typeface="Muli"/>
              </a:rPr>
              <a:t>originstraining.org</a:t>
            </a:r>
            <a:endParaRPr sz="900">
              <a:solidFill>
                <a:schemeClr val="dk1"/>
              </a:solidFill>
              <a:latin typeface="Muli"/>
              <a:ea typeface="Muli"/>
              <a:cs typeface="Muli"/>
              <a:sym typeface="Muli"/>
            </a:endParaRPr>
          </a:p>
        </p:txBody>
      </p:sp>
      <p:pic>
        <p:nvPicPr>
          <p:cNvPr id="40" name="Google Shape;40;p6"/>
          <p:cNvPicPr preferRelativeResize="0"/>
          <p:nvPr/>
        </p:nvPicPr>
        <p:blipFill>
          <a:blip r:embed="rId4">
            <a:alphaModFix/>
          </a:blip>
          <a:stretch>
            <a:fillRect/>
          </a:stretch>
        </p:blipFill>
        <p:spPr>
          <a:xfrm>
            <a:off x="212775" y="181050"/>
            <a:ext cx="1080725" cy="449600"/>
          </a:xfrm>
          <a:prstGeom prst="rect">
            <a:avLst/>
          </a:prstGeom>
          <a:noFill/>
          <a:ln>
            <a:noFill/>
          </a:ln>
        </p:spPr>
      </p:pic>
      <p:pic>
        <p:nvPicPr>
          <p:cNvPr id="41" name="Google Shape;41;p6"/>
          <p:cNvPicPr preferRelativeResize="0"/>
          <p:nvPr/>
        </p:nvPicPr>
        <p:blipFill>
          <a:blip r:embed="rId5">
            <a:alphaModFix/>
          </a:blip>
          <a:stretch>
            <a:fillRect/>
          </a:stretch>
        </p:blipFill>
        <p:spPr>
          <a:xfrm>
            <a:off x="690615" y="3191575"/>
            <a:ext cx="7652675" cy="74750"/>
          </a:xfrm>
          <a:prstGeom prst="rect">
            <a:avLst/>
          </a:prstGeom>
          <a:noFill/>
          <a:ln>
            <a:noFill/>
          </a:ln>
        </p:spPr>
      </p:pic>
      <p:pic>
        <p:nvPicPr>
          <p:cNvPr id="42" name="Google Shape;42;p6"/>
          <p:cNvPicPr preferRelativeResize="0"/>
          <p:nvPr/>
        </p:nvPicPr>
        <p:blipFill>
          <a:blip r:embed="rId5">
            <a:alphaModFix/>
          </a:blip>
          <a:stretch>
            <a:fillRect/>
          </a:stretch>
        </p:blipFill>
        <p:spPr>
          <a:xfrm>
            <a:off x="697828" y="1003125"/>
            <a:ext cx="7652675" cy="747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2">
  <p:cSld name="1_Blank_2">
    <p:spTree>
      <p:nvGrpSpPr>
        <p:cNvPr id="43" name="Shape 43"/>
        <p:cNvGrpSpPr/>
        <p:nvPr/>
      </p:nvGrpSpPr>
      <p:grpSpPr>
        <a:xfrm>
          <a:off x="0" y="0"/>
          <a:ext cx="0" cy="0"/>
          <a:chOff x="0" y="0"/>
          <a:chExt cx="0" cy="0"/>
        </a:xfrm>
      </p:grpSpPr>
      <p:pic>
        <p:nvPicPr>
          <p:cNvPr id="44" name="Google Shape;44;p7"/>
          <p:cNvPicPr preferRelativeResize="0"/>
          <p:nvPr/>
        </p:nvPicPr>
        <p:blipFill rotWithShape="1">
          <a:blip r:embed="rId2">
            <a:alphaModFix/>
          </a:blip>
          <a:srcRect b="0" l="0" r="0" t="0"/>
          <a:stretch/>
        </p:blipFill>
        <p:spPr>
          <a:xfrm flipH="1" rot="10800000">
            <a:off x="745663" y="1371599"/>
            <a:ext cx="7652675" cy="92584"/>
          </a:xfrm>
          <a:prstGeom prst="rect">
            <a:avLst/>
          </a:prstGeom>
          <a:noFill/>
          <a:ln>
            <a:noFill/>
          </a:ln>
        </p:spPr>
      </p:pic>
      <p:sp>
        <p:nvSpPr>
          <p:cNvPr id="45" name="Google Shape;45;p7"/>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3500"/>
              <a:buFont typeface="Muli"/>
              <a:buNone/>
              <a:defRPr sz="4400">
                <a:solidFill>
                  <a:schemeClr val="dk1"/>
                </a:solidFill>
                <a:latin typeface="Muli"/>
                <a:ea typeface="Muli"/>
                <a:cs typeface="Muli"/>
                <a:sym typeface="Mul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6" name="Google Shape;46;p7"/>
          <p:cNvPicPr preferRelativeResize="0"/>
          <p:nvPr/>
        </p:nvPicPr>
        <p:blipFill>
          <a:blip r:embed="rId3">
            <a:alphaModFix/>
          </a:blip>
          <a:stretch>
            <a:fillRect/>
          </a:stretch>
        </p:blipFill>
        <p:spPr>
          <a:xfrm>
            <a:off x="745665" y="1380513"/>
            <a:ext cx="7652675" cy="747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54" name="Shape 54"/>
        <p:cNvGrpSpPr/>
        <p:nvPr/>
      </p:nvGrpSpPr>
      <p:grpSpPr>
        <a:xfrm>
          <a:off x="0" y="0"/>
          <a:ext cx="0" cy="0"/>
          <a:chOff x="0" y="0"/>
          <a:chExt cx="0" cy="0"/>
        </a:xfrm>
      </p:grpSpPr>
      <p:sp>
        <p:nvSpPr>
          <p:cNvPr id="55" name="Google Shape;55;p9"/>
          <p:cNvSpPr txBox="1"/>
          <p:nvPr>
            <p:ph type="title"/>
          </p:nvPr>
        </p:nvSpPr>
        <p:spPr>
          <a:xfrm>
            <a:off x="1625346" y="918972"/>
            <a:ext cx="6960900" cy="2640300"/>
          </a:xfrm>
          <a:prstGeom prst="rect">
            <a:avLst/>
          </a:prstGeom>
          <a:noFill/>
          <a:ln>
            <a:noFill/>
          </a:ln>
        </p:spPr>
        <p:txBody>
          <a:bodyPr anchorCtr="0" anchor="ctr" bIns="34275" lIns="68575" spcFirstLastPara="1" rIns="68575" wrap="square" tIns="34275">
            <a:normAutofit/>
          </a:bodyPr>
          <a:lstStyle>
            <a:lvl1pPr lvl="0" rtl="0" algn="l">
              <a:lnSpc>
                <a:spcPct val="85000"/>
              </a:lnSpc>
              <a:spcBef>
                <a:spcPts val="0"/>
              </a:spcBef>
              <a:spcAft>
                <a:spcPts val="0"/>
              </a:spcAft>
              <a:buClr>
                <a:schemeClr val="dk1"/>
              </a:buClr>
              <a:buSzPts val="5400"/>
              <a:buFont typeface="Muli"/>
              <a:buNone/>
              <a:defRPr b="1" sz="5400">
                <a:solidFill>
                  <a:schemeClr val="dk1"/>
                </a:solidFill>
                <a:latin typeface="Muli"/>
                <a:ea typeface="Muli"/>
                <a:cs typeface="Muli"/>
                <a:sym typeface="Muli"/>
              </a:defRPr>
            </a:lvl1pPr>
            <a:lvl2pPr lvl="1" rtl="0">
              <a:spcBef>
                <a:spcPts val="0"/>
              </a:spcBef>
              <a:spcAft>
                <a:spcPts val="0"/>
              </a:spcAft>
              <a:buSzPts val="1100"/>
              <a:buFont typeface="Muli"/>
              <a:buNone/>
              <a:defRPr>
                <a:latin typeface="Muli"/>
                <a:ea typeface="Muli"/>
                <a:cs typeface="Muli"/>
                <a:sym typeface="Muli"/>
              </a:defRPr>
            </a:lvl2pPr>
            <a:lvl3pPr lvl="2" rtl="0">
              <a:spcBef>
                <a:spcPts val="0"/>
              </a:spcBef>
              <a:spcAft>
                <a:spcPts val="0"/>
              </a:spcAft>
              <a:buSzPts val="1100"/>
              <a:buFont typeface="Muli"/>
              <a:buNone/>
              <a:defRPr>
                <a:latin typeface="Muli"/>
                <a:ea typeface="Muli"/>
                <a:cs typeface="Muli"/>
                <a:sym typeface="Muli"/>
              </a:defRPr>
            </a:lvl3pPr>
            <a:lvl4pPr lvl="3" rtl="0">
              <a:spcBef>
                <a:spcPts val="0"/>
              </a:spcBef>
              <a:spcAft>
                <a:spcPts val="0"/>
              </a:spcAft>
              <a:buSzPts val="1100"/>
              <a:buFont typeface="Muli"/>
              <a:buNone/>
              <a:defRPr>
                <a:latin typeface="Muli"/>
                <a:ea typeface="Muli"/>
                <a:cs typeface="Muli"/>
                <a:sym typeface="Muli"/>
              </a:defRPr>
            </a:lvl4pPr>
            <a:lvl5pPr lvl="4" rtl="0">
              <a:spcBef>
                <a:spcPts val="0"/>
              </a:spcBef>
              <a:spcAft>
                <a:spcPts val="0"/>
              </a:spcAft>
              <a:buSzPts val="1100"/>
              <a:buFont typeface="Muli"/>
              <a:buNone/>
              <a:defRPr>
                <a:latin typeface="Muli"/>
                <a:ea typeface="Muli"/>
                <a:cs typeface="Muli"/>
                <a:sym typeface="Muli"/>
              </a:defRPr>
            </a:lvl5pPr>
            <a:lvl6pPr lvl="5" rtl="0">
              <a:spcBef>
                <a:spcPts val="0"/>
              </a:spcBef>
              <a:spcAft>
                <a:spcPts val="0"/>
              </a:spcAft>
              <a:buSzPts val="1100"/>
              <a:buFont typeface="Muli"/>
              <a:buNone/>
              <a:defRPr>
                <a:latin typeface="Muli"/>
                <a:ea typeface="Muli"/>
                <a:cs typeface="Muli"/>
                <a:sym typeface="Muli"/>
              </a:defRPr>
            </a:lvl6pPr>
            <a:lvl7pPr lvl="6" rtl="0">
              <a:spcBef>
                <a:spcPts val="0"/>
              </a:spcBef>
              <a:spcAft>
                <a:spcPts val="0"/>
              </a:spcAft>
              <a:buSzPts val="1100"/>
              <a:buFont typeface="Muli"/>
              <a:buNone/>
              <a:defRPr>
                <a:latin typeface="Muli"/>
                <a:ea typeface="Muli"/>
                <a:cs typeface="Muli"/>
                <a:sym typeface="Muli"/>
              </a:defRPr>
            </a:lvl7pPr>
            <a:lvl8pPr lvl="7" rtl="0">
              <a:spcBef>
                <a:spcPts val="0"/>
              </a:spcBef>
              <a:spcAft>
                <a:spcPts val="0"/>
              </a:spcAft>
              <a:buSzPts val="1100"/>
              <a:buFont typeface="Muli"/>
              <a:buNone/>
              <a:defRPr>
                <a:latin typeface="Muli"/>
                <a:ea typeface="Muli"/>
                <a:cs typeface="Muli"/>
                <a:sym typeface="Muli"/>
              </a:defRPr>
            </a:lvl8pPr>
            <a:lvl9pPr lvl="8" rtl="0">
              <a:spcBef>
                <a:spcPts val="0"/>
              </a:spcBef>
              <a:spcAft>
                <a:spcPts val="0"/>
              </a:spcAft>
              <a:buSzPts val="1100"/>
              <a:buFont typeface="Muli"/>
              <a:buNone/>
              <a:defRPr>
                <a:latin typeface="Muli"/>
                <a:ea typeface="Muli"/>
                <a:cs typeface="Muli"/>
                <a:sym typeface="Muli"/>
              </a:defRPr>
            </a:lvl9pPr>
          </a:lstStyle>
          <a:p/>
        </p:txBody>
      </p:sp>
      <p:sp>
        <p:nvSpPr>
          <p:cNvPr id="56" name="Google Shape;56;p9"/>
          <p:cNvSpPr txBox="1"/>
          <p:nvPr>
            <p:ph idx="1" type="body"/>
          </p:nvPr>
        </p:nvSpPr>
        <p:spPr>
          <a:xfrm>
            <a:off x="1624331" y="3765042"/>
            <a:ext cx="6789300" cy="800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900"/>
              </a:spcBef>
              <a:spcAft>
                <a:spcPts val="0"/>
              </a:spcAft>
              <a:buSzPts val="1300"/>
              <a:buFont typeface="Muli"/>
              <a:buNone/>
              <a:defRPr sz="1500">
                <a:solidFill>
                  <a:schemeClr val="dk1"/>
                </a:solidFill>
                <a:latin typeface="Muli"/>
                <a:ea typeface="Muli"/>
                <a:cs typeface="Muli"/>
                <a:sym typeface="Muli"/>
              </a:defRPr>
            </a:lvl1pPr>
            <a:lvl2pPr indent="-228600" lvl="1" marL="914400" rtl="0" algn="l">
              <a:lnSpc>
                <a:spcPct val="90000"/>
              </a:lnSpc>
              <a:spcBef>
                <a:spcPts val="300"/>
              </a:spcBef>
              <a:spcAft>
                <a:spcPts val="0"/>
              </a:spcAft>
              <a:buSzPts val="1100"/>
              <a:buFont typeface="Muli"/>
              <a:buNone/>
              <a:defRPr sz="1400">
                <a:solidFill>
                  <a:srgbClr val="888888"/>
                </a:solidFill>
                <a:latin typeface="Muli"/>
                <a:ea typeface="Muli"/>
                <a:cs typeface="Muli"/>
                <a:sym typeface="Muli"/>
              </a:defRPr>
            </a:lvl2pPr>
            <a:lvl3pPr indent="-228600" lvl="2" marL="1371600" rtl="0" algn="l">
              <a:lnSpc>
                <a:spcPct val="90000"/>
              </a:lnSpc>
              <a:spcBef>
                <a:spcPts val="300"/>
              </a:spcBef>
              <a:spcAft>
                <a:spcPts val="0"/>
              </a:spcAft>
              <a:buSzPts val="1000"/>
              <a:buFont typeface="Muli"/>
              <a:buNone/>
              <a:defRPr sz="1200">
                <a:solidFill>
                  <a:srgbClr val="888888"/>
                </a:solidFill>
                <a:latin typeface="Muli"/>
                <a:ea typeface="Muli"/>
                <a:cs typeface="Muli"/>
                <a:sym typeface="Muli"/>
              </a:defRPr>
            </a:lvl3pPr>
            <a:lvl4pPr indent="-228600" lvl="3" marL="1828800" rtl="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4pPr>
            <a:lvl5pPr indent="-228600" lvl="4" marL="2286000" rtl="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5pPr>
            <a:lvl6pPr indent="-228600" lvl="5" marL="2743200" rtl="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6pPr>
            <a:lvl7pPr indent="-228600" lvl="6" marL="3200400" rtl="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7pPr>
            <a:lvl8pPr indent="-228600" lvl="7" marL="3657600" rtl="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8pPr>
            <a:lvl9pPr indent="-228600" lvl="8" marL="4114800" rtl="0" algn="l">
              <a:lnSpc>
                <a:spcPct val="90000"/>
              </a:lnSpc>
              <a:spcBef>
                <a:spcPts val="300"/>
              </a:spcBef>
              <a:spcAft>
                <a:spcPts val="200"/>
              </a:spcAft>
              <a:buSzPts val="900"/>
              <a:buFont typeface="Muli"/>
              <a:buNone/>
              <a:defRPr sz="1100">
                <a:solidFill>
                  <a:srgbClr val="888888"/>
                </a:solidFill>
                <a:latin typeface="Muli"/>
                <a:ea typeface="Muli"/>
                <a:cs typeface="Muli"/>
                <a:sym typeface="Muli"/>
              </a:defRPr>
            </a:lvl9pPr>
          </a:lstStyle>
          <a:p/>
        </p:txBody>
      </p:sp>
      <p:pic>
        <p:nvPicPr>
          <p:cNvPr id="57" name="Google Shape;57;p9"/>
          <p:cNvPicPr preferRelativeResize="0"/>
          <p:nvPr/>
        </p:nvPicPr>
        <p:blipFill rotWithShape="1">
          <a:blip r:embed="rId2">
            <a:alphaModFix/>
          </a:blip>
          <a:srcRect b="0" l="0" r="0" t="0"/>
          <a:stretch/>
        </p:blipFill>
        <p:spPr>
          <a:xfrm>
            <a:off x="432639" y="1593338"/>
            <a:ext cx="1291573" cy="1291573"/>
          </a:xfrm>
          <a:prstGeom prst="rect">
            <a:avLst/>
          </a:prstGeom>
          <a:noFill/>
          <a:ln>
            <a:noFill/>
          </a:ln>
        </p:spPr>
      </p:pic>
      <p:pic>
        <p:nvPicPr>
          <p:cNvPr id="58" name="Google Shape;58;p9"/>
          <p:cNvPicPr preferRelativeResize="0"/>
          <p:nvPr/>
        </p:nvPicPr>
        <p:blipFill rotWithShape="1">
          <a:blip r:embed="rId3">
            <a:alphaModFix/>
          </a:blip>
          <a:srcRect b="0" l="0" r="0" t="0"/>
          <a:stretch/>
        </p:blipFill>
        <p:spPr>
          <a:xfrm>
            <a:off x="1624331" y="3474934"/>
            <a:ext cx="6973571" cy="84368"/>
          </a:xfrm>
          <a:prstGeom prst="rect">
            <a:avLst/>
          </a:prstGeom>
          <a:noFill/>
          <a:ln>
            <a:noFill/>
          </a:ln>
        </p:spPr>
      </p:pic>
      <p:sp>
        <p:nvSpPr>
          <p:cNvPr id="59" name="Google Shape;59;p9"/>
          <p:cNvSpPr txBox="1"/>
          <p:nvPr/>
        </p:nvSpPr>
        <p:spPr>
          <a:xfrm>
            <a:off x="306625" y="4802225"/>
            <a:ext cx="5709300" cy="30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i="1" lang="en" sz="900">
                <a:solidFill>
                  <a:schemeClr val="dk1"/>
                </a:solidFill>
                <a:latin typeface="Muli"/>
                <a:ea typeface="Muli"/>
                <a:cs typeface="Muli"/>
                <a:sym typeface="Muli"/>
              </a:rPr>
              <a:t>Property of Origins Training &amp; Consulting. Use and distribution limited to approved individuals only. </a:t>
            </a:r>
            <a:endParaRPr i="1" sz="900">
              <a:solidFill>
                <a:schemeClr val="dk1"/>
              </a:solidFill>
              <a:latin typeface="Muli"/>
              <a:ea typeface="Muli"/>
              <a:cs typeface="Muli"/>
              <a:sym typeface="Muli"/>
            </a:endParaRPr>
          </a:p>
        </p:txBody>
      </p:sp>
      <p:pic>
        <p:nvPicPr>
          <p:cNvPr id="60" name="Google Shape;60;p9"/>
          <p:cNvPicPr preferRelativeResize="0"/>
          <p:nvPr/>
        </p:nvPicPr>
        <p:blipFill>
          <a:blip r:embed="rId4">
            <a:alphaModFix/>
          </a:blip>
          <a:stretch>
            <a:fillRect/>
          </a:stretch>
        </p:blipFill>
        <p:spPr>
          <a:xfrm>
            <a:off x="7009325" y="4565150"/>
            <a:ext cx="1080725" cy="449600"/>
          </a:xfrm>
          <a:prstGeom prst="rect">
            <a:avLst/>
          </a:prstGeom>
          <a:noFill/>
          <a:ln>
            <a:noFill/>
          </a:ln>
        </p:spPr>
      </p:pic>
      <p:pic>
        <p:nvPicPr>
          <p:cNvPr id="61" name="Google Shape;61;p9"/>
          <p:cNvPicPr preferRelativeResize="0"/>
          <p:nvPr/>
        </p:nvPicPr>
        <p:blipFill>
          <a:blip r:embed="rId5">
            <a:alphaModFix/>
          </a:blip>
          <a:stretch>
            <a:fillRect/>
          </a:stretch>
        </p:blipFill>
        <p:spPr>
          <a:xfrm>
            <a:off x="1551600" y="3479750"/>
            <a:ext cx="7135124" cy="747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0"/>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4400"/>
              <a:buFont typeface="Muli"/>
              <a:buNone/>
              <a:defRPr sz="4400">
                <a:solidFill>
                  <a:schemeClr val="dk1"/>
                </a:solidFill>
                <a:latin typeface="Muli"/>
                <a:ea typeface="Muli"/>
                <a:cs typeface="Muli"/>
                <a:sym typeface="Mul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4" name="Google Shape;64;p10"/>
          <p:cNvSpPr txBox="1"/>
          <p:nvPr>
            <p:ph idx="1" type="body"/>
          </p:nvPr>
        </p:nvSpPr>
        <p:spPr>
          <a:xfrm>
            <a:off x="802386" y="1591056"/>
            <a:ext cx="7543800" cy="3038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900"/>
              </a:spcBef>
              <a:spcAft>
                <a:spcPts val="0"/>
              </a:spcAft>
              <a:buSzPts val="1100"/>
              <a:buFont typeface="Muli"/>
              <a:buChar char="▪"/>
              <a:defRPr>
                <a:latin typeface="Muli"/>
                <a:ea typeface="Muli"/>
                <a:cs typeface="Muli"/>
                <a:sym typeface="Muli"/>
              </a:defRPr>
            </a:lvl1pPr>
            <a:lvl2pPr indent="-298450" lvl="1" marL="914400" rtl="0" algn="l">
              <a:lnSpc>
                <a:spcPct val="90000"/>
              </a:lnSpc>
              <a:spcBef>
                <a:spcPts val="300"/>
              </a:spcBef>
              <a:spcAft>
                <a:spcPts val="0"/>
              </a:spcAft>
              <a:buSzPts val="1100"/>
              <a:buFont typeface="Muli"/>
              <a:buChar char="▪"/>
              <a:defRPr>
                <a:latin typeface="Muli"/>
                <a:ea typeface="Muli"/>
                <a:cs typeface="Muli"/>
                <a:sym typeface="Muli"/>
              </a:defRPr>
            </a:lvl2pPr>
            <a:lvl3pPr indent="-298450" lvl="2" marL="1371600" rtl="0" algn="l">
              <a:lnSpc>
                <a:spcPct val="90000"/>
              </a:lnSpc>
              <a:spcBef>
                <a:spcPts val="300"/>
              </a:spcBef>
              <a:spcAft>
                <a:spcPts val="0"/>
              </a:spcAft>
              <a:buSzPts val="1100"/>
              <a:buFont typeface="Muli"/>
              <a:buChar char="▪"/>
              <a:defRPr>
                <a:latin typeface="Muli"/>
                <a:ea typeface="Muli"/>
                <a:cs typeface="Muli"/>
                <a:sym typeface="Muli"/>
              </a:defRPr>
            </a:lvl3pPr>
            <a:lvl4pPr indent="-298450" lvl="3" marL="1828800" rtl="0" algn="l">
              <a:lnSpc>
                <a:spcPct val="90000"/>
              </a:lnSpc>
              <a:spcBef>
                <a:spcPts val="300"/>
              </a:spcBef>
              <a:spcAft>
                <a:spcPts val="0"/>
              </a:spcAft>
              <a:buSzPts val="1100"/>
              <a:buFont typeface="Muli"/>
              <a:buChar char="▪"/>
              <a:defRPr>
                <a:latin typeface="Muli"/>
                <a:ea typeface="Muli"/>
                <a:cs typeface="Muli"/>
                <a:sym typeface="Muli"/>
              </a:defRPr>
            </a:lvl4pPr>
            <a:lvl5pPr indent="-298450" lvl="4" marL="2286000" rtl="0" algn="l">
              <a:lnSpc>
                <a:spcPct val="90000"/>
              </a:lnSpc>
              <a:spcBef>
                <a:spcPts val="300"/>
              </a:spcBef>
              <a:spcAft>
                <a:spcPts val="0"/>
              </a:spcAft>
              <a:buSzPts val="1100"/>
              <a:buFont typeface="Muli"/>
              <a:buChar char="▪"/>
              <a:defRPr>
                <a:latin typeface="Muli"/>
                <a:ea typeface="Muli"/>
                <a:cs typeface="Muli"/>
                <a:sym typeface="Muli"/>
              </a:defRPr>
            </a:lvl5pPr>
            <a:lvl6pPr indent="-298450" lvl="5" marL="2743200" rtl="0" algn="l">
              <a:lnSpc>
                <a:spcPct val="90000"/>
              </a:lnSpc>
              <a:spcBef>
                <a:spcPts val="300"/>
              </a:spcBef>
              <a:spcAft>
                <a:spcPts val="0"/>
              </a:spcAft>
              <a:buSzPts val="1100"/>
              <a:buFont typeface="Muli"/>
              <a:buChar char="▪"/>
              <a:defRPr>
                <a:latin typeface="Muli"/>
                <a:ea typeface="Muli"/>
                <a:cs typeface="Muli"/>
                <a:sym typeface="Muli"/>
              </a:defRPr>
            </a:lvl6pPr>
            <a:lvl7pPr indent="-298450" lvl="6" marL="3200400" rtl="0" algn="l">
              <a:lnSpc>
                <a:spcPct val="90000"/>
              </a:lnSpc>
              <a:spcBef>
                <a:spcPts val="300"/>
              </a:spcBef>
              <a:spcAft>
                <a:spcPts val="0"/>
              </a:spcAft>
              <a:buSzPts val="1100"/>
              <a:buFont typeface="Muli"/>
              <a:buChar char="▪"/>
              <a:defRPr>
                <a:latin typeface="Muli"/>
                <a:ea typeface="Muli"/>
                <a:cs typeface="Muli"/>
                <a:sym typeface="Muli"/>
              </a:defRPr>
            </a:lvl7pPr>
            <a:lvl8pPr indent="-298450" lvl="7" marL="3657600" rtl="0" algn="l">
              <a:lnSpc>
                <a:spcPct val="90000"/>
              </a:lnSpc>
              <a:spcBef>
                <a:spcPts val="300"/>
              </a:spcBef>
              <a:spcAft>
                <a:spcPts val="0"/>
              </a:spcAft>
              <a:buSzPts val="1100"/>
              <a:buFont typeface="Muli"/>
              <a:buChar char="▪"/>
              <a:defRPr>
                <a:latin typeface="Muli"/>
                <a:ea typeface="Muli"/>
                <a:cs typeface="Muli"/>
                <a:sym typeface="Muli"/>
              </a:defRPr>
            </a:lvl8pPr>
            <a:lvl9pPr indent="-298450" lvl="8" marL="4114800" rtl="0" algn="l">
              <a:lnSpc>
                <a:spcPct val="90000"/>
              </a:lnSpc>
              <a:spcBef>
                <a:spcPts val="300"/>
              </a:spcBef>
              <a:spcAft>
                <a:spcPts val="200"/>
              </a:spcAft>
              <a:buSzPts val="1100"/>
              <a:buFont typeface="Muli"/>
              <a:buChar char="▪"/>
              <a:defRPr>
                <a:latin typeface="Muli"/>
                <a:ea typeface="Muli"/>
                <a:cs typeface="Muli"/>
                <a:sym typeface="Muli"/>
              </a:defRPr>
            </a:lvl9pPr>
          </a:lstStyle>
          <a:p/>
        </p:txBody>
      </p:sp>
      <p:pic>
        <p:nvPicPr>
          <p:cNvPr id="65" name="Google Shape;65;p10"/>
          <p:cNvPicPr preferRelativeResize="0"/>
          <p:nvPr/>
        </p:nvPicPr>
        <p:blipFill rotWithShape="1">
          <a:blip r:embed="rId2">
            <a:alphaModFix/>
          </a:blip>
          <a:srcRect b="0" l="0" r="0" t="0"/>
          <a:stretch/>
        </p:blipFill>
        <p:spPr>
          <a:xfrm rot="-5400000">
            <a:off x="-2540636" y="2540635"/>
            <a:ext cx="5143500" cy="62228"/>
          </a:xfrm>
          <a:prstGeom prst="rect">
            <a:avLst/>
          </a:prstGeom>
          <a:noFill/>
          <a:ln>
            <a:noFill/>
          </a:ln>
        </p:spPr>
      </p:pic>
      <p:pic>
        <p:nvPicPr>
          <p:cNvPr id="66" name="Google Shape;66;p10"/>
          <p:cNvPicPr preferRelativeResize="0"/>
          <p:nvPr/>
        </p:nvPicPr>
        <p:blipFill>
          <a:blip r:embed="rId3">
            <a:alphaModFix/>
          </a:blip>
          <a:stretch>
            <a:fillRect/>
          </a:stretch>
        </p:blipFill>
        <p:spPr>
          <a:xfrm rot="-5400000">
            <a:off x="-2550800" y="2544551"/>
            <a:ext cx="5163824" cy="747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67" name="Shape 67"/>
        <p:cNvGrpSpPr/>
        <p:nvPr/>
      </p:nvGrpSpPr>
      <p:grpSpPr>
        <a:xfrm>
          <a:off x="0" y="0"/>
          <a:ext cx="0" cy="0"/>
          <a:chOff x="0" y="0"/>
          <a:chExt cx="0" cy="0"/>
        </a:xfrm>
      </p:grpSpPr>
      <p:sp>
        <p:nvSpPr>
          <p:cNvPr id="68" name="Google Shape;68;p11"/>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4400"/>
              <a:buFont typeface="Muli"/>
              <a:buNone/>
              <a:defRPr sz="4400">
                <a:solidFill>
                  <a:schemeClr val="dk1"/>
                </a:solidFill>
                <a:latin typeface="Muli"/>
                <a:ea typeface="Muli"/>
                <a:cs typeface="Muli"/>
                <a:sym typeface="Mul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69" name="Google Shape;69;p11"/>
          <p:cNvPicPr preferRelativeResize="0"/>
          <p:nvPr/>
        </p:nvPicPr>
        <p:blipFill rotWithShape="1">
          <a:blip r:embed="rId2">
            <a:alphaModFix/>
          </a:blip>
          <a:srcRect b="0" l="0" r="0" t="0"/>
          <a:stretch/>
        </p:blipFill>
        <p:spPr>
          <a:xfrm rot="-5400000">
            <a:off x="-2540636" y="2540635"/>
            <a:ext cx="5143500" cy="62228"/>
          </a:xfrm>
          <a:prstGeom prst="rect">
            <a:avLst/>
          </a:prstGeom>
          <a:noFill/>
          <a:ln>
            <a:noFill/>
          </a:ln>
        </p:spPr>
      </p:pic>
      <p:pic>
        <p:nvPicPr>
          <p:cNvPr id="70" name="Google Shape;70;p11"/>
          <p:cNvPicPr preferRelativeResize="0"/>
          <p:nvPr/>
        </p:nvPicPr>
        <p:blipFill>
          <a:blip r:embed="rId3">
            <a:alphaModFix/>
          </a:blip>
          <a:stretch>
            <a:fillRect/>
          </a:stretch>
        </p:blipFill>
        <p:spPr>
          <a:xfrm rot="-5400000">
            <a:off x="-2550800" y="2544551"/>
            <a:ext cx="5163824" cy="747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2.png"/><Relationship Id="rId3" Type="http://schemas.openxmlformats.org/officeDocument/2006/relationships/slideLayout" Target="../slideLayouts/slideLayout7.xml"/><Relationship Id="rId4" Type="http://schemas.openxmlformats.org/officeDocument/2006/relationships/slideLayout" Target="../slideLayouts/slideLayout8.xml"/><Relationship Id="rId9" Type="http://schemas.openxmlformats.org/officeDocument/2006/relationships/theme" Target="../theme/theme2.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4500"/>
              <a:buFont typeface="Muli"/>
              <a:buNone/>
              <a:defRPr i="0" sz="4500" u="none" cap="none" strike="noStrike">
                <a:solidFill>
                  <a:schemeClr val="dk1"/>
                </a:solidFill>
                <a:latin typeface="Muli"/>
                <a:ea typeface="Muli"/>
                <a:cs typeface="Muli"/>
                <a:sym typeface="Mul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802386" y="1591056"/>
            <a:ext cx="7543800" cy="3038100"/>
          </a:xfrm>
          <a:prstGeom prst="rect">
            <a:avLst/>
          </a:prstGeom>
          <a:noFill/>
          <a:ln>
            <a:noFill/>
          </a:ln>
        </p:spPr>
        <p:txBody>
          <a:bodyPr anchorCtr="0" anchor="t" bIns="34275" lIns="68575" spcFirstLastPara="1" rIns="68575" wrap="square" tIns="34275">
            <a:normAutofit/>
          </a:bodyPr>
          <a:lstStyle>
            <a:lvl1pPr indent="-311150" lvl="0" marL="457200" marR="0" rtl="0" algn="l">
              <a:lnSpc>
                <a:spcPct val="90000"/>
              </a:lnSpc>
              <a:spcBef>
                <a:spcPts val="900"/>
              </a:spcBef>
              <a:spcAft>
                <a:spcPts val="0"/>
              </a:spcAft>
              <a:buClr>
                <a:srgbClr val="003B52"/>
              </a:buClr>
              <a:buSzPts val="1300"/>
              <a:buFont typeface="Muli"/>
              <a:buChar char="▪"/>
              <a:defRPr i="0" sz="1500" u="none" cap="none" strike="noStrike">
                <a:solidFill>
                  <a:schemeClr val="dk1"/>
                </a:solidFill>
                <a:latin typeface="Muli"/>
                <a:ea typeface="Muli"/>
                <a:cs typeface="Muli"/>
                <a:sym typeface="Muli"/>
              </a:defRPr>
            </a:lvl1pPr>
            <a:lvl2pPr indent="-298450" lvl="1" marL="914400" marR="0" rtl="0" algn="l">
              <a:lnSpc>
                <a:spcPct val="90000"/>
              </a:lnSpc>
              <a:spcBef>
                <a:spcPts val="300"/>
              </a:spcBef>
              <a:spcAft>
                <a:spcPts val="0"/>
              </a:spcAft>
              <a:buClr>
                <a:srgbClr val="003B52"/>
              </a:buClr>
              <a:buSzPts val="1100"/>
              <a:buFont typeface="Muli"/>
              <a:buChar char="▪"/>
              <a:defRPr i="0" sz="1400" u="none" cap="none" strike="noStrike">
                <a:solidFill>
                  <a:schemeClr val="dk1"/>
                </a:solidFill>
                <a:latin typeface="Muli"/>
                <a:ea typeface="Muli"/>
                <a:cs typeface="Muli"/>
                <a:sym typeface="Muli"/>
              </a:defRPr>
            </a:lvl2pPr>
            <a:lvl3pPr indent="-292100" lvl="2" marL="13716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3pPr>
            <a:lvl4pPr indent="-292100" lvl="3" marL="18288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4pPr>
            <a:lvl5pPr indent="-292100" lvl="4" marL="22860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5pPr>
            <a:lvl6pPr indent="-292100" lvl="5" marL="27432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6pPr>
            <a:lvl7pPr indent="-292100" lvl="6" marL="32004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7pPr>
            <a:lvl8pPr indent="-292100" lvl="7" marL="36576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8pPr>
            <a:lvl9pPr indent="-292100" lvl="8" marL="4114800" marR="0" rtl="0" algn="l">
              <a:lnSpc>
                <a:spcPct val="90000"/>
              </a:lnSpc>
              <a:spcBef>
                <a:spcPts val="300"/>
              </a:spcBef>
              <a:spcAft>
                <a:spcPts val="200"/>
              </a:spcAft>
              <a:buClr>
                <a:srgbClr val="003B52"/>
              </a:buClr>
              <a:buSzPts val="1000"/>
              <a:buFont typeface="Muli"/>
              <a:buChar char="▪"/>
              <a:defRPr i="0" sz="1200" u="none" cap="none" strike="noStrike">
                <a:solidFill>
                  <a:schemeClr val="dk1"/>
                </a:solidFill>
                <a:latin typeface="Muli"/>
                <a:ea typeface="Muli"/>
                <a:cs typeface="Muli"/>
                <a:sym typeface="Muli"/>
              </a:defRPr>
            </a:lvl9pPr>
          </a:lstStyle>
          <a:p/>
        </p:txBody>
      </p:sp>
      <p:pic>
        <p:nvPicPr>
          <p:cNvPr id="8" name="Google Shape;8;p1"/>
          <p:cNvPicPr preferRelativeResize="0"/>
          <p:nvPr/>
        </p:nvPicPr>
        <p:blipFill rotWithShape="1">
          <a:blip r:embed="rId1">
            <a:alphaModFix/>
          </a:blip>
          <a:srcRect b="0" l="0" r="0" t="0"/>
          <a:stretch/>
        </p:blipFill>
        <p:spPr>
          <a:xfrm>
            <a:off x="8313126" y="4431260"/>
            <a:ext cx="515699" cy="515699"/>
          </a:xfrm>
          <a:prstGeom prst="rect">
            <a:avLst/>
          </a:prstGeom>
          <a:noFill/>
          <a:ln>
            <a:noFill/>
          </a:ln>
        </p:spPr>
      </p:pic>
      <p:sp>
        <p:nvSpPr>
          <p:cNvPr id="9" name="Google Shape;9;p1"/>
          <p:cNvSpPr txBox="1"/>
          <p:nvPr/>
        </p:nvSpPr>
        <p:spPr>
          <a:xfrm>
            <a:off x="8041375" y="4816950"/>
            <a:ext cx="1818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Muli"/>
                <a:ea typeface="Muli"/>
                <a:cs typeface="Muli"/>
                <a:sym typeface="Muli"/>
              </a:rPr>
              <a:t>originstraining.org</a:t>
            </a:r>
            <a:endParaRPr sz="900">
              <a:latin typeface="Muli"/>
              <a:ea typeface="Muli"/>
              <a:cs typeface="Muli"/>
              <a:sym typeface="Muli"/>
            </a:endParaRPr>
          </a:p>
        </p:txBody>
      </p:sp>
      <p:sp>
        <p:nvSpPr>
          <p:cNvPr id="10" name="Google Shape;10;p1"/>
          <p:cNvSpPr txBox="1"/>
          <p:nvPr/>
        </p:nvSpPr>
        <p:spPr>
          <a:xfrm>
            <a:off x="306625" y="4802225"/>
            <a:ext cx="5709300" cy="30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i="1" lang="en" sz="900">
                <a:solidFill>
                  <a:schemeClr val="dk1"/>
                </a:solidFill>
                <a:latin typeface="Muli"/>
                <a:ea typeface="Muli"/>
                <a:cs typeface="Muli"/>
                <a:sym typeface="Muli"/>
              </a:rPr>
              <a:t>Property of Origins Training &amp; Consulting. Use and distribution limited to approved individuals only. </a:t>
            </a:r>
            <a:endParaRPr i="1" sz="900">
              <a:solidFill>
                <a:schemeClr val="dk1"/>
              </a:solidFill>
              <a:latin typeface="Muli"/>
              <a:ea typeface="Muli"/>
              <a:cs typeface="Muli"/>
              <a:sym typeface="Muli"/>
            </a:endParaRPr>
          </a:p>
        </p:txBody>
      </p:sp>
      <p:pic>
        <p:nvPicPr>
          <p:cNvPr id="11" name="Google Shape;11;p1"/>
          <p:cNvPicPr preferRelativeResize="0"/>
          <p:nvPr/>
        </p:nvPicPr>
        <p:blipFill>
          <a:blip r:embed="rId2">
            <a:alphaModFix/>
          </a:blip>
          <a:stretch>
            <a:fillRect/>
          </a:stretch>
        </p:blipFill>
        <p:spPr>
          <a:xfrm>
            <a:off x="6451350" y="4431250"/>
            <a:ext cx="1525025" cy="63443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 name="Shape 47"/>
        <p:cNvGrpSpPr/>
        <p:nvPr/>
      </p:nvGrpSpPr>
      <p:grpSpPr>
        <a:xfrm>
          <a:off x="0" y="0"/>
          <a:ext cx="0" cy="0"/>
          <a:chOff x="0" y="0"/>
          <a:chExt cx="0" cy="0"/>
        </a:xfrm>
      </p:grpSpPr>
      <p:sp>
        <p:nvSpPr>
          <p:cNvPr id="48" name="Google Shape;48;p8"/>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4500"/>
              <a:buFont typeface="Muli"/>
              <a:buNone/>
              <a:defRPr i="0" sz="4500" u="none" cap="none" strike="noStrike">
                <a:solidFill>
                  <a:schemeClr val="dk1"/>
                </a:solidFill>
                <a:latin typeface="Muli"/>
                <a:ea typeface="Muli"/>
                <a:cs typeface="Muli"/>
                <a:sym typeface="Mul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49" name="Google Shape;49;p8"/>
          <p:cNvSpPr txBox="1"/>
          <p:nvPr>
            <p:ph idx="1" type="body"/>
          </p:nvPr>
        </p:nvSpPr>
        <p:spPr>
          <a:xfrm>
            <a:off x="802386" y="1591056"/>
            <a:ext cx="7543800" cy="3038100"/>
          </a:xfrm>
          <a:prstGeom prst="rect">
            <a:avLst/>
          </a:prstGeom>
          <a:noFill/>
          <a:ln>
            <a:noFill/>
          </a:ln>
        </p:spPr>
        <p:txBody>
          <a:bodyPr anchorCtr="0" anchor="t" bIns="34275" lIns="68575" spcFirstLastPara="1" rIns="68575" wrap="square" tIns="34275">
            <a:normAutofit/>
          </a:bodyPr>
          <a:lstStyle>
            <a:lvl1pPr indent="-311150" lvl="0" marL="457200" marR="0" rtl="0" algn="l">
              <a:lnSpc>
                <a:spcPct val="90000"/>
              </a:lnSpc>
              <a:spcBef>
                <a:spcPts val="900"/>
              </a:spcBef>
              <a:spcAft>
                <a:spcPts val="0"/>
              </a:spcAft>
              <a:buClr>
                <a:srgbClr val="003B52"/>
              </a:buClr>
              <a:buSzPts val="1300"/>
              <a:buFont typeface="Muli"/>
              <a:buChar char="▪"/>
              <a:defRPr i="0" sz="1500" u="none" cap="none" strike="noStrike">
                <a:solidFill>
                  <a:schemeClr val="dk1"/>
                </a:solidFill>
                <a:latin typeface="Muli"/>
                <a:ea typeface="Muli"/>
                <a:cs typeface="Muli"/>
                <a:sym typeface="Muli"/>
              </a:defRPr>
            </a:lvl1pPr>
            <a:lvl2pPr indent="-298450" lvl="1" marL="914400" marR="0" rtl="0" algn="l">
              <a:lnSpc>
                <a:spcPct val="90000"/>
              </a:lnSpc>
              <a:spcBef>
                <a:spcPts val="300"/>
              </a:spcBef>
              <a:spcAft>
                <a:spcPts val="0"/>
              </a:spcAft>
              <a:buClr>
                <a:srgbClr val="003B52"/>
              </a:buClr>
              <a:buSzPts val="1100"/>
              <a:buFont typeface="Muli"/>
              <a:buChar char="▪"/>
              <a:defRPr i="0" sz="1400" u="none" cap="none" strike="noStrike">
                <a:solidFill>
                  <a:schemeClr val="dk1"/>
                </a:solidFill>
                <a:latin typeface="Muli"/>
                <a:ea typeface="Muli"/>
                <a:cs typeface="Muli"/>
                <a:sym typeface="Muli"/>
              </a:defRPr>
            </a:lvl2pPr>
            <a:lvl3pPr indent="-292100" lvl="2" marL="13716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3pPr>
            <a:lvl4pPr indent="-292100" lvl="3" marL="18288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4pPr>
            <a:lvl5pPr indent="-292100" lvl="4" marL="22860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5pPr>
            <a:lvl6pPr indent="-292100" lvl="5" marL="27432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6pPr>
            <a:lvl7pPr indent="-292100" lvl="6" marL="32004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7pPr>
            <a:lvl8pPr indent="-292100" lvl="7" marL="36576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8pPr>
            <a:lvl9pPr indent="-292100" lvl="8" marL="4114800" marR="0" rtl="0" algn="l">
              <a:lnSpc>
                <a:spcPct val="90000"/>
              </a:lnSpc>
              <a:spcBef>
                <a:spcPts val="300"/>
              </a:spcBef>
              <a:spcAft>
                <a:spcPts val="200"/>
              </a:spcAft>
              <a:buClr>
                <a:srgbClr val="003B52"/>
              </a:buClr>
              <a:buSzPts val="1000"/>
              <a:buFont typeface="Muli"/>
              <a:buChar char="▪"/>
              <a:defRPr i="0" sz="1200" u="none" cap="none" strike="noStrike">
                <a:solidFill>
                  <a:schemeClr val="dk1"/>
                </a:solidFill>
                <a:latin typeface="Muli"/>
                <a:ea typeface="Muli"/>
                <a:cs typeface="Muli"/>
                <a:sym typeface="Muli"/>
              </a:defRPr>
            </a:lvl9pPr>
          </a:lstStyle>
          <a:p/>
        </p:txBody>
      </p:sp>
      <p:pic>
        <p:nvPicPr>
          <p:cNvPr id="50" name="Google Shape;50;p8"/>
          <p:cNvPicPr preferRelativeResize="0"/>
          <p:nvPr/>
        </p:nvPicPr>
        <p:blipFill rotWithShape="1">
          <a:blip r:embed="rId1">
            <a:alphaModFix/>
          </a:blip>
          <a:srcRect b="0" l="0" r="0" t="0"/>
          <a:stretch/>
        </p:blipFill>
        <p:spPr>
          <a:xfrm>
            <a:off x="8313126" y="4431260"/>
            <a:ext cx="515699" cy="515699"/>
          </a:xfrm>
          <a:prstGeom prst="rect">
            <a:avLst/>
          </a:prstGeom>
          <a:noFill/>
          <a:ln>
            <a:noFill/>
          </a:ln>
        </p:spPr>
      </p:pic>
      <p:sp>
        <p:nvSpPr>
          <p:cNvPr id="51" name="Google Shape;51;p8"/>
          <p:cNvSpPr txBox="1"/>
          <p:nvPr/>
        </p:nvSpPr>
        <p:spPr>
          <a:xfrm>
            <a:off x="8041375" y="4816950"/>
            <a:ext cx="1818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Muli"/>
                <a:ea typeface="Muli"/>
                <a:cs typeface="Muli"/>
                <a:sym typeface="Muli"/>
              </a:rPr>
              <a:t>originstraining.org</a:t>
            </a:r>
            <a:endParaRPr sz="900">
              <a:latin typeface="Muli"/>
              <a:ea typeface="Muli"/>
              <a:cs typeface="Muli"/>
              <a:sym typeface="Muli"/>
            </a:endParaRPr>
          </a:p>
        </p:txBody>
      </p:sp>
      <p:sp>
        <p:nvSpPr>
          <p:cNvPr id="52" name="Google Shape;52;p8"/>
          <p:cNvSpPr txBox="1"/>
          <p:nvPr/>
        </p:nvSpPr>
        <p:spPr>
          <a:xfrm>
            <a:off x="306625" y="4802225"/>
            <a:ext cx="5709300" cy="30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i="1" lang="en" sz="900">
                <a:solidFill>
                  <a:schemeClr val="dk1"/>
                </a:solidFill>
                <a:latin typeface="Muli"/>
                <a:ea typeface="Muli"/>
                <a:cs typeface="Muli"/>
                <a:sym typeface="Muli"/>
              </a:rPr>
              <a:t>Property of Origins Training &amp; Consulting. Use and distribution limited to approved individuals only. </a:t>
            </a:r>
            <a:endParaRPr i="1" sz="900">
              <a:solidFill>
                <a:schemeClr val="dk1"/>
              </a:solidFill>
              <a:latin typeface="Muli"/>
              <a:ea typeface="Muli"/>
              <a:cs typeface="Muli"/>
              <a:sym typeface="Muli"/>
            </a:endParaRPr>
          </a:p>
        </p:txBody>
      </p:sp>
      <p:pic>
        <p:nvPicPr>
          <p:cNvPr id="53" name="Google Shape;53;p8"/>
          <p:cNvPicPr preferRelativeResize="0"/>
          <p:nvPr/>
        </p:nvPicPr>
        <p:blipFill>
          <a:blip r:embed="rId2">
            <a:alphaModFix/>
          </a:blip>
          <a:stretch>
            <a:fillRect/>
          </a:stretch>
        </p:blipFill>
        <p:spPr>
          <a:xfrm>
            <a:off x="6451350" y="4431250"/>
            <a:ext cx="1525025" cy="63443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3"/>
    <p:sldLayoutId id="2147483655" r:id="rId4"/>
    <p:sldLayoutId id="2147483656" r:id="rId5"/>
    <p:sldLayoutId id="2147483657" r:id="rId6"/>
    <p:sldLayoutId id="2147483658" r:id="rId7"/>
    <p:sldLayoutId id="2147483659" r:id="rId8"/>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5"/>
          <p:cNvSpPr txBox="1"/>
          <p:nvPr>
            <p:ph type="ctrTitle"/>
          </p:nvPr>
        </p:nvSpPr>
        <p:spPr>
          <a:xfrm>
            <a:off x="690625" y="1045106"/>
            <a:ext cx="7652700" cy="2277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0" lang="en"/>
              <a:t>Tips for Cultural, Historical &amp; </a:t>
            </a:r>
            <a:r>
              <a:rPr b="0" lang="en"/>
              <a:t>Gender Humility</a:t>
            </a:r>
            <a:endParaRPr b="0"/>
          </a:p>
        </p:txBody>
      </p:sp>
      <p:sp>
        <p:nvSpPr>
          <p:cNvPr id="94" name="Google Shape;94;p15"/>
          <p:cNvSpPr txBox="1"/>
          <p:nvPr/>
        </p:nvSpPr>
        <p:spPr>
          <a:xfrm>
            <a:off x="690636" y="3322090"/>
            <a:ext cx="5918400" cy="802500"/>
          </a:xfrm>
          <a:prstGeom prst="rect">
            <a:avLst/>
          </a:prstGeom>
          <a:noFill/>
          <a:ln>
            <a:noFill/>
          </a:ln>
        </p:spPr>
        <p:txBody>
          <a:bodyPr anchorCtr="0" anchor="t" bIns="34275" lIns="68575" spcFirstLastPara="1" rIns="68575" wrap="square" tIns="34275">
            <a:normAutofit/>
          </a:bodyPr>
          <a:lstStyle/>
          <a:p>
            <a:pPr indent="0" lvl="0" marL="0" rtl="0" algn="l">
              <a:lnSpc>
                <a:spcPct val="70000"/>
              </a:lnSpc>
              <a:spcBef>
                <a:spcPts val="900"/>
              </a:spcBef>
              <a:spcAft>
                <a:spcPts val="0"/>
              </a:spcAft>
              <a:buNone/>
            </a:pPr>
            <a:r>
              <a:rPr lang="en" sz="1472">
                <a:solidFill>
                  <a:srgbClr val="000000"/>
                </a:solidFill>
                <a:latin typeface="Muli"/>
                <a:ea typeface="Muli"/>
                <a:cs typeface="Muli"/>
                <a:sym typeface="Muli"/>
              </a:rPr>
              <a:t>Andi Fetzner, PsyD</a:t>
            </a:r>
            <a:endParaRPr sz="1472">
              <a:solidFill>
                <a:srgbClr val="000000"/>
              </a:solidFill>
              <a:latin typeface="Muli"/>
              <a:ea typeface="Muli"/>
              <a:cs typeface="Muli"/>
              <a:sym typeface="Muli"/>
            </a:endParaRPr>
          </a:p>
          <a:p>
            <a:pPr indent="0" lvl="0" marL="0" rtl="0" algn="l">
              <a:lnSpc>
                <a:spcPct val="70000"/>
              </a:lnSpc>
              <a:spcBef>
                <a:spcPts val="900"/>
              </a:spcBef>
              <a:spcAft>
                <a:spcPts val="0"/>
              </a:spcAft>
              <a:buNone/>
            </a:pPr>
            <a:r>
              <a:rPr lang="en" sz="1472">
                <a:solidFill>
                  <a:srgbClr val="000000"/>
                </a:solidFill>
                <a:latin typeface="Muli"/>
                <a:ea typeface="Muli"/>
                <a:cs typeface="Muli"/>
                <a:sym typeface="Muli"/>
              </a:rPr>
              <a:t>Lori Chelius, MBA/MPH</a:t>
            </a:r>
            <a:endParaRPr sz="1472">
              <a:solidFill>
                <a:srgbClr val="000000"/>
              </a:solidFill>
              <a:latin typeface="Muli"/>
              <a:ea typeface="Muli"/>
              <a:cs typeface="Muli"/>
              <a:sym typeface="Muli"/>
            </a:endParaRPr>
          </a:p>
          <a:p>
            <a:pPr indent="0" lvl="0" marL="0" rtl="0" algn="l">
              <a:lnSpc>
                <a:spcPct val="70000"/>
              </a:lnSpc>
              <a:spcBef>
                <a:spcPts val="900"/>
              </a:spcBef>
              <a:spcAft>
                <a:spcPts val="0"/>
              </a:spcAft>
              <a:buNone/>
            </a:pPr>
            <a:r>
              <a:rPr lang="en" sz="1472">
                <a:solidFill>
                  <a:srgbClr val="000000"/>
                </a:solidFill>
                <a:latin typeface="Muli"/>
                <a:ea typeface="Muli"/>
                <a:cs typeface="Muli"/>
                <a:sym typeface="Muli"/>
              </a:rPr>
              <a:t>Co-</a:t>
            </a:r>
            <a:r>
              <a:rPr lang="en" sz="1472">
                <a:latin typeface="Muli"/>
                <a:ea typeface="Muli"/>
                <a:cs typeface="Muli"/>
                <a:sym typeface="Muli"/>
              </a:rPr>
              <a:t>f</a:t>
            </a:r>
            <a:r>
              <a:rPr lang="en" sz="1472">
                <a:solidFill>
                  <a:srgbClr val="000000"/>
                </a:solidFill>
                <a:latin typeface="Muli"/>
                <a:ea typeface="Muli"/>
                <a:cs typeface="Muli"/>
                <a:sym typeface="Muli"/>
              </a:rPr>
              <a:t>ounders, Origins Training &amp; Consulting</a:t>
            </a:r>
            <a:endParaRPr sz="1472">
              <a:solidFill>
                <a:srgbClr val="000000"/>
              </a:solidFill>
              <a:latin typeface="Muli"/>
              <a:ea typeface="Muli"/>
              <a:cs typeface="Muli"/>
              <a:sym typeface="Mul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txBox="1"/>
          <p:nvPr>
            <p:ph type="title"/>
          </p:nvPr>
        </p:nvSpPr>
        <p:spPr>
          <a:xfrm>
            <a:off x="784225" y="97225"/>
            <a:ext cx="77934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How can we do it?</a:t>
            </a:r>
            <a:endParaRPr/>
          </a:p>
        </p:txBody>
      </p:sp>
      <p:sp>
        <p:nvSpPr>
          <p:cNvPr id="152" name="Google Shape;152;p24"/>
          <p:cNvSpPr txBox="1"/>
          <p:nvPr/>
        </p:nvSpPr>
        <p:spPr>
          <a:xfrm>
            <a:off x="546775" y="1335600"/>
            <a:ext cx="8387100" cy="2031900"/>
          </a:xfrm>
          <a:prstGeom prst="rect">
            <a:avLst/>
          </a:prstGeom>
          <a:noFill/>
          <a:ln>
            <a:noFill/>
          </a:ln>
        </p:spPr>
        <p:txBody>
          <a:bodyPr anchorCtr="0" anchor="t" bIns="91425" lIns="91425" spcFirstLastPara="1" rIns="91425" wrap="square" tIns="91425">
            <a:spAutoFit/>
          </a:bodyPr>
          <a:lstStyle/>
          <a:p>
            <a:pPr indent="-381000" lvl="0" marL="457200" rtl="0" algn="l">
              <a:lnSpc>
                <a:spcPct val="100000"/>
              </a:lnSpc>
              <a:spcBef>
                <a:spcPts val="0"/>
              </a:spcBef>
              <a:spcAft>
                <a:spcPts val="0"/>
              </a:spcAft>
              <a:buClr>
                <a:schemeClr val="dk1"/>
              </a:buClr>
              <a:buSzPts val="2400"/>
              <a:buFont typeface="Muli"/>
              <a:buChar char="-"/>
            </a:pPr>
            <a:r>
              <a:rPr lang="en" sz="2400">
                <a:solidFill>
                  <a:schemeClr val="dk1"/>
                </a:solidFill>
                <a:latin typeface="Muli"/>
                <a:ea typeface="Muli"/>
                <a:cs typeface="Muli"/>
                <a:sym typeface="Muli"/>
              </a:rPr>
              <a:t>Create a DEIB committee</a:t>
            </a:r>
            <a:endParaRPr sz="2400">
              <a:solidFill>
                <a:schemeClr val="dk1"/>
              </a:solidFill>
              <a:latin typeface="Muli"/>
              <a:ea typeface="Muli"/>
              <a:cs typeface="Muli"/>
              <a:sym typeface="Muli"/>
            </a:endParaRPr>
          </a:p>
          <a:p>
            <a:pPr indent="-381000" lvl="0" marL="457200" rtl="0" algn="l">
              <a:lnSpc>
                <a:spcPct val="100000"/>
              </a:lnSpc>
              <a:spcBef>
                <a:spcPts val="0"/>
              </a:spcBef>
              <a:spcAft>
                <a:spcPts val="0"/>
              </a:spcAft>
              <a:buClr>
                <a:schemeClr val="dk1"/>
              </a:buClr>
              <a:buSzPts val="2400"/>
              <a:buFont typeface="Muli"/>
              <a:buChar char="-"/>
            </a:pPr>
            <a:r>
              <a:rPr lang="en" sz="2400">
                <a:solidFill>
                  <a:schemeClr val="dk1"/>
                </a:solidFill>
                <a:latin typeface="Muli"/>
                <a:ea typeface="Muli"/>
                <a:cs typeface="Muli"/>
                <a:sym typeface="Muli"/>
              </a:rPr>
              <a:t>Review policies, procedures, and environment</a:t>
            </a:r>
            <a:endParaRPr sz="2400">
              <a:solidFill>
                <a:schemeClr val="dk1"/>
              </a:solidFill>
              <a:latin typeface="Muli"/>
              <a:ea typeface="Muli"/>
              <a:cs typeface="Muli"/>
              <a:sym typeface="Muli"/>
            </a:endParaRPr>
          </a:p>
          <a:p>
            <a:pPr indent="-381000" lvl="0" marL="457200" rtl="0" algn="l">
              <a:spcBef>
                <a:spcPts val="0"/>
              </a:spcBef>
              <a:spcAft>
                <a:spcPts val="0"/>
              </a:spcAft>
              <a:buClr>
                <a:schemeClr val="dk1"/>
              </a:buClr>
              <a:buSzPts val="2400"/>
              <a:buFont typeface="Muli"/>
              <a:buChar char="-"/>
            </a:pPr>
            <a:r>
              <a:rPr lang="en" sz="2400">
                <a:solidFill>
                  <a:schemeClr val="dk1"/>
                </a:solidFill>
                <a:latin typeface="Muli"/>
                <a:ea typeface="Muli"/>
                <a:cs typeface="Muli"/>
                <a:sym typeface="Muli"/>
              </a:rPr>
              <a:t>Get feedback about people’s needs</a:t>
            </a:r>
            <a:endParaRPr sz="2400">
              <a:solidFill>
                <a:schemeClr val="dk1"/>
              </a:solidFill>
              <a:latin typeface="Muli"/>
              <a:ea typeface="Muli"/>
              <a:cs typeface="Muli"/>
              <a:sym typeface="Muli"/>
            </a:endParaRPr>
          </a:p>
          <a:p>
            <a:pPr indent="-381000" lvl="0" marL="457200" rtl="0" algn="l">
              <a:lnSpc>
                <a:spcPct val="100000"/>
              </a:lnSpc>
              <a:spcBef>
                <a:spcPts val="0"/>
              </a:spcBef>
              <a:spcAft>
                <a:spcPts val="0"/>
              </a:spcAft>
              <a:buClr>
                <a:schemeClr val="dk1"/>
              </a:buClr>
              <a:buSzPts val="2400"/>
              <a:buFont typeface="Muli"/>
              <a:buChar char="-"/>
            </a:pPr>
            <a:r>
              <a:rPr lang="en" sz="2400">
                <a:solidFill>
                  <a:schemeClr val="dk1"/>
                </a:solidFill>
                <a:latin typeface="Muli"/>
                <a:ea typeface="Muli"/>
                <a:cs typeface="Muli"/>
                <a:sym typeface="Muli"/>
              </a:rPr>
              <a:t>Follow the diversity calendar </a:t>
            </a:r>
            <a:endParaRPr sz="2400">
              <a:solidFill>
                <a:schemeClr val="dk1"/>
              </a:solidFill>
              <a:latin typeface="Muli"/>
              <a:ea typeface="Muli"/>
              <a:cs typeface="Muli"/>
              <a:sym typeface="Muli"/>
            </a:endParaRPr>
          </a:p>
          <a:p>
            <a:pPr indent="-381000" lvl="0" marL="457200" rtl="0" algn="l">
              <a:lnSpc>
                <a:spcPct val="100000"/>
              </a:lnSpc>
              <a:spcBef>
                <a:spcPts val="0"/>
              </a:spcBef>
              <a:spcAft>
                <a:spcPts val="0"/>
              </a:spcAft>
              <a:buClr>
                <a:schemeClr val="dk1"/>
              </a:buClr>
              <a:buSzPts val="2400"/>
              <a:buFont typeface="Muli"/>
              <a:buChar char="-"/>
            </a:pPr>
            <a:r>
              <a:rPr lang="en" sz="2400">
                <a:solidFill>
                  <a:schemeClr val="dk1"/>
                </a:solidFill>
                <a:latin typeface="Muli"/>
                <a:ea typeface="Muli"/>
                <a:cs typeface="Muli"/>
                <a:sym typeface="Muli"/>
              </a:rPr>
              <a:t>Organize a potluck</a:t>
            </a:r>
            <a:endParaRPr sz="2400">
              <a:solidFill>
                <a:schemeClr val="dk1"/>
              </a:solidFill>
              <a:latin typeface="Muli"/>
              <a:ea typeface="Muli"/>
              <a:cs typeface="Muli"/>
              <a:sym typeface="Muli"/>
            </a:endParaRPr>
          </a:p>
        </p:txBody>
      </p:sp>
      <p:sp>
        <p:nvSpPr>
          <p:cNvPr id="153" name="Google Shape;153;p24"/>
          <p:cNvSpPr txBox="1"/>
          <p:nvPr/>
        </p:nvSpPr>
        <p:spPr>
          <a:xfrm>
            <a:off x="6400025" y="4227525"/>
            <a:ext cx="277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uli"/>
              <a:ea typeface="Muli"/>
              <a:cs typeface="Muli"/>
              <a:sym typeface="Muli"/>
            </a:endParaRPr>
          </a:p>
        </p:txBody>
      </p:sp>
      <p:sp>
        <p:nvSpPr>
          <p:cNvPr id="154" name="Google Shape;154;p2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type="title"/>
          </p:nvPr>
        </p:nvSpPr>
        <p:spPr>
          <a:xfrm>
            <a:off x="802386" y="363474"/>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Activity:</a:t>
            </a:r>
            <a:r>
              <a:rPr lang="en"/>
              <a:t> large group</a:t>
            </a:r>
            <a:endParaRPr/>
          </a:p>
        </p:txBody>
      </p:sp>
      <p:sp>
        <p:nvSpPr>
          <p:cNvPr id="160" name="Google Shape;160;p25"/>
          <p:cNvSpPr txBox="1"/>
          <p:nvPr/>
        </p:nvSpPr>
        <p:spPr>
          <a:xfrm>
            <a:off x="539875" y="1682225"/>
            <a:ext cx="8387100" cy="2370300"/>
          </a:xfrm>
          <a:prstGeom prst="rect">
            <a:avLst/>
          </a:prstGeom>
          <a:noFill/>
          <a:ln>
            <a:noFill/>
          </a:ln>
        </p:spPr>
        <p:txBody>
          <a:bodyPr anchorCtr="0" anchor="t" bIns="91425" lIns="91425" spcFirstLastPara="1" rIns="91425" wrap="square" tIns="91425">
            <a:spAutoFit/>
          </a:bodyPr>
          <a:lstStyle/>
          <a:p>
            <a:pPr indent="-400050" lvl="0" marL="457200" rtl="0" algn="l">
              <a:lnSpc>
                <a:spcPct val="100000"/>
              </a:lnSpc>
              <a:spcBef>
                <a:spcPts val="0"/>
              </a:spcBef>
              <a:spcAft>
                <a:spcPts val="0"/>
              </a:spcAft>
              <a:buClr>
                <a:schemeClr val="dk1"/>
              </a:buClr>
              <a:buSzPts val="2700"/>
              <a:buFont typeface="Muli"/>
              <a:buChar char="-"/>
            </a:pPr>
            <a:r>
              <a:rPr lang="en" sz="2700">
                <a:solidFill>
                  <a:schemeClr val="dk1"/>
                </a:solidFill>
                <a:latin typeface="Muli"/>
                <a:ea typeface="Muli"/>
                <a:cs typeface="Muli"/>
                <a:sym typeface="Muli"/>
              </a:rPr>
              <a:t>Identify needs that help you feel included and that you belong.</a:t>
            </a:r>
            <a:endParaRPr sz="2700">
              <a:solidFill>
                <a:schemeClr val="dk1"/>
              </a:solidFill>
              <a:latin typeface="Muli"/>
              <a:ea typeface="Muli"/>
              <a:cs typeface="Muli"/>
              <a:sym typeface="Muli"/>
            </a:endParaRPr>
          </a:p>
          <a:p>
            <a:pPr indent="-368300" lvl="1" marL="914400" rtl="0" algn="l">
              <a:spcBef>
                <a:spcPts val="0"/>
              </a:spcBef>
              <a:spcAft>
                <a:spcPts val="0"/>
              </a:spcAft>
              <a:buClr>
                <a:schemeClr val="dk1"/>
              </a:buClr>
              <a:buSzPts val="2200"/>
              <a:buFont typeface="Muli"/>
              <a:buChar char="-"/>
            </a:pPr>
            <a:r>
              <a:rPr lang="en" sz="2200">
                <a:solidFill>
                  <a:schemeClr val="dk1"/>
                </a:solidFill>
                <a:latin typeface="Muli"/>
                <a:ea typeface="Muli"/>
                <a:cs typeface="Muli"/>
                <a:sym typeface="Muli"/>
              </a:rPr>
              <a:t>Basic </a:t>
            </a:r>
            <a:endParaRPr sz="2200">
              <a:solidFill>
                <a:schemeClr val="dk1"/>
              </a:solidFill>
              <a:latin typeface="Muli"/>
              <a:ea typeface="Muli"/>
              <a:cs typeface="Muli"/>
              <a:sym typeface="Muli"/>
            </a:endParaRPr>
          </a:p>
          <a:p>
            <a:pPr indent="-368300" lvl="1" marL="914400" rtl="0" algn="l">
              <a:spcBef>
                <a:spcPts val="0"/>
              </a:spcBef>
              <a:spcAft>
                <a:spcPts val="0"/>
              </a:spcAft>
              <a:buClr>
                <a:schemeClr val="dk1"/>
              </a:buClr>
              <a:buSzPts val="2200"/>
              <a:buFont typeface="Muli"/>
              <a:buChar char="-"/>
            </a:pPr>
            <a:r>
              <a:rPr lang="en" sz="2200">
                <a:solidFill>
                  <a:schemeClr val="dk1"/>
                </a:solidFill>
                <a:latin typeface="Muli"/>
                <a:ea typeface="Muli"/>
                <a:cs typeface="Muli"/>
                <a:sym typeface="Muli"/>
              </a:rPr>
              <a:t>Psychological </a:t>
            </a:r>
            <a:endParaRPr sz="2200">
              <a:solidFill>
                <a:schemeClr val="dk1"/>
              </a:solidFill>
              <a:latin typeface="Muli"/>
              <a:ea typeface="Muli"/>
              <a:cs typeface="Muli"/>
              <a:sym typeface="Muli"/>
            </a:endParaRPr>
          </a:p>
          <a:p>
            <a:pPr indent="-368300" lvl="1" marL="914400" rtl="0" algn="l">
              <a:spcBef>
                <a:spcPts val="0"/>
              </a:spcBef>
              <a:spcAft>
                <a:spcPts val="0"/>
              </a:spcAft>
              <a:buClr>
                <a:schemeClr val="dk1"/>
              </a:buClr>
              <a:buSzPts val="2200"/>
              <a:buFont typeface="Muli"/>
              <a:buChar char="-"/>
            </a:pPr>
            <a:r>
              <a:rPr lang="en" sz="2200">
                <a:solidFill>
                  <a:schemeClr val="dk1"/>
                </a:solidFill>
                <a:latin typeface="Muli"/>
                <a:ea typeface="Muli"/>
                <a:cs typeface="Muli"/>
                <a:sym typeface="Muli"/>
              </a:rPr>
              <a:t>Environmental </a:t>
            </a:r>
            <a:endParaRPr sz="2200">
              <a:solidFill>
                <a:schemeClr val="dk1"/>
              </a:solidFill>
              <a:latin typeface="Muli"/>
              <a:ea typeface="Muli"/>
              <a:cs typeface="Muli"/>
              <a:sym typeface="Muli"/>
            </a:endParaRPr>
          </a:p>
          <a:p>
            <a:pPr indent="-368300" lvl="1" marL="914400" rtl="0" algn="l">
              <a:spcBef>
                <a:spcPts val="0"/>
              </a:spcBef>
              <a:spcAft>
                <a:spcPts val="0"/>
              </a:spcAft>
              <a:buClr>
                <a:schemeClr val="dk1"/>
              </a:buClr>
              <a:buSzPts val="2200"/>
              <a:buFont typeface="Muli"/>
              <a:buChar char="-"/>
            </a:pPr>
            <a:r>
              <a:rPr lang="en" sz="2200">
                <a:solidFill>
                  <a:schemeClr val="dk1"/>
                </a:solidFill>
                <a:latin typeface="Muli"/>
                <a:ea typeface="Muli"/>
                <a:cs typeface="Muli"/>
                <a:sym typeface="Muli"/>
              </a:rPr>
              <a:t>Communication </a:t>
            </a:r>
            <a:endParaRPr sz="3300">
              <a:solidFill>
                <a:schemeClr val="dk1"/>
              </a:solidFill>
              <a:latin typeface="Muli"/>
              <a:ea typeface="Muli"/>
              <a:cs typeface="Muli"/>
              <a:sym typeface="Mul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ph type="title"/>
          </p:nvPr>
        </p:nvSpPr>
        <p:spPr>
          <a:xfrm>
            <a:off x="111675" y="797400"/>
            <a:ext cx="4071000" cy="3370200"/>
          </a:xfrm>
          <a:prstGeom prst="rect">
            <a:avLst/>
          </a:prstGeom>
        </p:spPr>
        <p:txBody>
          <a:bodyPr anchorCtr="0" anchor="ctr" bIns="34275" lIns="68575" spcFirstLastPara="1" rIns="68575" wrap="square" tIns="34275">
            <a:normAutofit/>
          </a:bodyPr>
          <a:lstStyle/>
          <a:p>
            <a:pPr indent="0" lvl="0" marL="0" rtl="0" algn="ctr">
              <a:lnSpc>
                <a:spcPct val="100000"/>
              </a:lnSpc>
              <a:spcBef>
                <a:spcPts val="0"/>
              </a:spcBef>
              <a:spcAft>
                <a:spcPts val="0"/>
              </a:spcAft>
              <a:buNone/>
            </a:pPr>
            <a:r>
              <a:rPr lang="en" sz="4200"/>
              <a:t>Tip 3: </a:t>
            </a:r>
            <a:endParaRPr sz="4200"/>
          </a:p>
          <a:p>
            <a:pPr indent="0" lvl="0" marL="457200" marR="203200" rtl="0" algn="ctr">
              <a:lnSpc>
                <a:spcPct val="100000"/>
              </a:lnSpc>
              <a:spcBef>
                <a:spcPts val="1200"/>
              </a:spcBef>
              <a:spcAft>
                <a:spcPts val="0"/>
              </a:spcAft>
              <a:buNone/>
            </a:pPr>
            <a:r>
              <a:rPr lang="en" sz="3100">
                <a:latin typeface="Muli"/>
                <a:ea typeface="Muli"/>
                <a:cs typeface="Muli"/>
                <a:sym typeface="Muli"/>
              </a:rPr>
              <a:t>Be a learner, </a:t>
            </a:r>
            <a:endParaRPr sz="3100">
              <a:latin typeface="Muli"/>
              <a:ea typeface="Muli"/>
              <a:cs typeface="Muli"/>
              <a:sym typeface="Muli"/>
            </a:endParaRPr>
          </a:p>
          <a:p>
            <a:pPr indent="0" lvl="0" marL="457200" marR="203200" rtl="0" algn="ctr">
              <a:lnSpc>
                <a:spcPct val="100000"/>
              </a:lnSpc>
              <a:spcBef>
                <a:spcPts val="2000"/>
              </a:spcBef>
              <a:spcAft>
                <a:spcPts val="2000"/>
              </a:spcAft>
              <a:buNone/>
            </a:pPr>
            <a:r>
              <a:rPr lang="en" sz="3100">
                <a:latin typeface="Muli"/>
                <a:ea typeface="Muli"/>
                <a:cs typeface="Muli"/>
                <a:sym typeface="Muli"/>
              </a:rPr>
              <a:t>not a knower</a:t>
            </a:r>
            <a:endParaRPr sz="4100">
              <a:highlight>
                <a:srgbClr val="FFFFFF"/>
              </a:highlight>
              <a:latin typeface="Muli"/>
              <a:ea typeface="Muli"/>
              <a:cs typeface="Muli"/>
              <a:sym typeface="Muli"/>
            </a:endParaRPr>
          </a:p>
        </p:txBody>
      </p:sp>
      <p:pic>
        <p:nvPicPr>
          <p:cNvPr id="166" name="Google Shape;166;p26"/>
          <p:cNvPicPr preferRelativeResize="0"/>
          <p:nvPr/>
        </p:nvPicPr>
        <p:blipFill>
          <a:blip r:embed="rId3">
            <a:alphaModFix/>
          </a:blip>
          <a:stretch>
            <a:fillRect/>
          </a:stretch>
        </p:blipFill>
        <p:spPr>
          <a:xfrm>
            <a:off x="4117925" y="1241638"/>
            <a:ext cx="4656525" cy="266022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7"/>
          <p:cNvSpPr txBox="1"/>
          <p:nvPr>
            <p:ph type="title"/>
          </p:nvPr>
        </p:nvSpPr>
        <p:spPr>
          <a:xfrm>
            <a:off x="802386" y="363474"/>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4900"/>
              <a:t>How can we do it?</a:t>
            </a:r>
            <a:endParaRPr sz="4900"/>
          </a:p>
        </p:txBody>
      </p:sp>
      <p:sp>
        <p:nvSpPr>
          <p:cNvPr id="172" name="Google Shape;172;p27"/>
          <p:cNvSpPr txBox="1"/>
          <p:nvPr>
            <p:ph idx="1" type="body"/>
          </p:nvPr>
        </p:nvSpPr>
        <p:spPr>
          <a:xfrm>
            <a:off x="881350" y="1315525"/>
            <a:ext cx="7882800" cy="3334500"/>
          </a:xfrm>
          <a:prstGeom prst="rect">
            <a:avLst/>
          </a:prstGeom>
        </p:spPr>
        <p:txBody>
          <a:bodyPr anchorCtr="0" anchor="t" bIns="34275" lIns="68575" spcFirstLastPara="1" rIns="68575" wrap="square" tIns="34275">
            <a:noAutofit/>
          </a:bodyPr>
          <a:lstStyle/>
          <a:p>
            <a:pPr indent="-384175" lvl="0" marL="457200" rtl="0" algn="l">
              <a:lnSpc>
                <a:spcPct val="115000"/>
              </a:lnSpc>
              <a:spcBef>
                <a:spcPts val="0"/>
              </a:spcBef>
              <a:spcAft>
                <a:spcPts val="0"/>
              </a:spcAft>
              <a:buClr>
                <a:srgbClr val="070707"/>
              </a:buClr>
              <a:buSzPts val="2450"/>
              <a:buChar char="-"/>
            </a:pPr>
            <a:r>
              <a:rPr lang="en" sz="2450">
                <a:solidFill>
                  <a:srgbClr val="070707"/>
                </a:solidFill>
              </a:rPr>
              <a:t>Practice</a:t>
            </a:r>
            <a:r>
              <a:rPr lang="en" sz="2450">
                <a:solidFill>
                  <a:srgbClr val="070707"/>
                </a:solidFill>
              </a:rPr>
              <a:t> humility</a:t>
            </a:r>
            <a:endParaRPr sz="2450">
              <a:solidFill>
                <a:srgbClr val="070707"/>
              </a:solidFill>
            </a:endParaRPr>
          </a:p>
          <a:p>
            <a:pPr indent="-384175" lvl="0" marL="457200" rtl="0" algn="l">
              <a:lnSpc>
                <a:spcPct val="115000"/>
              </a:lnSpc>
              <a:spcBef>
                <a:spcPts val="0"/>
              </a:spcBef>
              <a:spcAft>
                <a:spcPts val="0"/>
              </a:spcAft>
              <a:buClr>
                <a:srgbClr val="070707"/>
              </a:buClr>
              <a:buSzPts val="2450"/>
              <a:buChar char="-"/>
            </a:pPr>
            <a:r>
              <a:rPr lang="en" sz="2450">
                <a:solidFill>
                  <a:srgbClr val="070707"/>
                </a:solidFill>
              </a:rPr>
              <a:t>Listen to people’s experience </a:t>
            </a:r>
            <a:endParaRPr sz="2450">
              <a:solidFill>
                <a:srgbClr val="070707"/>
              </a:solidFill>
            </a:endParaRPr>
          </a:p>
          <a:p>
            <a:pPr indent="-384175" lvl="0" marL="457200" rtl="0" algn="l">
              <a:lnSpc>
                <a:spcPct val="115000"/>
              </a:lnSpc>
              <a:spcBef>
                <a:spcPts val="0"/>
              </a:spcBef>
              <a:spcAft>
                <a:spcPts val="0"/>
              </a:spcAft>
              <a:buClr>
                <a:srgbClr val="070707"/>
              </a:buClr>
              <a:buSzPts val="2450"/>
              <a:buChar char="-"/>
            </a:pPr>
            <a:r>
              <a:rPr lang="en" sz="2450">
                <a:solidFill>
                  <a:srgbClr val="070707"/>
                </a:solidFill>
              </a:rPr>
              <a:t>Be curious</a:t>
            </a:r>
            <a:endParaRPr sz="2450">
              <a:solidFill>
                <a:srgbClr val="070707"/>
              </a:solidFill>
            </a:endParaRPr>
          </a:p>
          <a:p>
            <a:pPr indent="0" lvl="0" marL="0" rtl="0" algn="l">
              <a:lnSpc>
                <a:spcPct val="115000"/>
              </a:lnSpc>
              <a:spcBef>
                <a:spcPts val="0"/>
              </a:spcBef>
              <a:spcAft>
                <a:spcPts val="0"/>
              </a:spcAft>
              <a:buNone/>
            </a:pPr>
            <a:r>
              <a:t/>
            </a:r>
            <a:endParaRPr sz="2450">
              <a:solidFill>
                <a:srgbClr val="070707"/>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8"/>
          <p:cNvSpPr txBox="1"/>
          <p:nvPr>
            <p:ph type="title"/>
          </p:nvPr>
        </p:nvSpPr>
        <p:spPr>
          <a:xfrm>
            <a:off x="802386" y="363474"/>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Activity: role play</a:t>
            </a:r>
            <a:endParaRPr/>
          </a:p>
        </p:txBody>
      </p:sp>
      <p:sp>
        <p:nvSpPr>
          <p:cNvPr id="178" name="Google Shape;178;p28"/>
          <p:cNvSpPr txBox="1"/>
          <p:nvPr/>
        </p:nvSpPr>
        <p:spPr>
          <a:xfrm>
            <a:off x="676636" y="1322281"/>
            <a:ext cx="7543800" cy="3038100"/>
          </a:xfrm>
          <a:prstGeom prst="rect">
            <a:avLst/>
          </a:prstGeom>
          <a:noFill/>
          <a:ln>
            <a:noFill/>
          </a:ln>
        </p:spPr>
        <p:txBody>
          <a:bodyPr anchorCtr="0" anchor="t" bIns="34275" lIns="68575" spcFirstLastPara="1" rIns="68575" wrap="square" tIns="34275">
            <a:noAutofit/>
          </a:bodyPr>
          <a:lstStyle/>
          <a:p>
            <a:pPr indent="0" lvl="0" marL="0" rtl="0" algn="ctr">
              <a:lnSpc>
                <a:spcPct val="115000"/>
              </a:lnSpc>
              <a:spcBef>
                <a:spcPts val="0"/>
              </a:spcBef>
              <a:spcAft>
                <a:spcPts val="0"/>
              </a:spcAft>
              <a:buNone/>
            </a:pPr>
            <a:r>
              <a:t/>
            </a:r>
            <a:endParaRPr b="1" sz="1800">
              <a:solidFill>
                <a:srgbClr val="000000"/>
              </a:solidFill>
              <a:latin typeface="Muli"/>
              <a:ea typeface="Muli"/>
              <a:cs typeface="Muli"/>
              <a:sym typeface="Muli"/>
            </a:endParaRPr>
          </a:p>
          <a:p>
            <a:pPr indent="-381000" lvl="0" marL="457200" rtl="0" algn="l">
              <a:lnSpc>
                <a:spcPct val="115000"/>
              </a:lnSpc>
              <a:spcBef>
                <a:spcPts val="600"/>
              </a:spcBef>
              <a:spcAft>
                <a:spcPts val="0"/>
              </a:spcAft>
              <a:buClr>
                <a:srgbClr val="003B52"/>
              </a:buClr>
              <a:buSzPts val="2400"/>
              <a:buFont typeface="Muli"/>
              <a:buChar char="▪"/>
            </a:pPr>
            <a:r>
              <a:rPr lang="en" sz="2400">
                <a:solidFill>
                  <a:srgbClr val="000000"/>
                </a:solidFill>
                <a:latin typeface="Muli"/>
                <a:ea typeface="Muli"/>
                <a:cs typeface="Muli"/>
                <a:sym typeface="Muli"/>
              </a:rPr>
              <a:t>Three people: speaker, listener, observer</a:t>
            </a:r>
            <a:endParaRPr sz="2400">
              <a:solidFill>
                <a:srgbClr val="000000"/>
              </a:solidFill>
              <a:latin typeface="Muli"/>
              <a:ea typeface="Muli"/>
              <a:cs typeface="Muli"/>
              <a:sym typeface="Muli"/>
            </a:endParaRPr>
          </a:p>
          <a:p>
            <a:pPr indent="-381000" lvl="0" marL="457200" rtl="0" algn="l">
              <a:lnSpc>
                <a:spcPct val="115000"/>
              </a:lnSpc>
              <a:spcBef>
                <a:spcPts val="0"/>
              </a:spcBef>
              <a:spcAft>
                <a:spcPts val="0"/>
              </a:spcAft>
              <a:buClr>
                <a:srgbClr val="003B52"/>
              </a:buClr>
              <a:buSzPts val="2400"/>
              <a:buFont typeface="Muli"/>
              <a:buChar char="▪"/>
            </a:pPr>
            <a:r>
              <a:rPr lang="en" sz="2400">
                <a:solidFill>
                  <a:schemeClr val="dk1"/>
                </a:solidFill>
                <a:latin typeface="Muli"/>
                <a:ea typeface="Muli"/>
                <a:cs typeface="Muli"/>
                <a:sym typeface="Muli"/>
              </a:rPr>
              <a:t>Speaker: Share a recent experience that stood out to you from your personal or professional life </a:t>
            </a:r>
            <a:r>
              <a:rPr lang="en" sz="2400">
                <a:solidFill>
                  <a:schemeClr val="dk1"/>
                </a:solidFill>
                <a:latin typeface="Muli"/>
                <a:ea typeface="Muli"/>
                <a:cs typeface="Muli"/>
                <a:sym typeface="Muli"/>
              </a:rPr>
              <a:t>where you did not feel included.</a:t>
            </a:r>
            <a:endParaRPr sz="2400">
              <a:solidFill>
                <a:schemeClr val="dk1"/>
              </a:solidFill>
              <a:latin typeface="Muli"/>
              <a:ea typeface="Muli"/>
              <a:cs typeface="Muli"/>
              <a:sym typeface="Muli"/>
            </a:endParaRPr>
          </a:p>
          <a:p>
            <a:pPr indent="-381000" lvl="0" marL="457200" rtl="0" algn="l">
              <a:lnSpc>
                <a:spcPct val="115000"/>
              </a:lnSpc>
              <a:spcBef>
                <a:spcPts val="0"/>
              </a:spcBef>
              <a:spcAft>
                <a:spcPts val="0"/>
              </a:spcAft>
              <a:buClr>
                <a:srgbClr val="003B52"/>
              </a:buClr>
              <a:buSzPts val="2400"/>
              <a:buFont typeface="Muli"/>
              <a:buChar char="▪"/>
            </a:pPr>
            <a:r>
              <a:rPr lang="en" sz="2400">
                <a:solidFill>
                  <a:schemeClr val="dk1"/>
                </a:solidFill>
                <a:latin typeface="Muli"/>
                <a:ea typeface="Muli"/>
                <a:cs typeface="Muli"/>
                <a:sym typeface="Muli"/>
              </a:rPr>
              <a:t>Listener: Use “what,” “when,” “where,” or “how” questions to learn more about the experience.</a:t>
            </a:r>
            <a:endParaRPr sz="2400">
              <a:solidFill>
                <a:srgbClr val="000000"/>
              </a:solidFill>
              <a:latin typeface="Muli"/>
              <a:ea typeface="Muli"/>
              <a:cs typeface="Muli"/>
              <a:sym typeface="Muli"/>
            </a:endParaRPr>
          </a:p>
          <a:p>
            <a:pPr indent="-381000" lvl="0" marL="457200" rtl="0" algn="l">
              <a:lnSpc>
                <a:spcPct val="115000"/>
              </a:lnSpc>
              <a:spcBef>
                <a:spcPts val="0"/>
              </a:spcBef>
              <a:spcAft>
                <a:spcPts val="0"/>
              </a:spcAft>
              <a:buClr>
                <a:srgbClr val="003B52"/>
              </a:buClr>
              <a:buSzPts val="2400"/>
              <a:buFont typeface="Muli"/>
              <a:buChar char="▪"/>
            </a:pPr>
            <a:r>
              <a:rPr lang="en" sz="2400">
                <a:solidFill>
                  <a:srgbClr val="000000"/>
                </a:solidFill>
                <a:latin typeface="Muli"/>
                <a:ea typeface="Muli"/>
                <a:cs typeface="Muli"/>
                <a:sym typeface="Muli"/>
              </a:rPr>
              <a:t>Observer: Observe</a:t>
            </a:r>
            <a:endParaRPr sz="2400">
              <a:solidFill>
                <a:srgbClr val="000000"/>
              </a:solidFill>
              <a:latin typeface="Muli"/>
              <a:ea typeface="Muli"/>
              <a:cs typeface="Muli"/>
              <a:sym typeface="Muli"/>
            </a:endParaRPr>
          </a:p>
          <a:p>
            <a:pPr indent="0" lvl="0" marL="457200" rtl="0" algn="l">
              <a:lnSpc>
                <a:spcPct val="110000"/>
              </a:lnSpc>
              <a:spcBef>
                <a:spcPts val="600"/>
              </a:spcBef>
              <a:spcAft>
                <a:spcPts val="600"/>
              </a:spcAft>
              <a:buNone/>
            </a:pPr>
            <a:r>
              <a:t/>
            </a:r>
            <a:endParaRPr sz="2400">
              <a:solidFill>
                <a:srgbClr val="000000"/>
              </a:solidFill>
              <a:latin typeface="Muli"/>
              <a:ea typeface="Muli"/>
              <a:cs typeface="Muli"/>
              <a:sym typeface="Mul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9"/>
          <p:cNvSpPr txBox="1"/>
          <p:nvPr>
            <p:ph type="title"/>
          </p:nvPr>
        </p:nvSpPr>
        <p:spPr>
          <a:xfrm>
            <a:off x="471125" y="64275"/>
            <a:ext cx="57003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SzPts val="990"/>
              <a:buNone/>
            </a:pPr>
            <a:r>
              <a:rPr lang="en" sz="3559"/>
              <a:t>Tips for Cultural, Gender &amp; Historical Humility</a:t>
            </a:r>
            <a:r>
              <a:rPr lang="en" sz="3559"/>
              <a:t> r</a:t>
            </a:r>
            <a:r>
              <a:rPr lang="en" sz="3559"/>
              <a:t>ecap</a:t>
            </a:r>
            <a:endParaRPr sz="3559"/>
          </a:p>
        </p:txBody>
      </p:sp>
      <p:sp>
        <p:nvSpPr>
          <p:cNvPr id="184" name="Google Shape;184;p29"/>
          <p:cNvSpPr txBox="1"/>
          <p:nvPr>
            <p:ph idx="1" type="body"/>
          </p:nvPr>
        </p:nvSpPr>
        <p:spPr>
          <a:xfrm>
            <a:off x="518675" y="1438700"/>
            <a:ext cx="8147400" cy="30381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990"/>
              <a:buFont typeface="Arial"/>
              <a:buNone/>
            </a:pPr>
            <a:r>
              <a:rPr lang="en" sz="3300"/>
              <a:t>Tip 1: Believe people</a:t>
            </a:r>
            <a:endParaRPr sz="3300"/>
          </a:p>
          <a:p>
            <a:pPr indent="0" lvl="0" marL="0" rtl="0" algn="l">
              <a:lnSpc>
                <a:spcPct val="115000"/>
              </a:lnSpc>
              <a:spcBef>
                <a:spcPts val="0"/>
              </a:spcBef>
              <a:spcAft>
                <a:spcPts val="0"/>
              </a:spcAft>
              <a:buClr>
                <a:schemeClr val="dk1"/>
              </a:buClr>
              <a:buSzPts val="990"/>
              <a:buFont typeface="Arial"/>
              <a:buNone/>
            </a:pPr>
            <a:r>
              <a:rPr lang="en" sz="3300"/>
              <a:t>Tip 2: </a:t>
            </a:r>
            <a:r>
              <a:rPr lang="en" sz="3300"/>
              <a:t>Identify</a:t>
            </a:r>
            <a:r>
              <a:rPr lang="en" sz="3300"/>
              <a:t> &amp; honor needs</a:t>
            </a:r>
            <a:endParaRPr sz="3300"/>
          </a:p>
          <a:p>
            <a:pPr indent="0" lvl="0" marL="0" rtl="0" algn="l">
              <a:lnSpc>
                <a:spcPct val="115000"/>
              </a:lnSpc>
              <a:spcBef>
                <a:spcPts val="0"/>
              </a:spcBef>
              <a:spcAft>
                <a:spcPts val="0"/>
              </a:spcAft>
              <a:buClr>
                <a:schemeClr val="dk1"/>
              </a:buClr>
              <a:buSzPts val="990"/>
              <a:buFont typeface="Arial"/>
              <a:buNone/>
            </a:pPr>
            <a:r>
              <a:rPr lang="en" sz="3300"/>
              <a:t>Tip 3: Be a learner, not a knower</a:t>
            </a:r>
            <a:endParaRPr sz="3500"/>
          </a:p>
        </p:txBody>
      </p:sp>
      <p:pic>
        <p:nvPicPr>
          <p:cNvPr id="185" name="Google Shape;185;p29"/>
          <p:cNvPicPr preferRelativeResize="0"/>
          <p:nvPr/>
        </p:nvPicPr>
        <p:blipFill rotWithShape="1">
          <a:blip r:embed="rId3">
            <a:alphaModFix/>
          </a:blip>
          <a:srcRect b="7885" l="0" r="0" t="0"/>
          <a:stretch/>
        </p:blipFill>
        <p:spPr>
          <a:xfrm>
            <a:off x="6305475" y="212600"/>
            <a:ext cx="2752725" cy="1526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30"/>
          <p:cNvPicPr preferRelativeResize="0"/>
          <p:nvPr/>
        </p:nvPicPr>
        <p:blipFill>
          <a:blip r:embed="rId3">
            <a:alphaModFix/>
          </a:blip>
          <a:stretch>
            <a:fillRect/>
          </a:stretch>
        </p:blipFill>
        <p:spPr>
          <a:xfrm>
            <a:off x="6245525" y="-44275"/>
            <a:ext cx="4671500" cy="2616025"/>
          </a:xfrm>
          <a:prstGeom prst="rect">
            <a:avLst/>
          </a:prstGeom>
          <a:noFill/>
          <a:ln>
            <a:noFill/>
          </a:ln>
        </p:spPr>
      </p:pic>
      <p:sp>
        <p:nvSpPr>
          <p:cNvPr id="191" name="Google Shape;191;p30"/>
          <p:cNvSpPr txBox="1"/>
          <p:nvPr/>
        </p:nvSpPr>
        <p:spPr>
          <a:xfrm>
            <a:off x="801138" y="235043"/>
            <a:ext cx="7541700" cy="1363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None/>
            </a:pPr>
            <a:r>
              <a:rPr lang="en" sz="3800">
                <a:solidFill>
                  <a:srgbClr val="000000"/>
                </a:solidFill>
                <a:latin typeface="Muli"/>
                <a:ea typeface="Muli"/>
                <a:cs typeface="Muli"/>
                <a:sym typeface="Muli"/>
              </a:rPr>
              <a:t>Identify at least </a:t>
            </a:r>
            <a:r>
              <a:rPr b="1" lang="en" sz="3800">
                <a:solidFill>
                  <a:srgbClr val="000000"/>
                </a:solidFill>
                <a:latin typeface="Muli"/>
                <a:ea typeface="Muli"/>
                <a:cs typeface="Muli"/>
                <a:sym typeface="Muli"/>
              </a:rPr>
              <a:t>one specific practice</a:t>
            </a:r>
            <a:r>
              <a:rPr lang="en" sz="3800">
                <a:solidFill>
                  <a:srgbClr val="000000"/>
                </a:solidFill>
                <a:latin typeface="Muli"/>
                <a:ea typeface="Muli"/>
                <a:cs typeface="Muli"/>
                <a:sym typeface="Muli"/>
              </a:rPr>
              <a:t> to sprinkle</a:t>
            </a:r>
            <a:endParaRPr sz="4200">
              <a:solidFill>
                <a:srgbClr val="000000"/>
              </a:solidFill>
              <a:latin typeface="Muli"/>
              <a:ea typeface="Muli"/>
              <a:cs typeface="Muli"/>
              <a:sym typeface="Muli"/>
            </a:endParaRPr>
          </a:p>
        </p:txBody>
      </p:sp>
      <p:pic>
        <p:nvPicPr>
          <p:cNvPr id="192" name="Google Shape;192;p30"/>
          <p:cNvPicPr preferRelativeResize="0"/>
          <p:nvPr/>
        </p:nvPicPr>
        <p:blipFill rotWithShape="1">
          <a:blip r:embed="rId4">
            <a:alphaModFix/>
          </a:blip>
          <a:srcRect b="6559" l="6273" r="4104" t="3946"/>
          <a:stretch/>
        </p:blipFill>
        <p:spPr>
          <a:xfrm>
            <a:off x="2512925" y="1628675"/>
            <a:ext cx="4138175" cy="275355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1"/>
          <p:cNvSpPr txBox="1"/>
          <p:nvPr>
            <p:ph idx="1" type="subTitle"/>
          </p:nvPr>
        </p:nvSpPr>
        <p:spPr>
          <a:xfrm>
            <a:off x="792725" y="1252625"/>
            <a:ext cx="7110000" cy="2559600"/>
          </a:xfrm>
          <a:prstGeom prst="rect">
            <a:avLst/>
          </a:prstGeom>
          <a:noFill/>
          <a:ln>
            <a:noFill/>
          </a:ln>
        </p:spPr>
        <p:txBody>
          <a:bodyPr anchorCtr="0" anchor="t" bIns="34275" lIns="68575" spcFirstLastPara="1" rIns="68575" wrap="square" tIns="34275">
            <a:noAutofit/>
          </a:bodyPr>
          <a:lstStyle/>
          <a:p>
            <a:pPr indent="0" lvl="0" marL="0" rtl="0" algn="ctr">
              <a:spcBef>
                <a:spcPts val="900"/>
              </a:spcBef>
              <a:spcAft>
                <a:spcPts val="0"/>
              </a:spcAft>
              <a:buSzPts val="852"/>
              <a:buNone/>
            </a:pPr>
            <a:r>
              <a:rPr i="1" lang="en" sz="2200"/>
              <a:t>For more information visit:</a:t>
            </a:r>
            <a:r>
              <a:rPr lang="en" sz="2200"/>
              <a:t> originstraining.org </a:t>
            </a:r>
            <a:endParaRPr sz="2200"/>
          </a:p>
          <a:p>
            <a:pPr indent="0" lvl="0" marL="0" rtl="0" algn="ctr">
              <a:spcBef>
                <a:spcPts val="900"/>
              </a:spcBef>
              <a:spcAft>
                <a:spcPts val="0"/>
              </a:spcAft>
              <a:buSzPts val="852"/>
              <a:buNone/>
            </a:pPr>
            <a:r>
              <a:rPr i="1" lang="en" sz="2200"/>
              <a:t>or email </a:t>
            </a:r>
            <a:r>
              <a:rPr lang="en" sz="2200"/>
              <a:t>info@originstraining.org</a:t>
            </a:r>
            <a:endParaRPr sz="3717"/>
          </a:p>
        </p:txBody>
      </p:sp>
      <p:pic>
        <p:nvPicPr>
          <p:cNvPr id="199" name="Google Shape;199;p31"/>
          <p:cNvPicPr preferRelativeResize="0"/>
          <p:nvPr/>
        </p:nvPicPr>
        <p:blipFill>
          <a:blip r:embed="rId3">
            <a:alphaModFix/>
          </a:blip>
          <a:stretch>
            <a:fillRect/>
          </a:stretch>
        </p:blipFill>
        <p:spPr>
          <a:xfrm>
            <a:off x="3473350" y="2356578"/>
            <a:ext cx="1567251" cy="414850"/>
          </a:xfrm>
          <a:prstGeom prst="rect">
            <a:avLst/>
          </a:prstGeom>
          <a:noFill/>
          <a:ln>
            <a:noFill/>
          </a:ln>
        </p:spPr>
      </p:pic>
      <p:sp>
        <p:nvSpPr>
          <p:cNvPr id="200" name="Google Shape;200;p31"/>
          <p:cNvSpPr/>
          <p:nvPr/>
        </p:nvSpPr>
        <p:spPr>
          <a:xfrm>
            <a:off x="4508100" y="2305500"/>
            <a:ext cx="714000" cy="532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uli"/>
              <a:ea typeface="Muli"/>
              <a:cs typeface="Muli"/>
              <a:sym typeface="Muli"/>
            </a:endParaRPr>
          </a:p>
        </p:txBody>
      </p:sp>
      <p:pic>
        <p:nvPicPr>
          <p:cNvPr id="201" name="Google Shape;201;p31"/>
          <p:cNvPicPr preferRelativeResize="0"/>
          <p:nvPr/>
        </p:nvPicPr>
        <p:blipFill>
          <a:blip r:embed="rId4">
            <a:alphaModFix/>
          </a:blip>
          <a:stretch>
            <a:fillRect/>
          </a:stretch>
        </p:blipFill>
        <p:spPr>
          <a:xfrm>
            <a:off x="4562550" y="2356575"/>
            <a:ext cx="414850" cy="4148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type="title"/>
          </p:nvPr>
        </p:nvSpPr>
        <p:spPr>
          <a:xfrm>
            <a:off x="802386" y="363474"/>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What to expect</a:t>
            </a:r>
            <a:endParaRPr/>
          </a:p>
        </p:txBody>
      </p:sp>
      <p:sp>
        <p:nvSpPr>
          <p:cNvPr id="100" name="Google Shape;100;p16"/>
          <p:cNvSpPr txBox="1"/>
          <p:nvPr>
            <p:ph idx="1" type="body"/>
          </p:nvPr>
        </p:nvSpPr>
        <p:spPr>
          <a:xfrm>
            <a:off x="802386" y="1591056"/>
            <a:ext cx="7543800" cy="3038100"/>
          </a:xfrm>
          <a:prstGeom prst="rect">
            <a:avLst/>
          </a:prstGeom>
        </p:spPr>
        <p:txBody>
          <a:bodyPr anchorCtr="0" anchor="t" bIns="34275" lIns="68575" spcFirstLastPara="1" rIns="68575" wrap="square" tIns="34275">
            <a:noAutofit/>
          </a:bodyPr>
          <a:lstStyle/>
          <a:p>
            <a:pPr indent="-381000" lvl="1" marL="914400" rtl="0" algn="l">
              <a:lnSpc>
                <a:spcPct val="115000"/>
              </a:lnSpc>
              <a:spcBef>
                <a:spcPts val="0"/>
              </a:spcBef>
              <a:spcAft>
                <a:spcPts val="0"/>
              </a:spcAft>
              <a:buClr>
                <a:schemeClr val="dk1"/>
              </a:buClr>
              <a:buSzPts val="2400"/>
              <a:buChar char="○"/>
            </a:pPr>
            <a:r>
              <a:rPr lang="en" sz="2400"/>
              <a:t>Workshop structure</a:t>
            </a:r>
            <a:endParaRPr sz="2400"/>
          </a:p>
          <a:p>
            <a:pPr indent="-381000" lvl="2" marL="1371600" rtl="0" algn="l">
              <a:lnSpc>
                <a:spcPct val="115000"/>
              </a:lnSpc>
              <a:spcBef>
                <a:spcPts val="0"/>
              </a:spcBef>
              <a:spcAft>
                <a:spcPts val="0"/>
              </a:spcAft>
              <a:buClr>
                <a:srgbClr val="003B52"/>
              </a:buClr>
              <a:buSzPts val="2400"/>
              <a:buChar char="■"/>
            </a:pPr>
            <a:r>
              <a:rPr lang="en" sz="2400"/>
              <a:t>Define principle</a:t>
            </a:r>
            <a:endParaRPr sz="2400"/>
          </a:p>
          <a:p>
            <a:pPr indent="-381000" lvl="2" marL="1371600" rtl="0" algn="l">
              <a:lnSpc>
                <a:spcPct val="115000"/>
              </a:lnSpc>
              <a:spcBef>
                <a:spcPts val="0"/>
              </a:spcBef>
              <a:spcAft>
                <a:spcPts val="0"/>
              </a:spcAft>
              <a:buClr>
                <a:srgbClr val="003B52"/>
              </a:buClr>
              <a:buSzPts val="2400"/>
              <a:buChar char="■"/>
            </a:pPr>
            <a:r>
              <a:rPr lang="en" sz="2400"/>
              <a:t>3 tips</a:t>
            </a:r>
            <a:endParaRPr sz="2400"/>
          </a:p>
          <a:p>
            <a:pPr indent="-381000" lvl="3" marL="1828800" rtl="0" algn="l">
              <a:lnSpc>
                <a:spcPct val="115000"/>
              </a:lnSpc>
              <a:spcBef>
                <a:spcPts val="0"/>
              </a:spcBef>
              <a:spcAft>
                <a:spcPts val="0"/>
              </a:spcAft>
              <a:buClr>
                <a:srgbClr val="003B52"/>
              </a:buClr>
              <a:buSzPts val="2400"/>
              <a:buChar char="●"/>
            </a:pPr>
            <a:r>
              <a:rPr lang="en" sz="2400"/>
              <a:t>Why?</a:t>
            </a:r>
            <a:endParaRPr sz="2400"/>
          </a:p>
          <a:p>
            <a:pPr indent="-381000" lvl="3" marL="1828800" rtl="0" algn="l">
              <a:lnSpc>
                <a:spcPct val="115000"/>
              </a:lnSpc>
              <a:spcBef>
                <a:spcPts val="0"/>
              </a:spcBef>
              <a:spcAft>
                <a:spcPts val="0"/>
              </a:spcAft>
              <a:buClr>
                <a:srgbClr val="003B52"/>
              </a:buClr>
              <a:buSzPts val="2400"/>
              <a:buChar char="●"/>
            </a:pPr>
            <a:r>
              <a:rPr lang="en" sz="2400"/>
              <a:t>Example</a:t>
            </a:r>
            <a:endParaRPr sz="2400"/>
          </a:p>
          <a:p>
            <a:pPr indent="-381000" lvl="3" marL="1828800" rtl="0" algn="l">
              <a:lnSpc>
                <a:spcPct val="115000"/>
              </a:lnSpc>
              <a:spcBef>
                <a:spcPts val="0"/>
              </a:spcBef>
              <a:spcAft>
                <a:spcPts val="0"/>
              </a:spcAft>
              <a:buClr>
                <a:srgbClr val="003B52"/>
              </a:buClr>
              <a:buSzPts val="2400"/>
              <a:buChar char="●"/>
            </a:pPr>
            <a:r>
              <a:rPr lang="en" sz="2400"/>
              <a:t>Engagement/practice</a:t>
            </a:r>
            <a:endParaRPr sz="2400"/>
          </a:p>
          <a:p>
            <a:pPr indent="-381000" lvl="1" marL="914400" rtl="0" algn="l">
              <a:lnSpc>
                <a:spcPct val="115000"/>
              </a:lnSpc>
              <a:spcBef>
                <a:spcPts val="0"/>
              </a:spcBef>
              <a:spcAft>
                <a:spcPts val="0"/>
              </a:spcAft>
              <a:buSzPts val="2400"/>
              <a:buChar char="○"/>
            </a:pPr>
            <a:r>
              <a:rPr lang="en" sz="2400"/>
              <a:t>Supporting emails</a:t>
            </a:r>
            <a:endParaRPr sz="2400"/>
          </a:p>
          <a:p>
            <a:pPr indent="0" lvl="0" marL="0" rtl="0" algn="l">
              <a:spcBef>
                <a:spcPts val="900"/>
              </a:spcBef>
              <a:spcAft>
                <a:spcPts val="0"/>
              </a:spcAft>
              <a:buClr>
                <a:schemeClr val="dk1"/>
              </a:buClr>
              <a:buSzPts val="1100"/>
              <a:buFont typeface="Arial"/>
              <a:buNone/>
            </a:pPr>
            <a:r>
              <a:t/>
            </a:r>
            <a:endParaRPr sz="2800"/>
          </a:p>
          <a:p>
            <a:pPr indent="0" lvl="0" marL="0" rtl="0" algn="l">
              <a:spcBef>
                <a:spcPts val="900"/>
              </a:spcBef>
              <a:spcAft>
                <a:spcPts val="0"/>
              </a:spcAft>
              <a:buNone/>
            </a:pPr>
            <a:r>
              <a:t/>
            </a:r>
            <a:endParaRPr sz="2800"/>
          </a:p>
        </p:txBody>
      </p:sp>
      <p:pic>
        <p:nvPicPr>
          <p:cNvPr descr="38,629 Puzzle Pieces Stock Photos, Pictures &amp;amp; Royalty-Free Images - iStock" id="101" name="Google Shape;101;p16"/>
          <p:cNvPicPr preferRelativeResize="0"/>
          <p:nvPr/>
        </p:nvPicPr>
        <p:blipFill rotWithShape="1">
          <a:blip r:embed="rId3">
            <a:alphaModFix/>
          </a:blip>
          <a:srcRect b="0" l="0" r="0" t="0"/>
          <a:stretch/>
        </p:blipFill>
        <p:spPr>
          <a:xfrm>
            <a:off x="6565352" y="-224250"/>
            <a:ext cx="2578650" cy="257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7"/>
          <p:cNvSpPr/>
          <p:nvPr/>
        </p:nvSpPr>
        <p:spPr>
          <a:xfrm>
            <a:off x="5181600" y="4270017"/>
            <a:ext cx="3985800" cy="36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200">
                <a:latin typeface="Muli"/>
                <a:ea typeface="Muli"/>
                <a:cs typeface="Muli"/>
                <a:sym typeface="Muli"/>
              </a:rPr>
              <a:t>Adapted from SAMHSA</a:t>
            </a:r>
            <a:endParaRPr>
              <a:latin typeface="Muli"/>
              <a:ea typeface="Muli"/>
              <a:cs typeface="Muli"/>
              <a:sym typeface="Muli"/>
            </a:endParaRPr>
          </a:p>
        </p:txBody>
      </p:sp>
      <p:sp>
        <p:nvSpPr>
          <p:cNvPr id="108" name="Google Shape;108;p17"/>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4860"/>
              <a:buFont typeface="Arial"/>
              <a:buNone/>
            </a:pPr>
            <a:r>
              <a:rPr lang="en" sz="4059"/>
              <a:t>Principles of a trauma-informed approach</a:t>
            </a:r>
            <a:endParaRPr sz="3250"/>
          </a:p>
        </p:txBody>
      </p:sp>
      <p:sp>
        <p:nvSpPr>
          <p:cNvPr id="109" name="Google Shape;109;p17"/>
          <p:cNvSpPr txBox="1"/>
          <p:nvPr/>
        </p:nvSpPr>
        <p:spPr>
          <a:xfrm>
            <a:off x="814271" y="1592554"/>
            <a:ext cx="6295500" cy="2655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400">
                <a:solidFill>
                  <a:schemeClr val="dk1"/>
                </a:solidFill>
                <a:latin typeface="Muli"/>
                <a:ea typeface="Muli"/>
                <a:cs typeface="Muli"/>
                <a:sym typeface="Muli"/>
              </a:rPr>
              <a:t>1. Safety</a:t>
            </a:r>
            <a:endParaRPr sz="2400">
              <a:latin typeface="Muli"/>
              <a:ea typeface="Muli"/>
              <a:cs typeface="Muli"/>
              <a:sym typeface="Muli"/>
            </a:endParaRPr>
          </a:p>
          <a:p>
            <a:pPr indent="0" lvl="0" marL="0" marR="0" rtl="0" algn="l">
              <a:spcBef>
                <a:spcPts val="0"/>
              </a:spcBef>
              <a:spcAft>
                <a:spcPts val="0"/>
              </a:spcAft>
              <a:buNone/>
            </a:pPr>
            <a:r>
              <a:rPr lang="en" sz="2400">
                <a:solidFill>
                  <a:schemeClr val="dk1"/>
                </a:solidFill>
                <a:latin typeface="Muli"/>
                <a:ea typeface="Muli"/>
                <a:cs typeface="Muli"/>
                <a:sym typeface="Muli"/>
              </a:rPr>
              <a:t>2. Trustworthiness &amp; transparency</a:t>
            </a:r>
            <a:endParaRPr sz="2400">
              <a:latin typeface="Muli"/>
              <a:ea typeface="Muli"/>
              <a:cs typeface="Muli"/>
              <a:sym typeface="Muli"/>
            </a:endParaRPr>
          </a:p>
          <a:p>
            <a:pPr indent="0" lvl="0" marL="0" marR="0" rtl="0" algn="l">
              <a:spcBef>
                <a:spcPts val="0"/>
              </a:spcBef>
              <a:spcAft>
                <a:spcPts val="0"/>
              </a:spcAft>
              <a:buNone/>
            </a:pPr>
            <a:r>
              <a:rPr lang="en" sz="2400">
                <a:solidFill>
                  <a:schemeClr val="dk1"/>
                </a:solidFill>
                <a:latin typeface="Muli"/>
                <a:ea typeface="Muli"/>
                <a:cs typeface="Muli"/>
                <a:sym typeface="Muli"/>
              </a:rPr>
              <a:t>3. Peer support &amp; mutual self-help</a:t>
            </a:r>
            <a:endParaRPr sz="2400">
              <a:latin typeface="Muli"/>
              <a:ea typeface="Muli"/>
              <a:cs typeface="Muli"/>
              <a:sym typeface="Muli"/>
            </a:endParaRPr>
          </a:p>
          <a:p>
            <a:pPr indent="0" lvl="0" marL="0" marR="0" rtl="0" algn="l">
              <a:spcBef>
                <a:spcPts val="0"/>
              </a:spcBef>
              <a:spcAft>
                <a:spcPts val="0"/>
              </a:spcAft>
              <a:buNone/>
            </a:pPr>
            <a:r>
              <a:rPr lang="en" sz="2400">
                <a:solidFill>
                  <a:schemeClr val="dk1"/>
                </a:solidFill>
                <a:latin typeface="Muli"/>
                <a:ea typeface="Muli"/>
                <a:cs typeface="Muli"/>
                <a:sym typeface="Muli"/>
              </a:rPr>
              <a:t>4. Collaboration &amp; mutuality</a:t>
            </a:r>
            <a:endParaRPr sz="2400">
              <a:latin typeface="Muli"/>
              <a:ea typeface="Muli"/>
              <a:cs typeface="Muli"/>
              <a:sym typeface="Muli"/>
            </a:endParaRPr>
          </a:p>
          <a:p>
            <a:pPr indent="0" lvl="0" marL="0" marR="0" rtl="0" algn="l">
              <a:spcBef>
                <a:spcPts val="0"/>
              </a:spcBef>
              <a:spcAft>
                <a:spcPts val="0"/>
              </a:spcAft>
              <a:buNone/>
            </a:pPr>
            <a:r>
              <a:rPr lang="en" sz="2400">
                <a:solidFill>
                  <a:schemeClr val="dk1"/>
                </a:solidFill>
                <a:latin typeface="Muli"/>
                <a:ea typeface="Muli"/>
                <a:cs typeface="Muli"/>
                <a:sym typeface="Muli"/>
              </a:rPr>
              <a:t>5. Empowerment, voice, &amp; choice</a:t>
            </a:r>
            <a:endParaRPr sz="2400">
              <a:latin typeface="Muli"/>
              <a:ea typeface="Muli"/>
              <a:cs typeface="Muli"/>
              <a:sym typeface="Muli"/>
            </a:endParaRPr>
          </a:p>
          <a:p>
            <a:pPr indent="0" lvl="0" marL="0" marR="0" rtl="0" algn="l">
              <a:spcBef>
                <a:spcPts val="0"/>
              </a:spcBef>
              <a:spcAft>
                <a:spcPts val="0"/>
              </a:spcAft>
              <a:buNone/>
            </a:pPr>
            <a:r>
              <a:rPr lang="en" sz="2400">
                <a:solidFill>
                  <a:schemeClr val="dk1"/>
                </a:solidFill>
                <a:latin typeface="Muli"/>
                <a:ea typeface="Muli"/>
                <a:cs typeface="Muli"/>
                <a:sym typeface="Muli"/>
              </a:rPr>
              <a:t>6. Strengths-based</a:t>
            </a:r>
            <a:endParaRPr sz="2400">
              <a:solidFill>
                <a:schemeClr val="dk1"/>
              </a:solidFill>
              <a:latin typeface="Muli"/>
              <a:ea typeface="Muli"/>
              <a:cs typeface="Muli"/>
              <a:sym typeface="Muli"/>
            </a:endParaRPr>
          </a:p>
          <a:p>
            <a:pPr indent="0" lvl="0" marL="0" marR="0" rtl="0" algn="l">
              <a:spcBef>
                <a:spcPts val="0"/>
              </a:spcBef>
              <a:spcAft>
                <a:spcPts val="0"/>
              </a:spcAft>
              <a:buNone/>
            </a:pPr>
            <a:r>
              <a:rPr lang="en" sz="2400">
                <a:solidFill>
                  <a:schemeClr val="dk1"/>
                </a:solidFill>
                <a:latin typeface="Muli"/>
                <a:ea typeface="Muli"/>
                <a:cs typeface="Muli"/>
                <a:sym typeface="Muli"/>
              </a:rPr>
              <a:t>7. Cultural, historical, &amp; gender humility</a:t>
            </a:r>
            <a:endParaRPr sz="2400">
              <a:solidFill>
                <a:schemeClr val="dk1"/>
              </a:solidFill>
              <a:latin typeface="Muli"/>
              <a:ea typeface="Muli"/>
              <a:cs typeface="Muli"/>
              <a:sym typeface="Mul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8"/>
          <p:cNvSpPr txBox="1"/>
          <p:nvPr>
            <p:ph type="title"/>
          </p:nvPr>
        </p:nvSpPr>
        <p:spPr>
          <a:xfrm>
            <a:off x="913725" y="363475"/>
            <a:ext cx="8137800" cy="1206900"/>
          </a:xfrm>
          <a:prstGeom prst="rect">
            <a:avLst/>
          </a:prstGeom>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Font typeface="Arial"/>
              <a:buNone/>
            </a:pPr>
            <a:r>
              <a:rPr lang="en" sz="4000">
                <a:latin typeface="Muli"/>
                <a:ea typeface="Muli"/>
                <a:cs typeface="Muli"/>
                <a:sym typeface="Muli"/>
              </a:rPr>
              <a:t>Cultural, Historical, &amp; Gender Humility</a:t>
            </a:r>
            <a:endParaRPr sz="4000">
              <a:latin typeface="Muli"/>
              <a:ea typeface="Muli"/>
              <a:cs typeface="Muli"/>
              <a:sym typeface="Muli"/>
            </a:endParaRPr>
          </a:p>
        </p:txBody>
      </p:sp>
      <p:sp>
        <p:nvSpPr>
          <p:cNvPr id="115" name="Google Shape;115;p18"/>
          <p:cNvSpPr txBox="1"/>
          <p:nvPr>
            <p:ph idx="1" type="body"/>
          </p:nvPr>
        </p:nvSpPr>
        <p:spPr>
          <a:xfrm>
            <a:off x="536849" y="1452550"/>
            <a:ext cx="8070300" cy="3038100"/>
          </a:xfrm>
          <a:prstGeom prst="rect">
            <a:avLst/>
          </a:prstGeom>
        </p:spPr>
        <p:txBody>
          <a:bodyPr anchorCtr="0" anchor="t" bIns="34275" lIns="68575" spcFirstLastPara="1" rIns="68575" wrap="square" tIns="34275">
            <a:noAutofit/>
          </a:bodyPr>
          <a:lstStyle/>
          <a:p>
            <a:pPr indent="0" lvl="0" marL="0" rtl="0" algn="ctr">
              <a:lnSpc>
                <a:spcPct val="115000"/>
              </a:lnSpc>
              <a:spcBef>
                <a:spcPts val="900"/>
              </a:spcBef>
              <a:spcAft>
                <a:spcPts val="0"/>
              </a:spcAft>
              <a:buNone/>
            </a:pPr>
            <a:r>
              <a:t/>
            </a:r>
            <a:endParaRPr sz="1800">
              <a:highlight>
                <a:srgbClr val="FFFFFF"/>
              </a:highlight>
            </a:endParaRPr>
          </a:p>
          <a:p>
            <a:pPr indent="0" lvl="0" marL="0" rtl="0" algn="ctr">
              <a:lnSpc>
                <a:spcPct val="115000"/>
              </a:lnSpc>
              <a:spcBef>
                <a:spcPts val="900"/>
              </a:spcBef>
              <a:spcAft>
                <a:spcPts val="0"/>
              </a:spcAft>
              <a:buNone/>
            </a:pPr>
            <a:r>
              <a:rPr lang="en" sz="1800">
                <a:highlight>
                  <a:srgbClr val="FFFFFF"/>
                </a:highlight>
              </a:rPr>
              <a:t>The organization actively moves past cultural stereotypes and biases (e.g. based on race, ethnicity, sexual orientation, age, religion, gender- identity, geography, etc.); offers, access to gender responsive services; leverages the healing value of traditional cultural connections; incorporates policies, protocols, and processes that are responsive to the racial, ethnic and cultural needs of individuals served; and recognizes and addresses historical trauma.</a:t>
            </a:r>
            <a:endParaRPr sz="3000">
              <a:highlight>
                <a:srgbClr val="FFFFFF"/>
              </a:highlight>
            </a:endParaRPr>
          </a:p>
        </p:txBody>
      </p:sp>
      <p:sp>
        <p:nvSpPr>
          <p:cNvPr id="116" name="Google Shape;116;p18"/>
          <p:cNvSpPr txBox="1"/>
          <p:nvPr/>
        </p:nvSpPr>
        <p:spPr>
          <a:xfrm>
            <a:off x="6144000" y="38105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Muli"/>
                <a:ea typeface="Muli"/>
                <a:cs typeface="Muli"/>
                <a:sym typeface="Muli"/>
              </a:rPr>
              <a:t>Source: SAMHSA (2018)</a:t>
            </a:r>
            <a:endParaRPr>
              <a:solidFill>
                <a:schemeClr val="dk1"/>
              </a:solidFill>
              <a:latin typeface="Muli"/>
              <a:ea typeface="Muli"/>
              <a:cs typeface="Muli"/>
              <a:sym typeface="Mul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800111" y="1968299"/>
            <a:ext cx="7543800" cy="12069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n" sz="3500"/>
              <a:t>What does </a:t>
            </a:r>
            <a:r>
              <a:rPr lang="en" sz="3500">
                <a:latin typeface="Muli"/>
                <a:ea typeface="Muli"/>
                <a:cs typeface="Muli"/>
                <a:sym typeface="Muli"/>
              </a:rPr>
              <a:t>cultural, historical, &amp; gender humility </a:t>
            </a:r>
            <a:r>
              <a:rPr lang="en" sz="3500"/>
              <a:t>mean to you?</a:t>
            </a:r>
            <a:endParaRPr sz="3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173775" y="1064425"/>
            <a:ext cx="4270500" cy="2724600"/>
          </a:xfrm>
          <a:prstGeom prst="rect">
            <a:avLst/>
          </a:prstGeom>
        </p:spPr>
        <p:txBody>
          <a:bodyPr anchorCtr="0" anchor="ctr" bIns="34275" lIns="68575" spcFirstLastPara="1" rIns="68575" wrap="square" tIns="34275">
            <a:normAutofit/>
          </a:bodyPr>
          <a:lstStyle/>
          <a:p>
            <a:pPr indent="0" lvl="0" marL="0" rtl="0" algn="ctr">
              <a:lnSpc>
                <a:spcPct val="115000"/>
              </a:lnSpc>
              <a:spcBef>
                <a:spcPts val="0"/>
              </a:spcBef>
              <a:spcAft>
                <a:spcPts val="0"/>
              </a:spcAft>
              <a:buNone/>
            </a:pPr>
            <a:r>
              <a:rPr lang="en" sz="4700"/>
              <a:t>Tip 1: </a:t>
            </a:r>
            <a:endParaRPr sz="4700"/>
          </a:p>
          <a:p>
            <a:pPr indent="0" lvl="0" marL="0" rtl="0" algn="ctr">
              <a:lnSpc>
                <a:spcPct val="115000"/>
              </a:lnSpc>
              <a:spcBef>
                <a:spcPts val="0"/>
              </a:spcBef>
              <a:spcAft>
                <a:spcPts val="0"/>
              </a:spcAft>
              <a:buNone/>
            </a:pPr>
            <a:r>
              <a:rPr lang="en" sz="4000">
                <a:highlight>
                  <a:srgbClr val="FFFFFF"/>
                </a:highlight>
                <a:latin typeface="Muli"/>
                <a:ea typeface="Muli"/>
                <a:cs typeface="Muli"/>
                <a:sym typeface="Muli"/>
              </a:rPr>
              <a:t>Believe People</a:t>
            </a:r>
            <a:endParaRPr sz="7600"/>
          </a:p>
        </p:txBody>
      </p:sp>
      <p:sp>
        <p:nvSpPr>
          <p:cNvPr id="127" name="Google Shape;127;p20"/>
          <p:cNvSpPr txBox="1"/>
          <p:nvPr/>
        </p:nvSpPr>
        <p:spPr>
          <a:xfrm>
            <a:off x="6982375" y="153775"/>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solidFill>
                <a:srgbClr val="262626"/>
              </a:solidFill>
              <a:highlight>
                <a:schemeClr val="lt1"/>
              </a:highlight>
              <a:latin typeface="Muli"/>
              <a:ea typeface="Muli"/>
              <a:cs typeface="Muli"/>
              <a:sym typeface="Muli"/>
            </a:endParaRPr>
          </a:p>
        </p:txBody>
      </p:sp>
      <p:pic>
        <p:nvPicPr>
          <p:cNvPr id="128" name="Google Shape;128;p20"/>
          <p:cNvPicPr preferRelativeResize="0"/>
          <p:nvPr/>
        </p:nvPicPr>
        <p:blipFill>
          <a:blip r:embed="rId3">
            <a:alphaModFix/>
          </a:blip>
          <a:stretch>
            <a:fillRect/>
          </a:stretch>
        </p:blipFill>
        <p:spPr>
          <a:xfrm>
            <a:off x="4882425" y="153775"/>
            <a:ext cx="3313917" cy="43156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800111" y="290849"/>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4800"/>
              <a:t>How can we do it?</a:t>
            </a:r>
            <a:endParaRPr sz="4800"/>
          </a:p>
        </p:txBody>
      </p:sp>
      <p:sp>
        <p:nvSpPr>
          <p:cNvPr id="134" name="Google Shape;134;p21"/>
          <p:cNvSpPr txBox="1"/>
          <p:nvPr>
            <p:ph idx="1" type="body"/>
          </p:nvPr>
        </p:nvSpPr>
        <p:spPr>
          <a:xfrm>
            <a:off x="881350" y="1391725"/>
            <a:ext cx="5403000" cy="3334500"/>
          </a:xfrm>
          <a:prstGeom prst="rect">
            <a:avLst/>
          </a:prstGeom>
        </p:spPr>
        <p:txBody>
          <a:bodyPr anchorCtr="0" anchor="t" bIns="34275" lIns="68575" spcFirstLastPara="1" rIns="68575" wrap="square" tIns="34275">
            <a:noAutofit/>
          </a:bodyPr>
          <a:lstStyle/>
          <a:p>
            <a:pPr indent="-361950" lvl="0" marL="457200" marR="203200" rtl="0" algn="l">
              <a:lnSpc>
                <a:spcPct val="115000"/>
              </a:lnSpc>
              <a:spcBef>
                <a:spcPts val="1200"/>
              </a:spcBef>
              <a:spcAft>
                <a:spcPts val="0"/>
              </a:spcAft>
              <a:buClr>
                <a:schemeClr val="dk1"/>
              </a:buClr>
              <a:buSzPts val="2100"/>
              <a:buChar char="-"/>
            </a:pPr>
            <a:r>
              <a:rPr lang="en" sz="2100"/>
              <a:t>Check yourself</a:t>
            </a:r>
            <a:endParaRPr sz="2100"/>
          </a:p>
          <a:p>
            <a:pPr indent="-361950" lvl="0" marL="457200" marR="203200" rtl="0" algn="l">
              <a:lnSpc>
                <a:spcPct val="115000"/>
              </a:lnSpc>
              <a:spcBef>
                <a:spcPts val="0"/>
              </a:spcBef>
              <a:spcAft>
                <a:spcPts val="0"/>
              </a:spcAft>
              <a:buClr>
                <a:schemeClr val="dk1"/>
              </a:buClr>
              <a:buSzPts val="2100"/>
              <a:buChar char="-"/>
            </a:pPr>
            <a:r>
              <a:rPr lang="en" sz="2100"/>
              <a:t>Center the other person’s experience</a:t>
            </a:r>
            <a:endParaRPr sz="2100"/>
          </a:p>
          <a:p>
            <a:pPr indent="-361950" lvl="0" marL="457200" marR="203200" rtl="0" algn="l">
              <a:lnSpc>
                <a:spcPct val="115000"/>
              </a:lnSpc>
              <a:spcBef>
                <a:spcPts val="0"/>
              </a:spcBef>
              <a:spcAft>
                <a:spcPts val="0"/>
              </a:spcAft>
              <a:buClr>
                <a:schemeClr val="dk1"/>
              </a:buClr>
              <a:buSzPts val="2100"/>
              <a:buChar char="-"/>
            </a:pPr>
            <a:r>
              <a:rPr lang="en" sz="2100"/>
              <a:t>Don’t correct, minimize, or compare </a:t>
            </a:r>
            <a:endParaRPr sz="2100"/>
          </a:p>
          <a:p>
            <a:pPr indent="-361950" lvl="0" marL="457200" marR="203200" rtl="0" algn="l">
              <a:lnSpc>
                <a:spcPct val="115000"/>
              </a:lnSpc>
              <a:spcBef>
                <a:spcPts val="0"/>
              </a:spcBef>
              <a:spcAft>
                <a:spcPts val="0"/>
              </a:spcAft>
              <a:buClr>
                <a:schemeClr val="dk1"/>
              </a:buClr>
              <a:buSzPts val="2100"/>
              <a:buChar char="-"/>
            </a:pPr>
            <a:r>
              <a:rPr lang="en" sz="2100"/>
              <a:t>Be curious</a:t>
            </a:r>
            <a:endParaRPr sz="2100"/>
          </a:p>
          <a:p>
            <a:pPr indent="-361950" lvl="0" marL="457200" marR="203200" rtl="0" algn="l">
              <a:lnSpc>
                <a:spcPct val="115000"/>
              </a:lnSpc>
              <a:spcBef>
                <a:spcPts val="0"/>
              </a:spcBef>
              <a:spcAft>
                <a:spcPts val="0"/>
              </a:spcAft>
              <a:buClr>
                <a:schemeClr val="dk1"/>
              </a:buClr>
              <a:buSzPts val="2100"/>
              <a:buChar char="-"/>
            </a:pPr>
            <a:r>
              <a:rPr lang="en" sz="2100"/>
              <a:t>Listen</a:t>
            </a:r>
            <a:endParaRPr sz="2100"/>
          </a:p>
          <a:p>
            <a:pPr indent="-361950" lvl="0" marL="457200" marR="203200" rtl="0" algn="l">
              <a:lnSpc>
                <a:spcPct val="115000"/>
              </a:lnSpc>
              <a:spcBef>
                <a:spcPts val="0"/>
              </a:spcBef>
              <a:spcAft>
                <a:spcPts val="0"/>
              </a:spcAft>
              <a:buSzPts val="2100"/>
              <a:buChar char="-"/>
            </a:pPr>
            <a:r>
              <a:rPr lang="en" sz="2100"/>
              <a:t>Accept</a:t>
            </a:r>
            <a:endParaRPr sz="2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802386" y="363474"/>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Activity: small group</a:t>
            </a:r>
            <a:endParaRPr/>
          </a:p>
        </p:txBody>
      </p:sp>
      <p:sp>
        <p:nvSpPr>
          <p:cNvPr id="140" name="Google Shape;140;p22"/>
          <p:cNvSpPr txBox="1"/>
          <p:nvPr>
            <p:ph idx="4294967295" type="body"/>
          </p:nvPr>
        </p:nvSpPr>
        <p:spPr>
          <a:xfrm>
            <a:off x="676636" y="1322281"/>
            <a:ext cx="7543800" cy="3038100"/>
          </a:xfrm>
          <a:prstGeom prst="rect">
            <a:avLst/>
          </a:prstGeom>
        </p:spPr>
        <p:txBody>
          <a:bodyPr anchorCtr="0" anchor="t" bIns="34275" lIns="68575" spcFirstLastPara="1" rIns="68575" wrap="square" tIns="34275">
            <a:noAutofit/>
          </a:bodyPr>
          <a:lstStyle/>
          <a:p>
            <a:pPr indent="0" lvl="0" marL="0" rtl="0" algn="ctr">
              <a:lnSpc>
                <a:spcPct val="115000"/>
              </a:lnSpc>
              <a:spcBef>
                <a:spcPts val="0"/>
              </a:spcBef>
              <a:spcAft>
                <a:spcPts val="0"/>
              </a:spcAft>
              <a:buNone/>
            </a:pPr>
            <a:r>
              <a:t/>
            </a:r>
            <a:endParaRPr b="1" sz="2100"/>
          </a:p>
          <a:p>
            <a:pPr indent="-361950" lvl="0" marL="457200" rtl="0" algn="l">
              <a:lnSpc>
                <a:spcPct val="115000"/>
              </a:lnSpc>
              <a:spcBef>
                <a:spcPts val="600"/>
              </a:spcBef>
              <a:spcAft>
                <a:spcPts val="0"/>
              </a:spcAft>
              <a:buSzPts val="2100"/>
              <a:buAutoNum type="arabicPeriod"/>
            </a:pPr>
            <a:r>
              <a:rPr lang="en" sz="2100">
                <a:highlight>
                  <a:srgbClr val="FFFFFF"/>
                </a:highlight>
              </a:rPr>
              <a:t>Each team member folds a piece of paper in half</a:t>
            </a:r>
            <a:endParaRPr sz="2100">
              <a:highlight>
                <a:srgbClr val="FFFFFF"/>
              </a:highlight>
            </a:endParaRPr>
          </a:p>
          <a:p>
            <a:pPr indent="-361950" lvl="0" marL="457200" rtl="0" algn="l">
              <a:lnSpc>
                <a:spcPct val="115000"/>
              </a:lnSpc>
              <a:spcBef>
                <a:spcPts val="0"/>
              </a:spcBef>
              <a:spcAft>
                <a:spcPts val="0"/>
              </a:spcAft>
              <a:buSzPts val="2100"/>
              <a:buAutoNum type="arabicPeriod"/>
            </a:pPr>
            <a:r>
              <a:rPr lang="en" sz="2100">
                <a:highlight>
                  <a:srgbClr val="FFFFFF"/>
                </a:highlight>
              </a:rPr>
              <a:t>On the left side, they write “I am…” followed by a self-identifier such as gender, age, race, etc. </a:t>
            </a:r>
            <a:endParaRPr sz="2100">
              <a:highlight>
                <a:srgbClr val="FFFFFF"/>
              </a:highlight>
            </a:endParaRPr>
          </a:p>
          <a:p>
            <a:pPr indent="-361950" lvl="0" marL="457200" rtl="0" algn="l">
              <a:lnSpc>
                <a:spcPct val="115000"/>
              </a:lnSpc>
              <a:spcBef>
                <a:spcPts val="0"/>
              </a:spcBef>
              <a:spcAft>
                <a:spcPts val="0"/>
              </a:spcAft>
              <a:buSzPts val="2100"/>
              <a:buAutoNum type="arabicPeriod"/>
            </a:pPr>
            <a:r>
              <a:rPr lang="en" sz="2100">
                <a:highlight>
                  <a:srgbClr val="FFFFFF"/>
                </a:highlight>
              </a:rPr>
              <a:t>On the right side, they write “but I am not…” followed by a common stereotype about that identifier. </a:t>
            </a:r>
            <a:endParaRPr sz="2100">
              <a:highlight>
                <a:srgbClr val="FFFFFF"/>
              </a:highlight>
            </a:endParaRPr>
          </a:p>
          <a:p>
            <a:pPr indent="0" lvl="0" marL="457200" rtl="0" algn="l">
              <a:lnSpc>
                <a:spcPct val="115000"/>
              </a:lnSpc>
              <a:spcBef>
                <a:spcPts val="0"/>
              </a:spcBef>
              <a:spcAft>
                <a:spcPts val="0"/>
              </a:spcAft>
              <a:buNone/>
            </a:pPr>
            <a:r>
              <a:t/>
            </a:r>
            <a:endParaRPr sz="2100">
              <a:highlight>
                <a:srgbClr val="FFFFFF"/>
              </a:highlight>
            </a:endParaRPr>
          </a:p>
          <a:p>
            <a:pPr indent="0" lvl="0" marL="0" rtl="0" algn="l">
              <a:lnSpc>
                <a:spcPct val="115000"/>
              </a:lnSpc>
              <a:spcBef>
                <a:spcPts val="0"/>
              </a:spcBef>
              <a:spcAft>
                <a:spcPts val="0"/>
              </a:spcAft>
              <a:buNone/>
            </a:pPr>
            <a:r>
              <a:rPr b="1" lang="en" sz="2100">
                <a:highlight>
                  <a:srgbClr val="FFFFFF"/>
                </a:highlight>
              </a:rPr>
              <a:t>This will result in the phrase,  “I am ___, but I am not ___.</a:t>
            </a:r>
            <a:endParaRPr b="1" sz="2100">
              <a:highlight>
                <a:schemeClr val="lt1"/>
              </a:highlight>
            </a:endParaRPr>
          </a:p>
          <a:p>
            <a:pPr indent="0" lvl="0" marL="0" rtl="0" algn="l">
              <a:lnSpc>
                <a:spcPct val="110000"/>
              </a:lnSpc>
              <a:spcBef>
                <a:spcPts val="0"/>
              </a:spcBef>
              <a:spcAft>
                <a:spcPts val="600"/>
              </a:spcAft>
              <a:buNone/>
            </a:pPr>
            <a:r>
              <a:t/>
            </a:r>
            <a:endParaRPr sz="2100"/>
          </a:p>
        </p:txBody>
      </p:sp>
    </p:spTree>
  </p:cSld>
  <p:clrMapOvr>
    <a:masterClrMapping/>
  </p:clrMapOvr>
  <mc:AlternateContent>
    <mc:Choice Requires="p14">
      <p:transition spd="slow" p14:dur="7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Effect filter="fade" transition="in">
                                      <p:cBhvr>
                                        <p:cTn dur="1000"/>
                                        <p:tgtEl>
                                          <p:spTgt spid="1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animEffect filter="fade" transition="in">
                                      <p:cBhvr>
                                        <p:cTn dur="1000"/>
                                        <p:tgtEl>
                                          <p:spTgt spid="1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animEffect filter="fade" transition="in">
                                      <p:cBhvr>
                                        <p:cTn dur="1000"/>
                                        <p:tgtEl>
                                          <p:spTgt spid="1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3" st="3"/>
                                            </p:txEl>
                                          </p:spTgt>
                                        </p:tgtEl>
                                        <p:attrNameLst>
                                          <p:attrName>style.visibility</p:attrName>
                                        </p:attrNameLst>
                                      </p:cBhvr>
                                      <p:to>
                                        <p:strVal val="visible"/>
                                      </p:to>
                                    </p:set>
                                    <p:animEffect filter="fade" transition="in">
                                      <p:cBhvr>
                                        <p:cTn dur="1000"/>
                                        <p:tgtEl>
                                          <p:spTgt spid="1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4" st="4"/>
                                            </p:txEl>
                                          </p:spTgt>
                                        </p:tgtEl>
                                        <p:attrNameLst>
                                          <p:attrName>style.visibility</p:attrName>
                                        </p:attrNameLst>
                                      </p:cBhvr>
                                      <p:to>
                                        <p:strVal val="visible"/>
                                      </p:to>
                                    </p:set>
                                    <p:animEffect filter="fade" transition="in">
                                      <p:cBhvr>
                                        <p:cTn dur="1000"/>
                                        <p:tgtEl>
                                          <p:spTgt spid="14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5" st="5"/>
                                            </p:txEl>
                                          </p:spTgt>
                                        </p:tgtEl>
                                        <p:attrNameLst>
                                          <p:attrName>style.visibility</p:attrName>
                                        </p:attrNameLst>
                                      </p:cBhvr>
                                      <p:to>
                                        <p:strVal val="visible"/>
                                      </p:to>
                                    </p:set>
                                    <p:animEffect filter="fade" transition="in">
                                      <p:cBhvr>
                                        <p:cTn dur="1000"/>
                                        <p:tgtEl>
                                          <p:spTgt spid="14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6" st="6"/>
                                            </p:txEl>
                                          </p:spTgt>
                                        </p:tgtEl>
                                        <p:attrNameLst>
                                          <p:attrName>style.visibility</p:attrName>
                                        </p:attrNameLst>
                                      </p:cBhvr>
                                      <p:to>
                                        <p:strVal val="visible"/>
                                      </p:to>
                                    </p:set>
                                    <p:animEffect filter="fade" transition="in">
                                      <p:cBhvr>
                                        <p:cTn dur="1000"/>
                                        <p:tgtEl>
                                          <p:spTgt spid="14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txBox="1"/>
          <p:nvPr>
            <p:ph type="title"/>
          </p:nvPr>
        </p:nvSpPr>
        <p:spPr>
          <a:xfrm>
            <a:off x="497825" y="981750"/>
            <a:ext cx="3769500" cy="3180000"/>
          </a:xfrm>
          <a:prstGeom prst="rect">
            <a:avLst/>
          </a:prstGeom>
        </p:spPr>
        <p:txBody>
          <a:bodyPr anchorCtr="0" anchor="ctr" bIns="34275" lIns="68575" spcFirstLastPara="1" rIns="68575" wrap="square" tIns="34275">
            <a:noAutofit/>
          </a:bodyPr>
          <a:lstStyle/>
          <a:p>
            <a:pPr indent="0" lvl="0" marL="0" marR="0" rtl="0" algn="ctr">
              <a:lnSpc>
                <a:spcPct val="115000"/>
              </a:lnSpc>
              <a:spcBef>
                <a:spcPts val="0"/>
              </a:spcBef>
              <a:spcAft>
                <a:spcPts val="0"/>
              </a:spcAft>
              <a:buSzPts val="990"/>
              <a:buNone/>
            </a:pPr>
            <a:r>
              <a:rPr lang="en" sz="4100"/>
              <a:t>Tip 2:</a:t>
            </a:r>
            <a:endParaRPr sz="4100"/>
          </a:p>
          <a:p>
            <a:pPr indent="0" lvl="0" marL="0" marR="0" rtl="0" algn="ctr">
              <a:lnSpc>
                <a:spcPct val="115000"/>
              </a:lnSpc>
              <a:spcBef>
                <a:spcPts val="0"/>
              </a:spcBef>
              <a:spcAft>
                <a:spcPts val="0"/>
              </a:spcAft>
              <a:buSzPts val="990"/>
              <a:buNone/>
            </a:pPr>
            <a:r>
              <a:rPr lang="en" sz="3100">
                <a:highlight>
                  <a:srgbClr val="FFFFFF"/>
                </a:highlight>
                <a:latin typeface="Muli"/>
                <a:ea typeface="Muli"/>
                <a:cs typeface="Muli"/>
                <a:sym typeface="Muli"/>
              </a:rPr>
              <a:t>Identify &amp; </a:t>
            </a:r>
            <a:endParaRPr sz="3100">
              <a:highlight>
                <a:srgbClr val="FFFFFF"/>
              </a:highlight>
              <a:latin typeface="Muli"/>
              <a:ea typeface="Muli"/>
              <a:cs typeface="Muli"/>
              <a:sym typeface="Muli"/>
            </a:endParaRPr>
          </a:p>
          <a:p>
            <a:pPr indent="0" lvl="0" marL="0" marR="0" rtl="0" algn="ctr">
              <a:lnSpc>
                <a:spcPct val="115000"/>
              </a:lnSpc>
              <a:spcBef>
                <a:spcPts val="0"/>
              </a:spcBef>
              <a:spcAft>
                <a:spcPts val="0"/>
              </a:spcAft>
              <a:buClr>
                <a:srgbClr val="000000"/>
              </a:buClr>
              <a:buSzPts val="990"/>
              <a:buFont typeface="Arial"/>
              <a:buNone/>
            </a:pPr>
            <a:r>
              <a:rPr lang="en" sz="3100">
                <a:highlight>
                  <a:srgbClr val="FFFFFF"/>
                </a:highlight>
                <a:latin typeface="Muli"/>
                <a:ea typeface="Muli"/>
                <a:cs typeface="Muli"/>
                <a:sym typeface="Muli"/>
              </a:rPr>
              <a:t>honor needs </a:t>
            </a:r>
            <a:endParaRPr sz="5300"/>
          </a:p>
        </p:txBody>
      </p:sp>
      <p:pic>
        <p:nvPicPr>
          <p:cNvPr id="146" name="Google Shape;146;p23"/>
          <p:cNvPicPr preferRelativeResize="0"/>
          <p:nvPr/>
        </p:nvPicPr>
        <p:blipFill>
          <a:blip r:embed="rId3">
            <a:alphaModFix/>
          </a:blip>
          <a:stretch>
            <a:fillRect/>
          </a:stretch>
        </p:blipFill>
        <p:spPr>
          <a:xfrm>
            <a:off x="4419725" y="152400"/>
            <a:ext cx="4571874" cy="395262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rigins Colorbar theme MULI CAFP Co-brand with disclaimer">
  <a:themeElements>
    <a:clrScheme name="Origins Brand Colors">
      <a:dk1>
        <a:srgbClr val="000000"/>
      </a:dk1>
      <a:lt1>
        <a:srgbClr val="FFFFFF"/>
      </a:lt1>
      <a:dk2>
        <a:srgbClr val="20272C"/>
      </a:dk2>
      <a:lt2>
        <a:srgbClr val="D2D2D2"/>
      </a:lt2>
      <a:accent1>
        <a:srgbClr val="004F6E"/>
      </a:accent1>
      <a:accent2>
        <a:srgbClr val="05A6D9"/>
      </a:accent2>
      <a:accent3>
        <a:srgbClr val="6BC263"/>
      </a:accent3>
      <a:accent4>
        <a:srgbClr val="853369"/>
      </a:accent4>
      <a:accent5>
        <a:srgbClr val="EFB40F"/>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rigins Colorbar theme MULI CAFP Co-brand with disclaimer">
  <a:themeElements>
    <a:clrScheme name="Origins Brand Colors">
      <a:dk1>
        <a:srgbClr val="000000"/>
      </a:dk1>
      <a:lt1>
        <a:srgbClr val="FFFFFF"/>
      </a:lt1>
      <a:dk2>
        <a:srgbClr val="20272C"/>
      </a:dk2>
      <a:lt2>
        <a:srgbClr val="D2D2D2"/>
      </a:lt2>
      <a:accent1>
        <a:srgbClr val="004F6E"/>
      </a:accent1>
      <a:accent2>
        <a:srgbClr val="05A6D9"/>
      </a:accent2>
      <a:accent3>
        <a:srgbClr val="6BC263"/>
      </a:accent3>
      <a:accent4>
        <a:srgbClr val="853369"/>
      </a:accent4>
      <a:accent5>
        <a:srgbClr val="EFB40F"/>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