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iyaparker.com/book-art-of-gathe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bsp.harvard.edu/product/H07KV7-PDF-ENG" TargetMode="External"/><Relationship Id="rId3" Type="http://schemas.openxmlformats.org/officeDocument/2006/relationships/hyperlink" Target="https://www.forbes.com/sites/dedehenley/2021/03/07/discover-your-superpower-at-work/?sh=75ba6562721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LpfYCZa87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want to start with a connection activity. If the workshop is virtual, a “share-in-the-chat” can help set the tone for connection and interaction.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Facilitator can provide an introduction of themself and invite participants to share.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size of group, you might want to consider having participants break into small groups for introductions.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 overall goal of the workshop and offer context within which it is being provided.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Resources: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Facilitator Guide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Priya Parker- The Art of Gathering: How We Meet and Why It Matters-  </a:t>
            </a:r>
            <a:r>
              <a:rPr lang="en" u="sng">
                <a:solidFill>
                  <a:schemeClr val="hlink"/>
                </a:solidFill>
                <a:hlinkClick r:id="rId2"/>
              </a:rPr>
              <a:t>https://www.priyaparker.com/book-art-of-gathering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d8f320f3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d8f320f3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want to identify your own superpower and share an example of how you have learned (or are in the process of learning) how to do it.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Know it. Learning what your superpower is can take a lifetime. Often we realize what it isn’t before we realize what it is. It can be a process of trial and error but once we know it, things seem easy.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Embrace it. We don’t get to choose our superpower. Of course we can practice a skill and get good at doing that skill but a superpower is something more than that. It is aligned with your purpose and is something that you can’t not do. Once you know it, embracing it is the next step.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 it. All that’s left is for you to put on your superperson cape and to do what you were put on this Earth to do.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Resource: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Sensitivity can be a superpower- </a:t>
            </a:r>
            <a:r>
              <a:rPr lang="en" u="sng">
                <a:solidFill>
                  <a:schemeClr val="hlink"/>
                </a:solidFill>
                <a:hlinkClick r:id="rId2"/>
              </a:rPr>
              <a:t>https://hbsp.harvard.edu/product/H07KV7-PDF-ENG</a:t>
            </a:r>
            <a:endParaRPr>
              <a:solidFill>
                <a:schemeClr val="dk1"/>
              </a:solidFill>
            </a:endParaRPr>
          </a:p>
          <a:p>
            <a:pPr indent="0" lvl="0" marL="0" rtl="0" algn="l">
              <a:spcBef>
                <a:spcPts val="0"/>
              </a:spcBef>
              <a:spcAft>
                <a:spcPts val="0"/>
              </a:spcAft>
              <a:buNone/>
            </a:pPr>
            <a:r>
              <a:rPr lang="en">
                <a:solidFill>
                  <a:schemeClr val="dk1"/>
                </a:solidFill>
              </a:rPr>
              <a:t>Discover your superpower at work- </a:t>
            </a:r>
            <a:r>
              <a:rPr lang="en" u="sng">
                <a:solidFill>
                  <a:schemeClr val="hlink"/>
                </a:solidFill>
                <a:hlinkClick r:id="rId3"/>
              </a:rPr>
              <a:t>https://www.forbes.com/sites/dedehenley/2021/03/07/discover-your-superpower-at-work/?sh=75ba65627213</a:t>
            </a:r>
            <a:endParaRPr sz="1000">
              <a:solidFill>
                <a:srgbClr val="333333"/>
              </a:solidFill>
              <a:highlight>
                <a:srgbClr val="FCFCFC"/>
              </a:highlight>
              <a:latin typeface="Muli"/>
              <a:ea typeface="Muli"/>
              <a:cs typeface="Muli"/>
              <a:sym typeface="Mul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3d8f320f3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3d8f320f3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this activity, you will lead participants in identifying their superpower and exploring how knowing it, embracing it, and doing it has helped them.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people </a:t>
            </a:r>
            <a:r>
              <a:rPr lang="en">
                <a:solidFill>
                  <a:schemeClr val="dk1"/>
                </a:solidFill>
              </a:rPr>
              <a:t>might</a:t>
            </a:r>
            <a:r>
              <a:rPr lang="en">
                <a:solidFill>
                  <a:schemeClr val="dk1"/>
                </a:solidFill>
              </a:rPr>
              <a:t> still be in the process of learning about their superpower and aren’t sure about it yet (notice the growth mindset). That’s ok! Encourage them to reflect on what it might be and to listen to others who have been through the process.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Send participants to small group breakouts to explore the </a:t>
            </a:r>
            <a:r>
              <a:rPr lang="en">
                <a:solidFill>
                  <a:schemeClr val="dk1"/>
                </a:solidFill>
              </a:rPr>
              <a:t>questions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they can choose to participate in whatever capacity they desire and are able.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1-2 participants to share in the large group</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3d8f320f3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3d8f320f3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Knowing what you do well is one piece of the puzzle. Identifying the strengths and superpowers of those around you is the next step.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Recognizing what other people are good at can help optimize your team.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When we outwardly recognize the strengths of others, we encourage them to continue to develop that skill and become masters in their own craft.</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3d8f320f3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3d8f320f3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rPr>
              <a:t>Facilitator Notes: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How can we do it?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Observe nonjudgmentally: Notice the strengths of others by observing what makes them smile, light up, and get excited.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Recognize biases or fears: Life has given us experiences that color how we see the world today and can set us up to look at things negatively or from a place of fear.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Focus on the sparkle: Focus on the smiles, the positive attitudes, the ways that people shine. We all have a light to us when we are living out purpose.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Acknowledge and appreciate: When you see someone practicing their superpower, acknowledge and appreciate them.</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3d8f320f3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3d8f320f3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this activity, you will lead participants in recognizing one </a:t>
            </a:r>
            <a:r>
              <a:rPr lang="en">
                <a:solidFill>
                  <a:schemeClr val="dk1"/>
                </a:solidFill>
              </a:rPr>
              <a:t>another's</a:t>
            </a:r>
            <a:r>
              <a:rPr lang="en">
                <a:solidFill>
                  <a:schemeClr val="dk1"/>
                </a:solidFill>
              </a:rPr>
              <a:t>’ strengths.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can be done virtually or in person.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Send participants to small group breakouts (3-4 participants) where they will share the strengths that they see in one another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they can choose to participate in whatever capacity they desire and are able.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1-2 participants to share in the large group</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3d8f320f32_0_51:notes"/>
          <p:cNvSpPr txBox="1"/>
          <p:nvPr>
            <p:ph idx="1" type="body"/>
          </p:nvPr>
        </p:nvSpPr>
        <p:spPr>
          <a:xfrm>
            <a:off x="685800" y="4400549"/>
            <a:ext cx="5486400" cy="36003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facilitator can guide an activity to encourage discussion on one practice that they can put into action to increase safety.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information collected can be used in the next workshop to check-in with staff about their experience and practice.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Google jamboard: https://jamboard.google.com/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Menti: </a:t>
            </a:r>
            <a:r>
              <a:rPr lang="en" u="sng">
                <a:solidFill>
                  <a:schemeClr val="hlink"/>
                </a:solidFill>
                <a:hlinkClick r:id="rId2"/>
              </a:rPr>
              <a:t>https://www.mentimeter.com/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Large group discussion (see tips)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41" name="Google Shape;141;g23d8f320f32_0_51: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7965ad0b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77965ad0b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slide summarizes the three tips for this principle.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77965ad0ba_0_9:notes"/>
          <p:cNvSpPr/>
          <p:nvPr>
            <p:ph idx="2" type="sldImg"/>
          </p:nvPr>
        </p:nvSpPr>
        <p:spPr>
          <a:xfrm>
            <a:off x="408487" y="686496"/>
            <a:ext cx="60411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77965ad0ba_0_9:notes"/>
          <p:cNvSpPr txBox="1"/>
          <p:nvPr>
            <p:ph idx="1" type="body"/>
          </p:nvPr>
        </p:nvSpPr>
        <p:spPr>
          <a:xfrm>
            <a:off x="685800" y="4343401"/>
            <a:ext cx="5486400" cy="41148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t/>
            </a:r>
            <a:endParaRPr/>
          </a:p>
        </p:txBody>
      </p:sp>
      <p:sp>
        <p:nvSpPr>
          <p:cNvPr id="156" name="Google Shape;156;g277965ad0ba_0_9:notes"/>
          <p:cNvSpPr txBox="1"/>
          <p:nvPr>
            <p:ph idx="12" type="sldNum"/>
          </p:nvPr>
        </p:nvSpPr>
        <p:spPr>
          <a:xfrm>
            <a:off x="3884613" y="8685213"/>
            <a:ext cx="2971800" cy="4572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705832453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1705832453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Creating predictability by providing an overview of workshop structure is one way to create safety.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workshop focuses on one trauma-informed principle and follows a similar format. This structure includes: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 definition of the principle. In addition to offering a formal definition, you can invite participants to share what that principle means to them.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Three practical tips to support the implementation of that principle. Each tip will include an exploration of why that tip supports the principle, examples of how to put the tip into action, and an activity to allow participants to practice implementing the tip.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Once the workshop has concluded, participants will receive an email or an email series with the content to create sustainable culture change and encourage implementation.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7736593484_0_102: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g27736593484_0_102:notes"/>
          <p:cNvSpPr txBox="1"/>
          <p:nvPr>
            <p:ph idx="1" type="body"/>
          </p:nvPr>
        </p:nvSpPr>
        <p:spPr>
          <a:xfrm>
            <a:off x="685800" y="4400549"/>
            <a:ext cx="5486400" cy="36003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slide expands on a trauma-informed approach by reviewing SAMHSA’s trauma-informed principles. These principles can help you apply the key concepts of toxic stress, trauma, and resilience to the real world.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principles apply both externally in terms of patient care and also internally in the organization.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trauma-informed approach is rooted in culture and is not a checklist of activities. These principles serve as the foundation for creating that culture and help you put many of the concepts in this training into action.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Organizations can also adopt a trauma-informed approach to include the integration of trauma-informed principles. An example of this would be employee celebrations to support culture-building, hiring people from the communities they serve, time off for mental health, or even just starting meetings with a mindfulness practice.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learn more about each these principles in SAMHSA’s Concept of Trauma and Guidance for a Trauma-Informed Approach.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Resource: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SAMHSA’s Concept of Trauma and Guidance for a Trauma-Informed Approach: https://store.samhsa.gov/sites/default/files/d7/priv/sma14-4884.pdf</a:t>
            </a:r>
            <a:endParaRPr>
              <a:solidFill>
                <a:schemeClr val="dk1"/>
              </a:solidFill>
            </a:endParaRPr>
          </a:p>
          <a:p>
            <a:pPr indent="0" lvl="0" marL="0" rtl="0" algn="l">
              <a:spcBef>
                <a:spcPts val="0"/>
              </a:spcBef>
              <a:spcAft>
                <a:spcPts val="0"/>
              </a:spcAft>
              <a:buClr>
                <a:schemeClr val="dk1"/>
              </a:buClr>
              <a:buFont typeface="Arial"/>
              <a:buNone/>
            </a:pPr>
            <a:r>
              <a:t/>
            </a:r>
            <a:endParaRPr sz="1000">
              <a:solidFill>
                <a:schemeClr val="dk1"/>
              </a:solidFill>
            </a:endParaRPr>
          </a:p>
          <a:p>
            <a:pPr indent="0" lvl="0" marL="0" rtl="0" algn="l">
              <a:spcBef>
                <a:spcPts val="0"/>
              </a:spcBef>
              <a:spcAft>
                <a:spcPts val="0"/>
              </a:spcAft>
              <a:buNone/>
            </a:pPr>
            <a:r>
              <a:t/>
            </a:r>
            <a:endParaRPr sz="1000"/>
          </a:p>
        </p:txBody>
      </p:sp>
      <p:sp>
        <p:nvSpPr>
          <p:cNvPr id="63" name="Google Shape;63;g27736593484_0_102: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705832453a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705832453a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definition explains </a:t>
            </a:r>
            <a:r>
              <a:rPr lang="en">
                <a:solidFill>
                  <a:schemeClr val="dk1"/>
                </a:solidFill>
              </a:rPr>
              <a:t>strengths</a:t>
            </a:r>
            <a:r>
              <a:rPr lang="en">
                <a:solidFill>
                  <a:schemeClr val="dk1"/>
                </a:solidFill>
              </a:rPr>
              <a:t>-based approach as one that considers the person before the problem.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want to highlight the concept of looking at the way in which a problem might be seen as a</a:t>
            </a:r>
            <a:r>
              <a:rPr lang="en">
                <a:solidFill>
                  <a:schemeClr val="dk1"/>
                </a:solidFill>
              </a:rPr>
              <a:t>n adaptive solution. </a:t>
            </a:r>
            <a:r>
              <a:rPr lang="en">
                <a:solidFill>
                  <a:schemeClr val="dk1"/>
                </a:solidFill>
              </a:rPr>
              <a:t>For example, for some people, smoking can provide a solution to an underlying need for socialization. Healthy social connections regulate the stress response.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Identifying the sources of resilience and encouraging them to do more of what is working rather than needing to create new practices supports sustainable healing.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 aware of your own biases and tendencies as you practice a strengths-based </a:t>
            </a:r>
            <a:r>
              <a:rPr lang="en">
                <a:solidFill>
                  <a:schemeClr val="dk1"/>
                </a:solidFill>
              </a:rPr>
              <a:t>approach.</a:t>
            </a:r>
            <a:r>
              <a:rPr lang="en">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with all of the principles, you may want to remind participants that the principles applies both externally in terms of patients care and also internally within the organization.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773659348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773659348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facilitator can guide an activity to encourage discussion on what strengths-based means to participants. See activity tools for support.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time, a large group discussion or activity can help achieve the goal of understanding this principle as defined by the group.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information collected can be used in the email sequence and shared with participants.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Google jamboard: https://jamboard.google.com/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Menti:https://www.mentimeter.com/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3d8f320f3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3d8f320f3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Facilitator Notes:</a:t>
            </a:r>
            <a:endParaRPr>
              <a:solidFill>
                <a:schemeClr val="dk1"/>
              </a:solidFill>
            </a:endParaRPr>
          </a:p>
          <a:p>
            <a:pPr indent="0" lvl="0" marL="0" rtl="0" algn="l">
              <a:spcBef>
                <a:spcPts val="0"/>
              </a:spcBef>
              <a:spcAft>
                <a:spcPts val="0"/>
              </a:spcAft>
              <a:buNone/>
            </a:pPr>
            <a:r>
              <a:rPr lang="en">
                <a:solidFill>
                  <a:schemeClr val="dk1"/>
                </a:solidFill>
              </a:rPr>
              <a:t>Why?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was a time when we believed that our minds were only able to learn so much before becoming stuck in a sort of automatic mode of operating.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Neuroplasticity–</a:t>
            </a:r>
            <a:r>
              <a:rPr lang="en">
                <a:solidFill>
                  <a:schemeClr val="dk1"/>
                </a:solidFill>
              </a:rPr>
              <a:t>the ability of the nervous system to change its activity in response to learning even after injuries or traumatic experiences–teaches us that you can teach an old dog new tricks. When we rewire the brain, we can create new habits.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Carol Dweck, the founder of a growth mindset, explains that people who practice this approach to life “embrace challenges because they believe that they can learn from experiences, develop their skills, and improve with practice – all of which can lead to greater achievement.”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Resources:</a:t>
            </a:r>
            <a:endParaRPr>
              <a:solidFill>
                <a:schemeClr val="dk1"/>
              </a:solidFill>
            </a:endParaRPr>
          </a:p>
          <a:p>
            <a:pPr indent="0" lvl="0" marL="0" rtl="0" algn="l">
              <a:spcBef>
                <a:spcPts val="0"/>
              </a:spcBef>
              <a:spcAft>
                <a:spcPts val="0"/>
              </a:spcAft>
              <a:buNone/>
            </a:pPr>
            <a:r>
              <a:rPr lang="en">
                <a:solidFill>
                  <a:schemeClr val="dk1"/>
                </a:solidFill>
              </a:rPr>
              <a:t>What is neuroplasticity?- </a:t>
            </a:r>
            <a:r>
              <a:rPr lang="en" u="sng">
                <a:solidFill>
                  <a:schemeClr val="dk1"/>
                </a:solidFill>
                <a:hlinkClick r:id="rId2">
                  <a:extLst>
                    <a:ext uri="{A12FA001-AC4F-418D-AE19-62706E023703}">
                      <ahyp:hlinkClr val="tx"/>
                    </a:ext>
                  </a:extLst>
                </a:hlinkClick>
              </a:rPr>
              <a:t>https://www.youtube.com/watch?v=ELpfYCZa87g</a:t>
            </a:r>
            <a:endParaRPr>
              <a:solidFill>
                <a:schemeClr val="dk1"/>
              </a:solidFill>
            </a:endParaRPr>
          </a:p>
          <a:p>
            <a:pPr indent="0" lvl="0" marL="0" rtl="0" algn="l">
              <a:spcBef>
                <a:spcPts val="0"/>
              </a:spcBef>
              <a:spcAft>
                <a:spcPts val="0"/>
              </a:spcAft>
              <a:buNone/>
            </a:pPr>
            <a:r>
              <a:rPr lang="en">
                <a:solidFill>
                  <a:schemeClr val="dk1"/>
                </a:solidFill>
              </a:rPr>
              <a:t>Carol Dweck Mindtools- https://www.mindtools.com/asbakxx/dwecks-fixed-and-growth-mindsets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3d8f320f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3d8f320f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Facilitator Notes: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Make mistakes (and learn from them). Mistakes are a necessary part of the learning process.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Harness the power of “yet”: Remember that there was a time when you hadn’t learned to walk, talk, or read yet.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Seek feedback: Ask others about what they notice so that you can learn from </a:t>
            </a:r>
            <a:r>
              <a:rPr lang="en">
                <a:solidFill>
                  <a:schemeClr val="dk1"/>
                </a:solidFill>
              </a:rPr>
              <a:t>different</a:t>
            </a:r>
            <a:r>
              <a:rPr lang="en">
                <a:solidFill>
                  <a:schemeClr val="dk1"/>
                </a:solidFill>
              </a:rPr>
              <a:t> perspectives and listen to suggestions from their point of view.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Try something new: The best way to break an old habit is to try something new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Be kind to yourself: Learning is a process. We strive for progress, not perfection.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Keep going even when it’s hard: When a muscle is sore, it’s growing. Similarly, we experience discomfort when we are learning something new. Keep moving, even if it’s slowly. </a:t>
            </a:r>
            <a:r>
              <a:rPr lang="en">
                <a:solidFill>
                  <a:schemeClr val="dk1"/>
                </a:solidFill>
              </a:rPr>
              <a:t>Mastery takes time and practice.</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Celebrate others’ successes: We can also learn from other people’s experiences. Celebrating other people’s successes offers us the chance to recharge and see the reward we are striving for in the process of learning.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Don’t compare yourself with others: Everyone learns at a </a:t>
            </a:r>
            <a:r>
              <a:rPr lang="en">
                <a:solidFill>
                  <a:schemeClr val="dk1"/>
                </a:solidFill>
              </a:rPr>
              <a:t>different</a:t>
            </a:r>
            <a:r>
              <a:rPr lang="en">
                <a:solidFill>
                  <a:schemeClr val="dk1"/>
                </a:solidFill>
              </a:rPr>
              <a:t> speed and in different ways. Your attention is better served focusing on what is working for you and what you can continue to do to </a:t>
            </a:r>
            <a:r>
              <a:rPr lang="en">
                <a:solidFill>
                  <a:schemeClr val="dk1"/>
                </a:solidFill>
              </a:rPr>
              <a:t>achieve</a:t>
            </a:r>
            <a:r>
              <a:rPr lang="en">
                <a:solidFill>
                  <a:schemeClr val="dk1"/>
                </a:solidFill>
              </a:rPr>
              <a:t> your goals.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3d8f320f3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3d8f320f3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share something and offer an example of something you are considering learning more about or are currently in the process of learning (a </a:t>
            </a:r>
            <a:r>
              <a:rPr lang="en">
                <a:solidFill>
                  <a:schemeClr val="dk1"/>
                </a:solidFill>
              </a:rPr>
              <a:t>language</a:t>
            </a:r>
            <a:r>
              <a:rPr lang="en">
                <a:solidFill>
                  <a:schemeClr val="dk1"/>
                </a:solidFill>
              </a:rPr>
              <a:t>, a sport, a hobby, etc).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can be an opportunity to lighten up the workshop  and introduce some fun. This can help regulate the group and create connection.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activity can also help the team learn more about one another. </a:t>
            </a:r>
            <a:r>
              <a:rPr lang="en">
                <a:solidFill>
                  <a:schemeClr val="dk1"/>
                </a:solidFill>
              </a:rPr>
              <a:t>Encourage</a:t>
            </a:r>
            <a:r>
              <a:rPr lang="en">
                <a:solidFill>
                  <a:schemeClr val="dk1"/>
                </a:solidFill>
              </a:rPr>
              <a:t> people to find </a:t>
            </a:r>
            <a:r>
              <a:rPr lang="en">
                <a:solidFill>
                  <a:schemeClr val="dk1"/>
                </a:solidFill>
              </a:rPr>
              <a:t>similarities</a:t>
            </a:r>
            <a:r>
              <a:rPr lang="en">
                <a:solidFill>
                  <a:schemeClr val="dk1"/>
                </a:solidFill>
              </a:rPr>
              <a:t> and to celebrate as they share what they haven’t learned “Yet”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Google jamboard: https://jamboard.google.com/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Menti: </a:t>
            </a:r>
            <a:r>
              <a:rPr lang="en" u="sng">
                <a:solidFill>
                  <a:schemeClr val="hlink"/>
                </a:solidFill>
                <a:hlinkClick r:id="rId2"/>
              </a:rPr>
              <a:t>https://www.mentimeter.com/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Large group discussion (see tips)</a:t>
            </a:r>
            <a:endParaRPr>
              <a:solidFill>
                <a:schemeClr val="dk1"/>
              </a:solidFill>
            </a:endParaRPr>
          </a:p>
          <a:p>
            <a:pPr indent="0" lvl="0" marL="0" rtl="0" algn="l">
              <a:lnSpc>
                <a:spcPct val="100000"/>
              </a:lnSpc>
              <a:spcBef>
                <a:spcPts val="0"/>
              </a:spcBef>
              <a:spcAft>
                <a:spcPts val="0"/>
              </a:spcAft>
              <a:buNone/>
            </a:pPr>
            <a:r>
              <a:t/>
            </a:r>
            <a:endParaRPr sz="1000">
              <a:highlight>
                <a:schemeClr val="lt1"/>
              </a:highlight>
              <a:latin typeface="Muli"/>
              <a:ea typeface="Muli"/>
              <a:cs typeface="Muli"/>
              <a:sym typeface="Mul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d8f320f3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d8f320f3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0" lvl="0" marL="0" rtl="0" algn="l">
              <a:spcBef>
                <a:spcPts val="0"/>
              </a:spcBef>
              <a:spcAft>
                <a:spcPts val="0"/>
              </a:spcAft>
              <a:buNone/>
            </a:pPr>
            <a:r>
              <a:rPr lang="en">
                <a:solidFill>
                  <a:schemeClr val="dk1"/>
                </a:solidFill>
              </a:rPr>
              <a:t>Why?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the quote (not by Einstein) that says, “Everybody is a genius. But if you judge a fish by its ability to climb a tree, it will live its whole life believing that it is stupid.”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of us is built with a unique set of skills. When we learn what those skills are and spend our time and attention on developing them, we can live our purpose.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Owning your superpower allows your to offer support to others and ask other people for help. We can connect with people in the special way that we know how.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10.png"/><Relationship Id="rId5"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10.png"/><Relationship Id="rId5"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2" name="Shape 12"/>
        <p:cNvGrpSpPr/>
        <p:nvPr/>
      </p:nvGrpSpPr>
      <p:grpSpPr>
        <a:xfrm>
          <a:off x="0" y="0"/>
          <a:ext cx="0" cy="0"/>
          <a:chOff x="0" y="0"/>
          <a:chExt cx="0" cy="0"/>
        </a:xfrm>
      </p:grpSpPr>
      <p:sp>
        <p:nvSpPr>
          <p:cNvPr id="13" name="Google Shape;13;p2"/>
          <p:cNvSpPr txBox="1"/>
          <p:nvPr>
            <p:ph type="title"/>
          </p:nvPr>
        </p:nvSpPr>
        <p:spPr>
          <a:xfrm>
            <a:off x="1625346" y="918972"/>
            <a:ext cx="6960900" cy="2640300"/>
          </a:xfrm>
          <a:prstGeom prst="rect">
            <a:avLst/>
          </a:prstGeom>
          <a:noFill/>
          <a:ln>
            <a:noFill/>
          </a:ln>
        </p:spPr>
        <p:txBody>
          <a:bodyPr anchorCtr="0" anchor="ctr" bIns="34275" lIns="68575" spcFirstLastPara="1" rIns="68575" wrap="square" tIns="34275">
            <a:normAutofit/>
          </a:bodyPr>
          <a:lstStyle>
            <a:lvl1pPr lvl="0" algn="l">
              <a:lnSpc>
                <a:spcPct val="85000"/>
              </a:lnSpc>
              <a:spcBef>
                <a:spcPts val="0"/>
              </a:spcBef>
              <a:spcAft>
                <a:spcPts val="0"/>
              </a:spcAft>
              <a:buClr>
                <a:schemeClr val="dk1"/>
              </a:buClr>
              <a:buSzPts val="5400"/>
              <a:buFont typeface="Muli"/>
              <a:buNone/>
              <a:defRPr b="1" sz="5400">
                <a:solidFill>
                  <a:schemeClr val="dk1"/>
                </a:solidFill>
                <a:latin typeface="Muli"/>
                <a:ea typeface="Muli"/>
                <a:cs typeface="Muli"/>
                <a:sym typeface="Muli"/>
              </a:defRPr>
            </a:lvl1pPr>
            <a:lvl2pPr lvl="1">
              <a:spcBef>
                <a:spcPts val="0"/>
              </a:spcBef>
              <a:spcAft>
                <a:spcPts val="0"/>
              </a:spcAft>
              <a:buSzPts val="1100"/>
              <a:buFont typeface="Muli"/>
              <a:buNone/>
              <a:defRPr>
                <a:latin typeface="Muli"/>
                <a:ea typeface="Muli"/>
                <a:cs typeface="Muli"/>
                <a:sym typeface="Muli"/>
              </a:defRPr>
            </a:lvl2pPr>
            <a:lvl3pPr lvl="2">
              <a:spcBef>
                <a:spcPts val="0"/>
              </a:spcBef>
              <a:spcAft>
                <a:spcPts val="0"/>
              </a:spcAft>
              <a:buSzPts val="1100"/>
              <a:buFont typeface="Muli"/>
              <a:buNone/>
              <a:defRPr>
                <a:latin typeface="Muli"/>
                <a:ea typeface="Muli"/>
                <a:cs typeface="Muli"/>
                <a:sym typeface="Muli"/>
              </a:defRPr>
            </a:lvl3pPr>
            <a:lvl4pPr lvl="3">
              <a:spcBef>
                <a:spcPts val="0"/>
              </a:spcBef>
              <a:spcAft>
                <a:spcPts val="0"/>
              </a:spcAft>
              <a:buSzPts val="1100"/>
              <a:buFont typeface="Muli"/>
              <a:buNone/>
              <a:defRPr>
                <a:latin typeface="Muli"/>
                <a:ea typeface="Muli"/>
                <a:cs typeface="Muli"/>
                <a:sym typeface="Muli"/>
              </a:defRPr>
            </a:lvl4pPr>
            <a:lvl5pPr lvl="4">
              <a:spcBef>
                <a:spcPts val="0"/>
              </a:spcBef>
              <a:spcAft>
                <a:spcPts val="0"/>
              </a:spcAft>
              <a:buSzPts val="1100"/>
              <a:buFont typeface="Muli"/>
              <a:buNone/>
              <a:defRPr>
                <a:latin typeface="Muli"/>
                <a:ea typeface="Muli"/>
                <a:cs typeface="Muli"/>
                <a:sym typeface="Muli"/>
              </a:defRPr>
            </a:lvl5pPr>
            <a:lvl6pPr lvl="5">
              <a:spcBef>
                <a:spcPts val="0"/>
              </a:spcBef>
              <a:spcAft>
                <a:spcPts val="0"/>
              </a:spcAft>
              <a:buSzPts val="1100"/>
              <a:buFont typeface="Muli"/>
              <a:buNone/>
              <a:defRPr>
                <a:latin typeface="Muli"/>
                <a:ea typeface="Muli"/>
                <a:cs typeface="Muli"/>
                <a:sym typeface="Muli"/>
              </a:defRPr>
            </a:lvl6pPr>
            <a:lvl7pPr lvl="6">
              <a:spcBef>
                <a:spcPts val="0"/>
              </a:spcBef>
              <a:spcAft>
                <a:spcPts val="0"/>
              </a:spcAft>
              <a:buSzPts val="1100"/>
              <a:buFont typeface="Muli"/>
              <a:buNone/>
              <a:defRPr>
                <a:latin typeface="Muli"/>
                <a:ea typeface="Muli"/>
                <a:cs typeface="Muli"/>
                <a:sym typeface="Muli"/>
              </a:defRPr>
            </a:lvl7pPr>
            <a:lvl8pPr lvl="7">
              <a:spcBef>
                <a:spcPts val="0"/>
              </a:spcBef>
              <a:spcAft>
                <a:spcPts val="0"/>
              </a:spcAft>
              <a:buSzPts val="1100"/>
              <a:buFont typeface="Muli"/>
              <a:buNone/>
              <a:defRPr>
                <a:latin typeface="Muli"/>
                <a:ea typeface="Muli"/>
                <a:cs typeface="Muli"/>
                <a:sym typeface="Muli"/>
              </a:defRPr>
            </a:lvl8pPr>
            <a:lvl9pPr lvl="8">
              <a:spcBef>
                <a:spcPts val="0"/>
              </a:spcBef>
              <a:spcAft>
                <a:spcPts val="0"/>
              </a:spcAft>
              <a:buSzPts val="1100"/>
              <a:buFont typeface="Muli"/>
              <a:buNone/>
              <a:defRPr>
                <a:latin typeface="Muli"/>
                <a:ea typeface="Muli"/>
                <a:cs typeface="Muli"/>
                <a:sym typeface="Muli"/>
              </a:defRPr>
            </a:lvl9pPr>
          </a:lstStyle>
          <a:p/>
        </p:txBody>
      </p:sp>
      <p:sp>
        <p:nvSpPr>
          <p:cNvPr id="14" name="Google Shape;14;p2"/>
          <p:cNvSpPr txBox="1"/>
          <p:nvPr>
            <p:ph idx="1" type="body"/>
          </p:nvPr>
        </p:nvSpPr>
        <p:spPr>
          <a:xfrm>
            <a:off x="1624331" y="3765042"/>
            <a:ext cx="6789300" cy="8001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900"/>
              </a:spcBef>
              <a:spcAft>
                <a:spcPts val="0"/>
              </a:spcAft>
              <a:buSzPts val="1300"/>
              <a:buFont typeface="Muli"/>
              <a:buNone/>
              <a:defRPr sz="1500">
                <a:solidFill>
                  <a:schemeClr val="dk1"/>
                </a:solidFill>
                <a:latin typeface="Muli"/>
                <a:ea typeface="Muli"/>
                <a:cs typeface="Muli"/>
                <a:sym typeface="Muli"/>
              </a:defRPr>
            </a:lvl1pPr>
            <a:lvl2pPr indent="-228600" lvl="1" marL="914400" algn="l">
              <a:lnSpc>
                <a:spcPct val="90000"/>
              </a:lnSpc>
              <a:spcBef>
                <a:spcPts val="300"/>
              </a:spcBef>
              <a:spcAft>
                <a:spcPts val="0"/>
              </a:spcAft>
              <a:buSzPts val="1100"/>
              <a:buFont typeface="Muli"/>
              <a:buNone/>
              <a:defRPr sz="1400">
                <a:solidFill>
                  <a:srgbClr val="888888"/>
                </a:solidFill>
                <a:latin typeface="Muli"/>
                <a:ea typeface="Muli"/>
                <a:cs typeface="Muli"/>
                <a:sym typeface="Muli"/>
              </a:defRPr>
            </a:lvl2pPr>
            <a:lvl3pPr indent="-228600" lvl="2" marL="1371600" algn="l">
              <a:lnSpc>
                <a:spcPct val="90000"/>
              </a:lnSpc>
              <a:spcBef>
                <a:spcPts val="300"/>
              </a:spcBef>
              <a:spcAft>
                <a:spcPts val="0"/>
              </a:spcAft>
              <a:buSzPts val="1000"/>
              <a:buFont typeface="Muli"/>
              <a:buNone/>
              <a:defRPr sz="1200">
                <a:solidFill>
                  <a:srgbClr val="888888"/>
                </a:solidFill>
                <a:latin typeface="Muli"/>
                <a:ea typeface="Muli"/>
                <a:cs typeface="Muli"/>
                <a:sym typeface="Muli"/>
              </a:defRPr>
            </a:lvl3pPr>
            <a:lvl4pPr indent="-228600" lvl="3" marL="18288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4pPr>
            <a:lvl5pPr indent="-228600" lvl="4" marL="22860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5pPr>
            <a:lvl6pPr indent="-228600" lvl="5" marL="27432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6pPr>
            <a:lvl7pPr indent="-228600" lvl="6" marL="32004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7pPr>
            <a:lvl8pPr indent="-228600" lvl="7" marL="3657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8pPr>
            <a:lvl9pPr indent="-228600" lvl="8" marL="4114800" algn="l">
              <a:lnSpc>
                <a:spcPct val="90000"/>
              </a:lnSpc>
              <a:spcBef>
                <a:spcPts val="300"/>
              </a:spcBef>
              <a:spcAft>
                <a:spcPts val="200"/>
              </a:spcAft>
              <a:buSzPts val="900"/>
              <a:buFont typeface="Muli"/>
              <a:buNone/>
              <a:defRPr sz="1100">
                <a:solidFill>
                  <a:srgbClr val="888888"/>
                </a:solidFill>
                <a:latin typeface="Muli"/>
                <a:ea typeface="Muli"/>
                <a:cs typeface="Muli"/>
                <a:sym typeface="Muli"/>
              </a:defRPr>
            </a:lvl9pPr>
          </a:lstStyle>
          <a:p/>
        </p:txBody>
      </p:sp>
      <p:pic>
        <p:nvPicPr>
          <p:cNvPr id="15" name="Google Shape;15;p2"/>
          <p:cNvPicPr preferRelativeResize="0"/>
          <p:nvPr/>
        </p:nvPicPr>
        <p:blipFill rotWithShape="1">
          <a:blip r:embed="rId2">
            <a:alphaModFix/>
          </a:blip>
          <a:srcRect b="0" l="0" r="0" t="0"/>
          <a:stretch/>
        </p:blipFill>
        <p:spPr>
          <a:xfrm>
            <a:off x="432639" y="1593338"/>
            <a:ext cx="1291573" cy="1291573"/>
          </a:xfrm>
          <a:prstGeom prst="rect">
            <a:avLst/>
          </a:prstGeom>
          <a:noFill/>
          <a:ln>
            <a:noFill/>
          </a:ln>
        </p:spPr>
      </p:pic>
      <p:pic>
        <p:nvPicPr>
          <p:cNvPr id="16" name="Google Shape;16;p2"/>
          <p:cNvPicPr preferRelativeResize="0"/>
          <p:nvPr/>
        </p:nvPicPr>
        <p:blipFill rotWithShape="1">
          <a:blip r:embed="rId3">
            <a:alphaModFix/>
          </a:blip>
          <a:srcRect b="0" l="0" r="0" t="0"/>
          <a:stretch/>
        </p:blipFill>
        <p:spPr>
          <a:xfrm>
            <a:off x="1624331" y="3474934"/>
            <a:ext cx="6973571" cy="84368"/>
          </a:xfrm>
          <a:prstGeom prst="rect">
            <a:avLst/>
          </a:prstGeom>
          <a:noFill/>
          <a:ln>
            <a:noFill/>
          </a:ln>
        </p:spPr>
      </p:pic>
      <p:sp>
        <p:nvSpPr>
          <p:cNvPr id="17" name="Google Shape;17;p2"/>
          <p:cNvSpPr txBox="1"/>
          <p:nvPr/>
        </p:nvSpPr>
        <p:spPr>
          <a:xfrm>
            <a:off x="306625" y="4802225"/>
            <a:ext cx="57093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solidFill>
                <a:schemeClr val="dk1"/>
              </a:solidFill>
              <a:latin typeface="Muli"/>
              <a:ea typeface="Muli"/>
              <a:cs typeface="Muli"/>
              <a:sym typeface="Muli"/>
            </a:endParaRPr>
          </a:p>
        </p:txBody>
      </p:sp>
      <p:pic>
        <p:nvPicPr>
          <p:cNvPr id="18" name="Google Shape;18;p2"/>
          <p:cNvPicPr preferRelativeResize="0"/>
          <p:nvPr/>
        </p:nvPicPr>
        <p:blipFill>
          <a:blip r:embed="rId4">
            <a:alphaModFix/>
          </a:blip>
          <a:stretch>
            <a:fillRect/>
          </a:stretch>
        </p:blipFill>
        <p:spPr>
          <a:xfrm>
            <a:off x="7009325" y="4565150"/>
            <a:ext cx="1080725" cy="449600"/>
          </a:xfrm>
          <a:prstGeom prst="rect">
            <a:avLst/>
          </a:prstGeom>
          <a:noFill/>
          <a:ln>
            <a:noFill/>
          </a:ln>
        </p:spPr>
      </p:pic>
      <p:pic>
        <p:nvPicPr>
          <p:cNvPr id="19" name="Google Shape;19;p2"/>
          <p:cNvPicPr preferRelativeResize="0"/>
          <p:nvPr/>
        </p:nvPicPr>
        <p:blipFill>
          <a:blip r:embed="rId5">
            <a:alphaModFix/>
          </a:blip>
          <a:stretch>
            <a:fillRect/>
          </a:stretch>
        </p:blipFill>
        <p:spPr>
          <a:xfrm>
            <a:off x="1185425" y="3470825"/>
            <a:ext cx="7412475" cy="92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4500"/>
              <a:buFont typeface="Muli"/>
              <a:buNone/>
              <a:defRPr>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3"/>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900"/>
              </a:spcBef>
              <a:spcAft>
                <a:spcPts val="0"/>
              </a:spcAft>
              <a:buSzPts val="1100"/>
              <a:buFont typeface="Muli"/>
              <a:buChar char="▪"/>
              <a:defRPr>
                <a:latin typeface="Muli"/>
                <a:ea typeface="Muli"/>
                <a:cs typeface="Muli"/>
                <a:sym typeface="Muli"/>
              </a:defRPr>
            </a:lvl1pPr>
            <a:lvl2pPr indent="-298450" lvl="1" marL="914400" algn="l">
              <a:lnSpc>
                <a:spcPct val="90000"/>
              </a:lnSpc>
              <a:spcBef>
                <a:spcPts val="300"/>
              </a:spcBef>
              <a:spcAft>
                <a:spcPts val="0"/>
              </a:spcAft>
              <a:buSzPts val="1100"/>
              <a:buFont typeface="Muli"/>
              <a:buChar char="▪"/>
              <a:defRPr>
                <a:latin typeface="Muli"/>
                <a:ea typeface="Muli"/>
                <a:cs typeface="Muli"/>
                <a:sym typeface="Muli"/>
              </a:defRPr>
            </a:lvl2pPr>
            <a:lvl3pPr indent="-298450" lvl="2" marL="1371600" algn="l">
              <a:lnSpc>
                <a:spcPct val="90000"/>
              </a:lnSpc>
              <a:spcBef>
                <a:spcPts val="300"/>
              </a:spcBef>
              <a:spcAft>
                <a:spcPts val="0"/>
              </a:spcAft>
              <a:buSzPts val="1100"/>
              <a:buFont typeface="Muli"/>
              <a:buChar char="▪"/>
              <a:defRPr>
                <a:latin typeface="Muli"/>
                <a:ea typeface="Muli"/>
                <a:cs typeface="Muli"/>
                <a:sym typeface="Muli"/>
              </a:defRPr>
            </a:lvl3pPr>
            <a:lvl4pPr indent="-298450" lvl="3" marL="1828800" algn="l">
              <a:lnSpc>
                <a:spcPct val="90000"/>
              </a:lnSpc>
              <a:spcBef>
                <a:spcPts val="300"/>
              </a:spcBef>
              <a:spcAft>
                <a:spcPts val="0"/>
              </a:spcAft>
              <a:buSzPts val="1100"/>
              <a:buFont typeface="Muli"/>
              <a:buChar char="▪"/>
              <a:defRPr>
                <a:latin typeface="Muli"/>
                <a:ea typeface="Muli"/>
                <a:cs typeface="Muli"/>
                <a:sym typeface="Muli"/>
              </a:defRPr>
            </a:lvl4pPr>
            <a:lvl5pPr indent="-298450" lvl="4" marL="2286000" algn="l">
              <a:lnSpc>
                <a:spcPct val="90000"/>
              </a:lnSpc>
              <a:spcBef>
                <a:spcPts val="300"/>
              </a:spcBef>
              <a:spcAft>
                <a:spcPts val="0"/>
              </a:spcAft>
              <a:buSzPts val="1100"/>
              <a:buFont typeface="Muli"/>
              <a:buChar char="▪"/>
              <a:defRPr>
                <a:latin typeface="Muli"/>
                <a:ea typeface="Muli"/>
                <a:cs typeface="Muli"/>
                <a:sym typeface="Muli"/>
              </a:defRPr>
            </a:lvl5pPr>
            <a:lvl6pPr indent="-298450" lvl="5" marL="2743200" algn="l">
              <a:lnSpc>
                <a:spcPct val="90000"/>
              </a:lnSpc>
              <a:spcBef>
                <a:spcPts val="300"/>
              </a:spcBef>
              <a:spcAft>
                <a:spcPts val="0"/>
              </a:spcAft>
              <a:buSzPts val="1100"/>
              <a:buFont typeface="Muli"/>
              <a:buChar char="▪"/>
              <a:defRPr>
                <a:latin typeface="Muli"/>
                <a:ea typeface="Muli"/>
                <a:cs typeface="Muli"/>
                <a:sym typeface="Muli"/>
              </a:defRPr>
            </a:lvl6pPr>
            <a:lvl7pPr indent="-298450" lvl="6" marL="3200400" algn="l">
              <a:lnSpc>
                <a:spcPct val="90000"/>
              </a:lnSpc>
              <a:spcBef>
                <a:spcPts val="300"/>
              </a:spcBef>
              <a:spcAft>
                <a:spcPts val="0"/>
              </a:spcAft>
              <a:buSzPts val="1100"/>
              <a:buFont typeface="Muli"/>
              <a:buChar char="▪"/>
              <a:defRPr>
                <a:latin typeface="Muli"/>
                <a:ea typeface="Muli"/>
                <a:cs typeface="Muli"/>
                <a:sym typeface="Muli"/>
              </a:defRPr>
            </a:lvl7pPr>
            <a:lvl8pPr indent="-298450" lvl="7" marL="3657600" algn="l">
              <a:lnSpc>
                <a:spcPct val="90000"/>
              </a:lnSpc>
              <a:spcBef>
                <a:spcPts val="300"/>
              </a:spcBef>
              <a:spcAft>
                <a:spcPts val="0"/>
              </a:spcAft>
              <a:buSzPts val="1100"/>
              <a:buFont typeface="Muli"/>
              <a:buChar char="▪"/>
              <a:defRPr>
                <a:latin typeface="Muli"/>
                <a:ea typeface="Muli"/>
                <a:cs typeface="Muli"/>
                <a:sym typeface="Muli"/>
              </a:defRPr>
            </a:lvl8pPr>
            <a:lvl9pPr indent="-298450" lvl="8" marL="4114800" algn="l">
              <a:lnSpc>
                <a:spcPct val="90000"/>
              </a:lnSpc>
              <a:spcBef>
                <a:spcPts val="300"/>
              </a:spcBef>
              <a:spcAft>
                <a:spcPts val="200"/>
              </a:spcAft>
              <a:buSzPts val="1100"/>
              <a:buFont typeface="Muli"/>
              <a:buChar char="▪"/>
              <a:defRPr>
                <a:latin typeface="Muli"/>
                <a:ea typeface="Muli"/>
                <a:cs typeface="Muli"/>
                <a:sym typeface="Muli"/>
              </a:defRPr>
            </a:lvl9pPr>
          </a:lstStyle>
          <a:p/>
        </p:txBody>
      </p:sp>
      <p:pic>
        <p:nvPicPr>
          <p:cNvPr id="23" name="Google Shape;23;p3"/>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pic>
        <p:nvPicPr>
          <p:cNvPr id="24" name="Google Shape;24;p3"/>
          <p:cNvPicPr preferRelativeResize="0"/>
          <p:nvPr/>
        </p:nvPicPr>
        <p:blipFill>
          <a:blip r:embed="rId3">
            <a:alphaModFix/>
          </a:blip>
          <a:stretch>
            <a:fillRect/>
          </a:stretch>
        </p:blipFill>
        <p:spPr>
          <a:xfrm flipH="1" rot="5400000">
            <a:off x="-2538025" y="2538025"/>
            <a:ext cx="5143499" cy="67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25" name="Shape 25"/>
        <p:cNvGrpSpPr/>
        <p:nvPr/>
      </p:nvGrpSpPr>
      <p:grpSpPr>
        <a:xfrm>
          <a:off x="0" y="0"/>
          <a:ext cx="0" cy="0"/>
          <a:chOff x="0" y="0"/>
          <a:chExt cx="0" cy="0"/>
        </a:xfrm>
      </p:grpSpPr>
      <p:sp>
        <p:nvSpPr>
          <p:cNvPr id="26" name="Google Shape;26;p4"/>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Muli"/>
              <a:buNone/>
              <a:defRPr>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7" name="Google Shape;27;p4"/>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pic>
        <p:nvPicPr>
          <p:cNvPr id="28" name="Google Shape;28;p4"/>
          <p:cNvPicPr preferRelativeResize="0"/>
          <p:nvPr/>
        </p:nvPicPr>
        <p:blipFill>
          <a:blip r:embed="rId3">
            <a:alphaModFix/>
          </a:blip>
          <a:stretch>
            <a:fillRect/>
          </a:stretch>
        </p:blipFill>
        <p:spPr>
          <a:xfrm flipH="1" rot="5400000">
            <a:off x="-2538025" y="2538025"/>
            <a:ext cx="5143499" cy="67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9"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pic>
        <p:nvPicPr>
          <p:cNvPr id="31" name="Google Shape;31;p5"/>
          <p:cNvPicPr preferRelativeResize="0"/>
          <p:nvPr/>
        </p:nvPicPr>
        <p:blipFill>
          <a:blip r:embed="rId3">
            <a:alphaModFix/>
          </a:blip>
          <a:stretch>
            <a:fillRect/>
          </a:stretch>
        </p:blipFill>
        <p:spPr>
          <a:xfrm flipH="1" rot="5400000">
            <a:off x="-2538025" y="2538025"/>
            <a:ext cx="5143499" cy="674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32" name="Shape 32"/>
        <p:cNvGrpSpPr/>
        <p:nvPr/>
      </p:nvGrpSpPr>
      <p:grpSpPr>
        <a:xfrm>
          <a:off x="0" y="0"/>
          <a:ext cx="0" cy="0"/>
          <a:chOff x="0" y="0"/>
          <a:chExt cx="0" cy="0"/>
        </a:xfrm>
      </p:grpSpPr>
      <p:sp>
        <p:nvSpPr>
          <p:cNvPr id="33" name="Google Shape;33;p6"/>
          <p:cNvSpPr/>
          <p:nvPr/>
        </p:nvSpPr>
        <p:spPr>
          <a:xfrm>
            <a:off x="690625" y="1010210"/>
            <a:ext cx="7667100" cy="60600"/>
          </a:xfrm>
          <a:prstGeom prst="rect">
            <a:avLst/>
          </a:prstGeom>
          <a:solidFill>
            <a:srgbClr val="005D8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 name="Google Shape;34;p6"/>
          <p:cNvSpPr txBox="1"/>
          <p:nvPr>
            <p:ph type="ctrTitle"/>
          </p:nvPr>
        </p:nvSpPr>
        <p:spPr>
          <a:xfrm>
            <a:off x="690625" y="1096181"/>
            <a:ext cx="7652700" cy="22770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Clr>
                <a:schemeClr val="dk1"/>
              </a:buClr>
              <a:buSzPts val="5400"/>
              <a:buFont typeface="Muli"/>
              <a:buNone/>
              <a:defRPr b="1" sz="5400" cap="none">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6"/>
          <p:cNvSpPr txBox="1"/>
          <p:nvPr>
            <p:ph idx="1" type="subTitle"/>
          </p:nvPr>
        </p:nvSpPr>
        <p:spPr>
          <a:xfrm>
            <a:off x="802386" y="3291840"/>
            <a:ext cx="5918400" cy="8025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900"/>
              </a:spcBef>
              <a:spcAft>
                <a:spcPts val="0"/>
              </a:spcAft>
              <a:buSzPts val="1400"/>
              <a:buFont typeface="Muli"/>
              <a:buNone/>
              <a:defRPr sz="1700">
                <a:solidFill>
                  <a:schemeClr val="dk1"/>
                </a:solidFill>
                <a:latin typeface="Muli"/>
                <a:ea typeface="Muli"/>
                <a:cs typeface="Muli"/>
                <a:sym typeface="Muli"/>
              </a:defRPr>
            </a:lvl1pPr>
            <a:lvl2pPr lvl="1" algn="ctr">
              <a:lnSpc>
                <a:spcPct val="90000"/>
              </a:lnSpc>
              <a:spcBef>
                <a:spcPts val="300"/>
              </a:spcBef>
              <a:spcAft>
                <a:spcPts val="0"/>
              </a:spcAft>
              <a:buSzPts val="1400"/>
              <a:buFont typeface="Muli"/>
              <a:buNone/>
              <a:defRPr sz="1700">
                <a:latin typeface="Muli"/>
                <a:ea typeface="Muli"/>
                <a:cs typeface="Muli"/>
                <a:sym typeface="Muli"/>
              </a:defRPr>
            </a:lvl2pPr>
            <a:lvl3pPr lvl="2" algn="ctr">
              <a:lnSpc>
                <a:spcPct val="90000"/>
              </a:lnSpc>
              <a:spcBef>
                <a:spcPts val="300"/>
              </a:spcBef>
              <a:spcAft>
                <a:spcPts val="0"/>
              </a:spcAft>
              <a:buSzPts val="1400"/>
              <a:buFont typeface="Muli"/>
              <a:buNone/>
              <a:defRPr sz="1700">
                <a:latin typeface="Muli"/>
                <a:ea typeface="Muli"/>
                <a:cs typeface="Muli"/>
                <a:sym typeface="Muli"/>
              </a:defRPr>
            </a:lvl3pPr>
            <a:lvl4pPr lvl="3" algn="ctr">
              <a:lnSpc>
                <a:spcPct val="90000"/>
              </a:lnSpc>
              <a:spcBef>
                <a:spcPts val="300"/>
              </a:spcBef>
              <a:spcAft>
                <a:spcPts val="0"/>
              </a:spcAft>
              <a:buSzPts val="1300"/>
              <a:buFont typeface="Muli"/>
              <a:buNone/>
              <a:defRPr sz="1500">
                <a:latin typeface="Muli"/>
                <a:ea typeface="Muli"/>
                <a:cs typeface="Muli"/>
                <a:sym typeface="Muli"/>
              </a:defRPr>
            </a:lvl4pPr>
            <a:lvl5pPr lvl="4" algn="ctr">
              <a:lnSpc>
                <a:spcPct val="90000"/>
              </a:lnSpc>
              <a:spcBef>
                <a:spcPts val="300"/>
              </a:spcBef>
              <a:spcAft>
                <a:spcPts val="0"/>
              </a:spcAft>
              <a:buSzPts val="1300"/>
              <a:buFont typeface="Muli"/>
              <a:buNone/>
              <a:defRPr sz="1500">
                <a:latin typeface="Muli"/>
                <a:ea typeface="Muli"/>
                <a:cs typeface="Muli"/>
                <a:sym typeface="Muli"/>
              </a:defRPr>
            </a:lvl5pPr>
            <a:lvl6pPr lvl="5" algn="ctr">
              <a:lnSpc>
                <a:spcPct val="90000"/>
              </a:lnSpc>
              <a:spcBef>
                <a:spcPts val="300"/>
              </a:spcBef>
              <a:spcAft>
                <a:spcPts val="0"/>
              </a:spcAft>
              <a:buSzPts val="1300"/>
              <a:buFont typeface="Muli"/>
              <a:buNone/>
              <a:defRPr sz="1500">
                <a:latin typeface="Muli"/>
                <a:ea typeface="Muli"/>
                <a:cs typeface="Muli"/>
                <a:sym typeface="Muli"/>
              </a:defRPr>
            </a:lvl6pPr>
            <a:lvl7pPr lvl="6" algn="ctr">
              <a:lnSpc>
                <a:spcPct val="90000"/>
              </a:lnSpc>
              <a:spcBef>
                <a:spcPts val="300"/>
              </a:spcBef>
              <a:spcAft>
                <a:spcPts val="0"/>
              </a:spcAft>
              <a:buSzPts val="1300"/>
              <a:buFont typeface="Muli"/>
              <a:buNone/>
              <a:defRPr sz="1500">
                <a:latin typeface="Muli"/>
                <a:ea typeface="Muli"/>
                <a:cs typeface="Muli"/>
                <a:sym typeface="Muli"/>
              </a:defRPr>
            </a:lvl7pPr>
            <a:lvl8pPr lvl="7" algn="ctr">
              <a:lnSpc>
                <a:spcPct val="90000"/>
              </a:lnSpc>
              <a:spcBef>
                <a:spcPts val="300"/>
              </a:spcBef>
              <a:spcAft>
                <a:spcPts val="0"/>
              </a:spcAft>
              <a:buSzPts val="1300"/>
              <a:buFont typeface="Muli"/>
              <a:buNone/>
              <a:defRPr sz="1500">
                <a:latin typeface="Muli"/>
                <a:ea typeface="Muli"/>
                <a:cs typeface="Muli"/>
                <a:sym typeface="Muli"/>
              </a:defRPr>
            </a:lvl8pPr>
            <a:lvl9pPr lvl="8" algn="ctr">
              <a:lnSpc>
                <a:spcPct val="90000"/>
              </a:lnSpc>
              <a:spcBef>
                <a:spcPts val="300"/>
              </a:spcBef>
              <a:spcAft>
                <a:spcPts val="200"/>
              </a:spcAft>
              <a:buSzPts val="1300"/>
              <a:buFont typeface="Muli"/>
              <a:buNone/>
              <a:defRPr sz="1500">
                <a:latin typeface="Muli"/>
                <a:ea typeface="Muli"/>
                <a:cs typeface="Muli"/>
                <a:sym typeface="Muli"/>
              </a:defRPr>
            </a:lvl9pPr>
          </a:lstStyle>
          <a:p/>
        </p:txBody>
      </p:sp>
      <p:pic>
        <p:nvPicPr>
          <p:cNvPr id="36" name="Google Shape;36;p6"/>
          <p:cNvPicPr preferRelativeResize="0"/>
          <p:nvPr/>
        </p:nvPicPr>
        <p:blipFill rotWithShape="1">
          <a:blip r:embed="rId2">
            <a:alphaModFix/>
          </a:blip>
          <a:srcRect b="0" l="0" r="0" t="0"/>
          <a:stretch/>
        </p:blipFill>
        <p:spPr>
          <a:xfrm>
            <a:off x="7880630" y="3842684"/>
            <a:ext cx="1291573" cy="1291573"/>
          </a:xfrm>
          <a:prstGeom prst="rect">
            <a:avLst/>
          </a:prstGeom>
          <a:noFill/>
          <a:ln>
            <a:noFill/>
          </a:ln>
        </p:spPr>
      </p:pic>
      <p:pic>
        <p:nvPicPr>
          <p:cNvPr id="37" name="Google Shape;37;p6"/>
          <p:cNvPicPr preferRelativeResize="0"/>
          <p:nvPr/>
        </p:nvPicPr>
        <p:blipFill rotWithShape="1">
          <a:blip r:embed="rId3">
            <a:alphaModFix/>
          </a:blip>
          <a:srcRect b="0" l="0" r="0" t="0"/>
          <a:stretch/>
        </p:blipFill>
        <p:spPr>
          <a:xfrm flipH="1" rot="10800000">
            <a:off x="690625" y="3182644"/>
            <a:ext cx="7652675" cy="92584"/>
          </a:xfrm>
          <a:prstGeom prst="rect">
            <a:avLst/>
          </a:prstGeom>
          <a:noFill/>
          <a:ln>
            <a:noFill/>
          </a:ln>
        </p:spPr>
      </p:pic>
      <p:sp>
        <p:nvSpPr>
          <p:cNvPr id="38" name="Google Shape;38;p6"/>
          <p:cNvSpPr txBox="1"/>
          <p:nvPr/>
        </p:nvSpPr>
        <p:spPr>
          <a:xfrm>
            <a:off x="288450" y="4844800"/>
            <a:ext cx="64656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a:t>
            </a:r>
            <a:r>
              <a:rPr i="1" lang="en" sz="900">
                <a:solidFill>
                  <a:schemeClr val="dk1"/>
                </a:solidFill>
                <a:latin typeface="Muli"/>
                <a:ea typeface="Muli"/>
                <a:cs typeface="Muli"/>
                <a:sym typeface="Muli"/>
              </a:rPr>
              <a:t>operty of Origins Training &amp; Consulting. Use and distribution limited to approved individuals only. </a:t>
            </a:r>
            <a:endParaRPr i="1" sz="900">
              <a:latin typeface="Muli"/>
              <a:ea typeface="Muli"/>
              <a:cs typeface="Muli"/>
              <a:sym typeface="Muli"/>
            </a:endParaRPr>
          </a:p>
        </p:txBody>
      </p:sp>
      <p:sp>
        <p:nvSpPr>
          <p:cNvPr id="39" name="Google Shape;39;p6"/>
          <p:cNvSpPr txBox="1"/>
          <p:nvPr/>
        </p:nvSpPr>
        <p:spPr>
          <a:xfrm>
            <a:off x="7963650" y="47271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solidFill>
                <a:schemeClr val="dk1"/>
              </a:solidFill>
              <a:latin typeface="Muli"/>
              <a:ea typeface="Muli"/>
              <a:cs typeface="Muli"/>
              <a:sym typeface="Muli"/>
            </a:endParaRPr>
          </a:p>
          <a:p>
            <a:pPr indent="0" lvl="0" marL="0" rtl="0" algn="l">
              <a:spcBef>
                <a:spcPts val="0"/>
              </a:spcBef>
              <a:spcAft>
                <a:spcPts val="0"/>
              </a:spcAft>
              <a:buNone/>
            </a:pPr>
            <a:r>
              <a:rPr lang="en" sz="900">
                <a:solidFill>
                  <a:schemeClr val="dk1"/>
                </a:solidFill>
                <a:latin typeface="Muli"/>
                <a:ea typeface="Muli"/>
                <a:cs typeface="Muli"/>
                <a:sym typeface="Muli"/>
              </a:rPr>
              <a:t>originstraining.org</a:t>
            </a:r>
            <a:endParaRPr sz="900">
              <a:solidFill>
                <a:schemeClr val="dk1"/>
              </a:solidFill>
              <a:latin typeface="Muli"/>
              <a:ea typeface="Muli"/>
              <a:cs typeface="Muli"/>
              <a:sym typeface="Muli"/>
            </a:endParaRPr>
          </a:p>
        </p:txBody>
      </p:sp>
      <p:pic>
        <p:nvPicPr>
          <p:cNvPr id="40" name="Google Shape;40;p6"/>
          <p:cNvPicPr preferRelativeResize="0"/>
          <p:nvPr/>
        </p:nvPicPr>
        <p:blipFill>
          <a:blip r:embed="rId4">
            <a:alphaModFix/>
          </a:blip>
          <a:stretch>
            <a:fillRect/>
          </a:stretch>
        </p:blipFill>
        <p:spPr>
          <a:xfrm>
            <a:off x="212775" y="181050"/>
            <a:ext cx="1080725" cy="449600"/>
          </a:xfrm>
          <a:prstGeom prst="rect">
            <a:avLst/>
          </a:prstGeom>
          <a:noFill/>
          <a:ln>
            <a:noFill/>
          </a:ln>
        </p:spPr>
      </p:pic>
      <p:pic>
        <p:nvPicPr>
          <p:cNvPr id="41" name="Google Shape;41;p6"/>
          <p:cNvPicPr preferRelativeResize="0"/>
          <p:nvPr/>
        </p:nvPicPr>
        <p:blipFill>
          <a:blip r:embed="rId5">
            <a:alphaModFix/>
          </a:blip>
          <a:stretch>
            <a:fillRect/>
          </a:stretch>
        </p:blipFill>
        <p:spPr>
          <a:xfrm>
            <a:off x="690625" y="3182650"/>
            <a:ext cx="7667101" cy="92575"/>
          </a:xfrm>
          <a:prstGeom prst="rect">
            <a:avLst/>
          </a:prstGeom>
          <a:noFill/>
          <a:ln>
            <a:noFill/>
          </a:ln>
        </p:spPr>
      </p:pic>
      <p:pic>
        <p:nvPicPr>
          <p:cNvPr id="42" name="Google Shape;42;p6"/>
          <p:cNvPicPr preferRelativeResize="0"/>
          <p:nvPr/>
        </p:nvPicPr>
        <p:blipFill>
          <a:blip r:embed="rId5">
            <a:alphaModFix/>
          </a:blip>
          <a:stretch>
            <a:fillRect/>
          </a:stretch>
        </p:blipFill>
        <p:spPr>
          <a:xfrm>
            <a:off x="690625" y="994213"/>
            <a:ext cx="7667101" cy="925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2">
  <p:cSld name="1_Blank_2">
    <p:spTree>
      <p:nvGrpSpPr>
        <p:cNvPr id="43"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b="0" l="0" r="0" t="0"/>
          <a:stretch/>
        </p:blipFill>
        <p:spPr>
          <a:xfrm flipH="1" rot="10800000">
            <a:off x="745663" y="1371599"/>
            <a:ext cx="7652675" cy="92584"/>
          </a:xfrm>
          <a:prstGeom prst="rect">
            <a:avLst/>
          </a:prstGeom>
          <a:noFill/>
          <a:ln>
            <a:noFill/>
          </a:ln>
        </p:spPr>
      </p:pic>
      <p:sp>
        <p:nvSpPr>
          <p:cNvPr id="45" name="Google Shape;45;p7"/>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6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6" name="Google Shape;46;p7"/>
          <p:cNvPicPr preferRelativeResize="0"/>
          <p:nvPr/>
        </p:nvPicPr>
        <p:blipFill>
          <a:blip r:embed="rId3">
            <a:alphaModFix/>
          </a:blip>
          <a:stretch>
            <a:fillRect/>
          </a:stretch>
        </p:blipFill>
        <p:spPr>
          <a:xfrm>
            <a:off x="738450" y="1371588"/>
            <a:ext cx="7667101" cy="925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4500"/>
              <a:buFont typeface="Muli"/>
              <a:buNone/>
              <a:defRPr i="0" sz="4500" u="none" cap="none" strike="noStrike">
                <a:solidFill>
                  <a:schemeClr val="dk1"/>
                </a:solidFill>
                <a:latin typeface="Muli"/>
                <a:ea typeface="Muli"/>
                <a:cs typeface="Muli"/>
                <a:sym typeface="Mul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311150" lvl="0" marL="457200" marR="0" rtl="0" algn="l">
              <a:lnSpc>
                <a:spcPct val="90000"/>
              </a:lnSpc>
              <a:spcBef>
                <a:spcPts val="900"/>
              </a:spcBef>
              <a:spcAft>
                <a:spcPts val="0"/>
              </a:spcAft>
              <a:buClr>
                <a:srgbClr val="003B52"/>
              </a:buClr>
              <a:buSzPts val="1300"/>
              <a:buFont typeface="Muli"/>
              <a:buChar char="▪"/>
              <a:defRPr i="0" sz="1500" u="none" cap="none" strike="noStrike">
                <a:solidFill>
                  <a:schemeClr val="dk1"/>
                </a:solidFill>
                <a:latin typeface="Muli"/>
                <a:ea typeface="Muli"/>
                <a:cs typeface="Muli"/>
                <a:sym typeface="Muli"/>
              </a:defRPr>
            </a:lvl1pPr>
            <a:lvl2pPr indent="-298450" lvl="1" marL="914400" marR="0" rtl="0" algn="l">
              <a:lnSpc>
                <a:spcPct val="90000"/>
              </a:lnSpc>
              <a:spcBef>
                <a:spcPts val="300"/>
              </a:spcBef>
              <a:spcAft>
                <a:spcPts val="0"/>
              </a:spcAft>
              <a:buClr>
                <a:srgbClr val="003B52"/>
              </a:buClr>
              <a:buSzPts val="1100"/>
              <a:buFont typeface="Muli"/>
              <a:buChar char="▪"/>
              <a:defRPr i="0" sz="1400" u="none" cap="none" strike="noStrike">
                <a:solidFill>
                  <a:schemeClr val="dk1"/>
                </a:solidFill>
                <a:latin typeface="Muli"/>
                <a:ea typeface="Muli"/>
                <a:cs typeface="Muli"/>
                <a:sym typeface="Muli"/>
              </a:defRPr>
            </a:lvl2pPr>
            <a:lvl3pPr indent="-292100" lvl="2" marL="13716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3pPr>
            <a:lvl4pPr indent="-292100" lvl="3" marL="18288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4pPr>
            <a:lvl5pPr indent="-292100" lvl="4" marL="22860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5pPr>
            <a:lvl6pPr indent="-292100" lvl="5" marL="27432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6pPr>
            <a:lvl7pPr indent="-292100" lvl="6" marL="32004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7pPr>
            <a:lvl8pPr indent="-292100" lvl="7" marL="36576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8pPr>
            <a:lvl9pPr indent="-292100" lvl="8" marL="4114800" marR="0" rtl="0" algn="l">
              <a:lnSpc>
                <a:spcPct val="90000"/>
              </a:lnSpc>
              <a:spcBef>
                <a:spcPts val="300"/>
              </a:spcBef>
              <a:spcAft>
                <a:spcPts val="200"/>
              </a:spcAft>
              <a:buClr>
                <a:srgbClr val="003B52"/>
              </a:buClr>
              <a:buSzPts val="1000"/>
              <a:buFont typeface="Muli"/>
              <a:buChar char="▪"/>
              <a:defRPr i="0" sz="1200" u="none" cap="none" strike="noStrike">
                <a:solidFill>
                  <a:schemeClr val="dk1"/>
                </a:solidFill>
                <a:latin typeface="Muli"/>
                <a:ea typeface="Muli"/>
                <a:cs typeface="Muli"/>
                <a:sym typeface="Muli"/>
              </a:defRPr>
            </a:lvl9pPr>
          </a:lstStyle>
          <a:p/>
        </p:txBody>
      </p:sp>
      <p:pic>
        <p:nvPicPr>
          <p:cNvPr id="8" name="Google Shape;8;p1"/>
          <p:cNvPicPr preferRelativeResize="0"/>
          <p:nvPr/>
        </p:nvPicPr>
        <p:blipFill rotWithShape="1">
          <a:blip r:embed="rId1">
            <a:alphaModFix/>
          </a:blip>
          <a:srcRect b="0" l="0" r="0" t="0"/>
          <a:stretch/>
        </p:blipFill>
        <p:spPr>
          <a:xfrm>
            <a:off x="8313126" y="4431260"/>
            <a:ext cx="515699" cy="515699"/>
          </a:xfrm>
          <a:prstGeom prst="rect">
            <a:avLst/>
          </a:prstGeom>
          <a:noFill/>
          <a:ln>
            <a:noFill/>
          </a:ln>
        </p:spPr>
      </p:pic>
      <p:sp>
        <p:nvSpPr>
          <p:cNvPr id="9" name="Google Shape;9;p1"/>
          <p:cNvSpPr txBox="1"/>
          <p:nvPr/>
        </p:nvSpPr>
        <p:spPr>
          <a:xfrm>
            <a:off x="8041375" y="4816950"/>
            <a:ext cx="1818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uli"/>
                <a:ea typeface="Muli"/>
                <a:cs typeface="Muli"/>
                <a:sym typeface="Muli"/>
              </a:rPr>
              <a:t>originstraining.org</a:t>
            </a:r>
            <a:endParaRPr sz="900">
              <a:latin typeface="Muli"/>
              <a:ea typeface="Muli"/>
              <a:cs typeface="Muli"/>
              <a:sym typeface="Muli"/>
            </a:endParaRPr>
          </a:p>
        </p:txBody>
      </p:sp>
      <p:sp>
        <p:nvSpPr>
          <p:cNvPr id="10" name="Google Shape;10;p1"/>
          <p:cNvSpPr txBox="1"/>
          <p:nvPr/>
        </p:nvSpPr>
        <p:spPr>
          <a:xfrm>
            <a:off x="306625" y="4802225"/>
            <a:ext cx="57093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solidFill>
                <a:schemeClr val="dk1"/>
              </a:solidFill>
              <a:latin typeface="Muli"/>
              <a:ea typeface="Muli"/>
              <a:cs typeface="Muli"/>
              <a:sym typeface="Muli"/>
            </a:endParaRPr>
          </a:p>
        </p:txBody>
      </p:sp>
      <p:pic>
        <p:nvPicPr>
          <p:cNvPr id="11" name="Google Shape;11;p1"/>
          <p:cNvPicPr preferRelativeResize="0"/>
          <p:nvPr/>
        </p:nvPicPr>
        <p:blipFill>
          <a:blip r:embed="rId2">
            <a:alphaModFix/>
          </a:blip>
          <a:stretch>
            <a:fillRect/>
          </a:stretch>
        </p:blipFill>
        <p:spPr>
          <a:xfrm>
            <a:off x="6451350" y="4431250"/>
            <a:ext cx="1525025" cy="6344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8"/>
          <p:cNvSpPr txBox="1"/>
          <p:nvPr>
            <p:ph type="ctrTitle"/>
          </p:nvPr>
        </p:nvSpPr>
        <p:spPr>
          <a:xfrm>
            <a:off x="690625" y="1096181"/>
            <a:ext cx="7652700" cy="2277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0" lang="en" sz="5100"/>
              <a:t>Tips for Strengths-Based</a:t>
            </a:r>
            <a:r>
              <a:rPr b="0" lang="en"/>
              <a:t> </a:t>
            </a:r>
            <a:endParaRPr b="0"/>
          </a:p>
        </p:txBody>
      </p:sp>
      <p:sp>
        <p:nvSpPr>
          <p:cNvPr id="52" name="Google Shape;52;p8"/>
          <p:cNvSpPr txBox="1"/>
          <p:nvPr>
            <p:ph idx="1" type="subTitle"/>
          </p:nvPr>
        </p:nvSpPr>
        <p:spPr>
          <a:xfrm>
            <a:off x="802386" y="3291840"/>
            <a:ext cx="5918400" cy="802500"/>
          </a:xfrm>
          <a:prstGeom prst="rect">
            <a:avLst/>
          </a:prstGeom>
        </p:spPr>
        <p:txBody>
          <a:bodyPr anchorCtr="0" anchor="t" bIns="34275" lIns="68575" spcFirstLastPara="1" rIns="68575" wrap="square" tIns="34275">
            <a:normAutofit fontScale="92500" lnSpcReduction="20000"/>
          </a:bodyPr>
          <a:lstStyle/>
          <a:p>
            <a:pPr indent="0" lvl="0" marL="0" rtl="0" algn="l">
              <a:spcBef>
                <a:spcPts val="900"/>
              </a:spcBef>
              <a:spcAft>
                <a:spcPts val="0"/>
              </a:spcAft>
              <a:buClr>
                <a:schemeClr val="dk1"/>
              </a:buClr>
              <a:buSzPct val="64705"/>
              <a:buFont typeface="Arial"/>
              <a:buNone/>
            </a:pPr>
            <a:r>
              <a:rPr lang="en"/>
              <a:t>Andi Fetzner, PsyD</a:t>
            </a:r>
            <a:endParaRPr/>
          </a:p>
          <a:p>
            <a:pPr indent="0" lvl="0" marL="0" rtl="0" algn="l">
              <a:spcBef>
                <a:spcPts val="900"/>
              </a:spcBef>
              <a:spcAft>
                <a:spcPts val="0"/>
              </a:spcAft>
              <a:buClr>
                <a:schemeClr val="dk1"/>
              </a:buClr>
              <a:buSzPct val="64705"/>
              <a:buFont typeface="Arial"/>
              <a:buNone/>
            </a:pPr>
            <a:r>
              <a:rPr lang="en"/>
              <a:t>Lori Chelius, MBA/MPH</a:t>
            </a:r>
            <a:endParaRPr/>
          </a:p>
          <a:p>
            <a:pPr indent="0" lvl="0" marL="0" rtl="0" algn="l">
              <a:spcBef>
                <a:spcPts val="900"/>
              </a:spcBef>
              <a:spcAft>
                <a:spcPts val="0"/>
              </a:spcAft>
              <a:buClr>
                <a:schemeClr val="dk1"/>
              </a:buClr>
              <a:buSzPct val="64705"/>
              <a:buFont typeface="Arial"/>
              <a:buNone/>
            </a:pPr>
            <a:r>
              <a:rPr lang="en"/>
              <a:t>Co-founders, Origins Training &amp; Consulting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900"/>
              <a:t>How can we do it?</a:t>
            </a:r>
            <a:endParaRPr sz="4900"/>
          </a:p>
        </p:txBody>
      </p:sp>
      <p:sp>
        <p:nvSpPr>
          <p:cNvPr id="111" name="Google Shape;111;p17"/>
          <p:cNvSpPr txBox="1"/>
          <p:nvPr>
            <p:ph idx="1" type="body"/>
          </p:nvPr>
        </p:nvSpPr>
        <p:spPr>
          <a:xfrm>
            <a:off x="881350" y="1315525"/>
            <a:ext cx="7882800" cy="3334500"/>
          </a:xfrm>
          <a:prstGeom prst="rect">
            <a:avLst/>
          </a:prstGeom>
        </p:spPr>
        <p:txBody>
          <a:bodyPr anchorCtr="0" anchor="t" bIns="34275" lIns="68575" spcFirstLastPara="1" rIns="68575" wrap="square" tIns="34275">
            <a:noAutofit/>
          </a:bodyPr>
          <a:lstStyle/>
          <a:p>
            <a:pPr indent="-422275" lvl="0" marL="457200" rtl="0" algn="l">
              <a:lnSpc>
                <a:spcPct val="115000"/>
              </a:lnSpc>
              <a:spcBef>
                <a:spcPts val="0"/>
              </a:spcBef>
              <a:spcAft>
                <a:spcPts val="0"/>
              </a:spcAft>
              <a:buClr>
                <a:schemeClr val="dk1"/>
              </a:buClr>
              <a:buSzPts val="3050"/>
              <a:buChar char="-"/>
            </a:pPr>
            <a:r>
              <a:rPr lang="en" sz="3050"/>
              <a:t>Know it</a:t>
            </a:r>
            <a:endParaRPr sz="3050"/>
          </a:p>
          <a:p>
            <a:pPr indent="-422275" lvl="0" marL="457200" rtl="0" algn="l">
              <a:lnSpc>
                <a:spcPct val="115000"/>
              </a:lnSpc>
              <a:spcBef>
                <a:spcPts val="0"/>
              </a:spcBef>
              <a:spcAft>
                <a:spcPts val="0"/>
              </a:spcAft>
              <a:buClr>
                <a:schemeClr val="dk1"/>
              </a:buClr>
              <a:buSzPts val="3050"/>
              <a:buChar char="-"/>
            </a:pPr>
            <a:r>
              <a:rPr lang="en" sz="3050"/>
              <a:t>Embrace it</a:t>
            </a:r>
            <a:endParaRPr sz="3050"/>
          </a:p>
          <a:p>
            <a:pPr indent="-422275" lvl="0" marL="457200" rtl="0" algn="l">
              <a:lnSpc>
                <a:spcPct val="115000"/>
              </a:lnSpc>
              <a:spcBef>
                <a:spcPts val="0"/>
              </a:spcBef>
              <a:spcAft>
                <a:spcPts val="0"/>
              </a:spcAft>
              <a:buClr>
                <a:schemeClr val="dk1"/>
              </a:buClr>
              <a:buSzPts val="3050"/>
              <a:buChar char="-"/>
            </a:pPr>
            <a:r>
              <a:rPr lang="en" sz="3050"/>
              <a:t>Do it </a:t>
            </a:r>
            <a:endParaRPr sz="305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 small groups</a:t>
            </a:r>
            <a:endParaRPr/>
          </a:p>
        </p:txBody>
      </p:sp>
      <p:sp>
        <p:nvSpPr>
          <p:cNvPr id="117" name="Google Shape;117;p18"/>
          <p:cNvSpPr txBox="1"/>
          <p:nvPr>
            <p:ph idx="4294967295" type="body"/>
          </p:nvPr>
        </p:nvSpPr>
        <p:spPr>
          <a:xfrm>
            <a:off x="802386" y="1591056"/>
            <a:ext cx="7543800" cy="3038100"/>
          </a:xfrm>
          <a:prstGeom prst="rect">
            <a:avLst/>
          </a:prstGeom>
        </p:spPr>
        <p:txBody>
          <a:bodyPr anchorCtr="0" anchor="t" bIns="34275" lIns="68575" spcFirstLastPara="1" rIns="68575" wrap="square" tIns="34275">
            <a:normAutofit fontScale="92500"/>
          </a:bodyPr>
          <a:lstStyle/>
          <a:p>
            <a:pPr indent="0" lvl="0" marL="0" rtl="0" algn="ctr">
              <a:lnSpc>
                <a:spcPct val="115000"/>
              </a:lnSpc>
              <a:spcBef>
                <a:spcPts val="0"/>
              </a:spcBef>
              <a:spcAft>
                <a:spcPts val="0"/>
              </a:spcAft>
              <a:buNone/>
            </a:pPr>
            <a:r>
              <a:t/>
            </a:r>
            <a:endParaRPr b="1" sz="2800"/>
          </a:p>
          <a:p>
            <a:pPr indent="-393065" lvl="0" marL="457200" rtl="0" algn="l">
              <a:lnSpc>
                <a:spcPct val="115000"/>
              </a:lnSpc>
              <a:spcBef>
                <a:spcPts val="0"/>
              </a:spcBef>
              <a:spcAft>
                <a:spcPts val="0"/>
              </a:spcAft>
              <a:buSzPct val="100000"/>
              <a:buChar char="▪"/>
            </a:pPr>
            <a:r>
              <a:rPr lang="en" sz="2800"/>
              <a:t>Identify your superpower (what it might be)</a:t>
            </a:r>
            <a:endParaRPr sz="2800"/>
          </a:p>
          <a:p>
            <a:pPr indent="-393065" lvl="0" marL="457200" marR="0" rtl="0" algn="l">
              <a:lnSpc>
                <a:spcPct val="115000"/>
              </a:lnSpc>
              <a:spcBef>
                <a:spcPts val="0"/>
              </a:spcBef>
              <a:spcAft>
                <a:spcPts val="0"/>
              </a:spcAft>
              <a:buSzPct val="100000"/>
              <a:buChar char="▪"/>
            </a:pPr>
            <a:r>
              <a:rPr lang="en" sz="2800"/>
              <a:t>What is it? When was it helpful in a team? How did it change things?</a:t>
            </a:r>
            <a:endParaRPr sz="2800"/>
          </a:p>
          <a:p>
            <a:pPr indent="-393065" lvl="0" marL="457200" marR="0" rtl="0" algn="l">
              <a:lnSpc>
                <a:spcPct val="115000"/>
              </a:lnSpc>
              <a:spcBef>
                <a:spcPts val="0"/>
              </a:spcBef>
              <a:spcAft>
                <a:spcPts val="0"/>
              </a:spcAft>
              <a:buSzPct val="100000"/>
              <a:buChar char="▪"/>
            </a:pPr>
            <a:r>
              <a:rPr lang="en" sz="2800"/>
              <a:t>How has knowing it, embracing it, and doing it changed your life?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291600" y="981750"/>
            <a:ext cx="3769500" cy="3180000"/>
          </a:xfrm>
          <a:prstGeom prst="rect">
            <a:avLst/>
          </a:prstGeom>
        </p:spPr>
        <p:txBody>
          <a:bodyPr anchorCtr="0" anchor="ctr" bIns="34275" lIns="68575" spcFirstLastPara="1" rIns="68575" wrap="square" tIns="34275">
            <a:noAutofit/>
          </a:bodyPr>
          <a:lstStyle/>
          <a:p>
            <a:pPr indent="0" lvl="0" marL="0" marR="0" rtl="0" algn="ctr">
              <a:lnSpc>
                <a:spcPct val="115000"/>
              </a:lnSpc>
              <a:spcBef>
                <a:spcPts val="0"/>
              </a:spcBef>
              <a:spcAft>
                <a:spcPts val="0"/>
              </a:spcAft>
              <a:buSzPts val="990"/>
              <a:buNone/>
            </a:pPr>
            <a:r>
              <a:rPr lang="en" sz="4100"/>
              <a:t>Tip 3: Recognize others’ strengths</a:t>
            </a:r>
            <a:endParaRPr sz="4100"/>
          </a:p>
        </p:txBody>
      </p:sp>
      <p:pic>
        <p:nvPicPr>
          <p:cNvPr descr="Team Member Strengths: How to Identify &amp; Empower | Fellow.app" id="123" name="Google Shape;123;p19"/>
          <p:cNvPicPr preferRelativeResize="0"/>
          <p:nvPr/>
        </p:nvPicPr>
        <p:blipFill>
          <a:blip r:embed="rId3">
            <a:alphaModFix/>
          </a:blip>
          <a:stretch>
            <a:fillRect/>
          </a:stretch>
        </p:blipFill>
        <p:spPr>
          <a:xfrm>
            <a:off x="3980550" y="1225350"/>
            <a:ext cx="4591051" cy="25812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802375" y="363475"/>
            <a:ext cx="77934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can we do it?</a:t>
            </a:r>
            <a:endParaRPr/>
          </a:p>
        </p:txBody>
      </p:sp>
      <p:sp>
        <p:nvSpPr>
          <p:cNvPr id="129" name="Google Shape;129;p20"/>
          <p:cNvSpPr txBox="1"/>
          <p:nvPr/>
        </p:nvSpPr>
        <p:spPr>
          <a:xfrm>
            <a:off x="546775" y="1335600"/>
            <a:ext cx="8125200" cy="354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t/>
            </a:r>
            <a:endParaRPr sz="1100">
              <a:solidFill>
                <a:schemeClr val="dk1"/>
              </a:solidFill>
              <a:latin typeface="Muli"/>
              <a:ea typeface="Muli"/>
              <a:cs typeface="Muli"/>
              <a:sym typeface="Muli"/>
            </a:endParaRPr>
          </a:p>
        </p:txBody>
      </p:sp>
      <p:sp>
        <p:nvSpPr>
          <p:cNvPr id="130" name="Google Shape;130;p20"/>
          <p:cNvSpPr txBox="1"/>
          <p:nvPr/>
        </p:nvSpPr>
        <p:spPr>
          <a:xfrm>
            <a:off x="6400025" y="4227525"/>
            <a:ext cx="27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uli"/>
              <a:ea typeface="Muli"/>
              <a:cs typeface="Muli"/>
              <a:sym typeface="Muli"/>
            </a:endParaRPr>
          </a:p>
        </p:txBody>
      </p:sp>
      <p:sp>
        <p:nvSpPr>
          <p:cNvPr id="131" name="Google Shape;131;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2" name="Google Shape;132;p20"/>
          <p:cNvSpPr txBox="1"/>
          <p:nvPr>
            <p:ph idx="1" type="body"/>
          </p:nvPr>
        </p:nvSpPr>
        <p:spPr>
          <a:xfrm>
            <a:off x="802386" y="1591056"/>
            <a:ext cx="7543800" cy="3038100"/>
          </a:xfrm>
          <a:prstGeom prst="rect">
            <a:avLst/>
          </a:prstGeom>
        </p:spPr>
        <p:txBody>
          <a:bodyPr anchorCtr="0" anchor="t" bIns="34275" lIns="68575" spcFirstLastPara="1" rIns="68575" wrap="square" tIns="34275">
            <a:normAutofit/>
          </a:bodyPr>
          <a:lstStyle/>
          <a:p>
            <a:pPr indent="-406400" lvl="0" marL="457200" rtl="0" algn="l">
              <a:lnSpc>
                <a:spcPct val="115000"/>
              </a:lnSpc>
              <a:spcBef>
                <a:spcPts val="0"/>
              </a:spcBef>
              <a:spcAft>
                <a:spcPts val="0"/>
              </a:spcAft>
              <a:buSzPts val="2800"/>
              <a:buChar char="▪"/>
            </a:pPr>
            <a:r>
              <a:rPr lang="en" sz="2800"/>
              <a:t>Observe nonjudgmentally</a:t>
            </a:r>
            <a:endParaRPr sz="2800"/>
          </a:p>
          <a:p>
            <a:pPr indent="-406400" lvl="0" marL="457200" rtl="0" algn="l">
              <a:lnSpc>
                <a:spcPct val="115000"/>
              </a:lnSpc>
              <a:spcBef>
                <a:spcPts val="0"/>
              </a:spcBef>
              <a:spcAft>
                <a:spcPts val="0"/>
              </a:spcAft>
              <a:buSzPts val="2800"/>
              <a:buChar char="▪"/>
            </a:pPr>
            <a:r>
              <a:rPr lang="en" sz="2800"/>
              <a:t>Recognize biases or fears </a:t>
            </a:r>
            <a:endParaRPr sz="2800"/>
          </a:p>
          <a:p>
            <a:pPr indent="-406400" lvl="0" marL="457200" rtl="0" algn="l">
              <a:lnSpc>
                <a:spcPct val="115000"/>
              </a:lnSpc>
              <a:spcBef>
                <a:spcPts val="0"/>
              </a:spcBef>
              <a:spcAft>
                <a:spcPts val="0"/>
              </a:spcAft>
              <a:buSzPts val="2800"/>
              <a:buChar char="▪"/>
            </a:pPr>
            <a:r>
              <a:rPr lang="en" sz="2800"/>
              <a:t>Focus on the sparkle</a:t>
            </a:r>
            <a:endParaRPr sz="2800"/>
          </a:p>
          <a:p>
            <a:pPr indent="-406400" lvl="0" marL="457200" rtl="0" algn="l">
              <a:lnSpc>
                <a:spcPct val="115000"/>
              </a:lnSpc>
              <a:spcBef>
                <a:spcPts val="0"/>
              </a:spcBef>
              <a:spcAft>
                <a:spcPts val="0"/>
              </a:spcAft>
              <a:buSzPts val="2800"/>
              <a:buChar char="▪"/>
            </a:pPr>
            <a:r>
              <a:rPr lang="en" sz="2800"/>
              <a:t>Acknowledge and appreciate</a:t>
            </a:r>
            <a:endParaRPr sz="2800"/>
          </a:p>
          <a:p>
            <a:pPr indent="0" lvl="0" marL="0" rtl="0" algn="l">
              <a:lnSpc>
                <a:spcPct val="115000"/>
              </a:lnSpc>
              <a:spcBef>
                <a:spcPts val="0"/>
              </a:spcBef>
              <a:spcAft>
                <a:spcPts val="0"/>
              </a:spcAft>
              <a:buNone/>
            </a:pPr>
            <a:r>
              <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 small groups </a:t>
            </a:r>
            <a:endParaRPr/>
          </a:p>
        </p:txBody>
      </p:sp>
      <p:sp>
        <p:nvSpPr>
          <p:cNvPr id="138" name="Google Shape;138;p21"/>
          <p:cNvSpPr txBox="1"/>
          <p:nvPr>
            <p:ph idx="4294967295" type="body"/>
          </p:nvPr>
        </p:nvSpPr>
        <p:spPr>
          <a:xfrm>
            <a:off x="802375" y="1162075"/>
            <a:ext cx="7543800" cy="3235200"/>
          </a:xfrm>
          <a:prstGeom prst="rect">
            <a:avLst/>
          </a:prstGeom>
        </p:spPr>
        <p:txBody>
          <a:bodyPr anchorCtr="0" anchor="t" bIns="34275" lIns="68575" spcFirstLastPara="1" rIns="68575" wrap="square" tIns="34275">
            <a:noAutofit/>
          </a:bodyPr>
          <a:lstStyle/>
          <a:p>
            <a:pPr indent="0" lvl="0" marL="0" rtl="0" algn="l">
              <a:lnSpc>
                <a:spcPct val="115000"/>
              </a:lnSpc>
              <a:spcBef>
                <a:spcPts val="800"/>
              </a:spcBef>
              <a:spcAft>
                <a:spcPts val="0"/>
              </a:spcAft>
              <a:buNone/>
            </a:pPr>
            <a:r>
              <a:t/>
            </a:r>
            <a:endParaRPr b="1" sz="1850"/>
          </a:p>
          <a:p>
            <a:pPr indent="-346075" lvl="0" marL="698500" rtl="0" algn="l">
              <a:lnSpc>
                <a:spcPct val="115000"/>
              </a:lnSpc>
              <a:spcBef>
                <a:spcPts val="2300"/>
              </a:spcBef>
              <a:spcAft>
                <a:spcPts val="0"/>
              </a:spcAft>
              <a:buClr>
                <a:schemeClr val="dk1"/>
              </a:buClr>
              <a:buSzPts val="1850"/>
              <a:buFont typeface="Muli"/>
              <a:buAutoNum type="arabicPeriod"/>
            </a:pPr>
            <a:r>
              <a:rPr lang="en" sz="1850"/>
              <a:t>Write your name in the center of a blank sheet of paper.</a:t>
            </a:r>
            <a:endParaRPr sz="1850"/>
          </a:p>
          <a:p>
            <a:pPr indent="-346075" lvl="0" marL="698500" rtl="0" algn="l">
              <a:lnSpc>
                <a:spcPct val="115000"/>
              </a:lnSpc>
              <a:spcBef>
                <a:spcPts val="0"/>
              </a:spcBef>
              <a:spcAft>
                <a:spcPts val="0"/>
              </a:spcAft>
              <a:buClr>
                <a:schemeClr val="dk1"/>
              </a:buClr>
              <a:buSzPts val="1850"/>
              <a:buFont typeface="Muli"/>
              <a:buAutoNum type="arabicPeriod"/>
            </a:pPr>
            <a:r>
              <a:rPr lang="en" sz="1850"/>
              <a:t>In your group, each person team member will share a work-related strength or characteristic they value in the as a team member whose name is on the sheet. You can do this via chat or in round-robin format. (Length is no more than one sentence and as little as one word).</a:t>
            </a:r>
            <a:endParaRPr sz="1850"/>
          </a:p>
          <a:p>
            <a:pPr indent="-346075" lvl="0" marL="698500" rtl="0" algn="l">
              <a:lnSpc>
                <a:spcPct val="115000"/>
              </a:lnSpc>
              <a:spcBef>
                <a:spcPts val="0"/>
              </a:spcBef>
              <a:spcAft>
                <a:spcPts val="0"/>
              </a:spcAft>
              <a:buClr>
                <a:schemeClr val="dk1"/>
              </a:buClr>
              <a:buSzPts val="1850"/>
              <a:buFont typeface="Muli"/>
              <a:buAutoNum type="arabicPeriod"/>
            </a:pPr>
            <a:r>
              <a:rPr lang="en" sz="1850"/>
              <a:t>Once everyone is done, each participant can share any one item that surprised them or that they want to remember.</a:t>
            </a:r>
            <a:endParaRPr sz="1850"/>
          </a:p>
          <a:p>
            <a:pPr indent="0" lvl="0" marL="0" rtl="0" algn="l">
              <a:lnSpc>
                <a:spcPct val="115000"/>
              </a:lnSpc>
              <a:spcBef>
                <a:spcPts val="2300"/>
              </a:spcBef>
              <a:spcAft>
                <a:spcPts val="0"/>
              </a:spcAft>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2"/>
          <p:cNvPicPr preferRelativeResize="0"/>
          <p:nvPr/>
        </p:nvPicPr>
        <p:blipFill>
          <a:blip r:embed="rId3">
            <a:alphaModFix/>
          </a:blip>
          <a:stretch>
            <a:fillRect/>
          </a:stretch>
        </p:blipFill>
        <p:spPr>
          <a:xfrm>
            <a:off x="6245525" y="-44275"/>
            <a:ext cx="4671500" cy="2616025"/>
          </a:xfrm>
          <a:prstGeom prst="rect">
            <a:avLst/>
          </a:prstGeom>
          <a:noFill/>
          <a:ln>
            <a:noFill/>
          </a:ln>
        </p:spPr>
      </p:pic>
      <p:sp>
        <p:nvSpPr>
          <p:cNvPr id="144" name="Google Shape;144;p22"/>
          <p:cNvSpPr txBox="1"/>
          <p:nvPr/>
        </p:nvSpPr>
        <p:spPr>
          <a:xfrm>
            <a:off x="801138" y="235043"/>
            <a:ext cx="7541700" cy="1363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None/>
            </a:pPr>
            <a:r>
              <a:rPr lang="en" sz="3800">
                <a:solidFill>
                  <a:srgbClr val="000000"/>
                </a:solidFill>
                <a:latin typeface="Muli"/>
                <a:ea typeface="Muli"/>
                <a:cs typeface="Muli"/>
                <a:sym typeface="Muli"/>
              </a:rPr>
              <a:t>Identify at least </a:t>
            </a:r>
            <a:r>
              <a:rPr b="1" lang="en" sz="3800">
                <a:solidFill>
                  <a:srgbClr val="000000"/>
                </a:solidFill>
                <a:latin typeface="Muli"/>
                <a:ea typeface="Muli"/>
                <a:cs typeface="Muli"/>
                <a:sym typeface="Muli"/>
              </a:rPr>
              <a:t>one specific practice</a:t>
            </a:r>
            <a:r>
              <a:rPr lang="en" sz="3800">
                <a:solidFill>
                  <a:srgbClr val="000000"/>
                </a:solidFill>
                <a:latin typeface="Muli"/>
                <a:ea typeface="Muli"/>
                <a:cs typeface="Muli"/>
                <a:sym typeface="Muli"/>
              </a:rPr>
              <a:t> to sprinkle</a:t>
            </a:r>
            <a:endParaRPr sz="4200">
              <a:solidFill>
                <a:srgbClr val="000000"/>
              </a:solidFill>
              <a:latin typeface="Muli"/>
              <a:ea typeface="Muli"/>
              <a:cs typeface="Muli"/>
              <a:sym typeface="Muli"/>
            </a:endParaRPr>
          </a:p>
        </p:txBody>
      </p:sp>
      <p:pic>
        <p:nvPicPr>
          <p:cNvPr id="145" name="Google Shape;145;p22"/>
          <p:cNvPicPr preferRelativeResize="0"/>
          <p:nvPr/>
        </p:nvPicPr>
        <p:blipFill rotWithShape="1">
          <a:blip r:embed="rId4">
            <a:alphaModFix/>
          </a:blip>
          <a:srcRect b="6559" l="6273" r="4104" t="3946"/>
          <a:stretch/>
        </p:blipFill>
        <p:spPr>
          <a:xfrm>
            <a:off x="2512925" y="1628675"/>
            <a:ext cx="4138175" cy="27535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802377" y="44750"/>
            <a:ext cx="5863500" cy="1206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Strengths-based r</a:t>
            </a:r>
            <a:r>
              <a:rPr lang="en"/>
              <a:t>ecap</a:t>
            </a:r>
            <a:endParaRPr/>
          </a:p>
        </p:txBody>
      </p:sp>
      <p:sp>
        <p:nvSpPr>
          <p:cNvPr id="151" name="Google Shape;151;p23"/>
          <p:cNvSpPr txBox="1"/>
          <p:nvPr>
            <p:ph idx="1" type="body"/>
          </p:nvPr>
        </p:nvSpPr>
        <p:spPr>
          <a:xfrm>
            <a:off x="518999" y="1490375"/>
            <a:ext cx="7485000" cy="30381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990"/>
              <a:buFont typeface="Arial"/>
              <a:buNone/>
            </a:pPr>
            <a:r>
              <a:rPr lang="en" sz="3300"/>
              <a:t>Tip 1: Practice a </a:t>
            </a:r>
            <a:r>
              <a:rPr lang="en" sz="3300"/>
              <a:t>growth</a:t>
            </a:r>
            <a:r>
              <a:rPr lang="en" sz="3300"/>
              <a:t> mindset</a:t>
            </a:r>
            <a:endParaRPr sz="3300"/>
          </a:p>
          <a:p>
            <a:pPr indent="0" lvl="0" marL="0" rtl="0" algn="l">
              <a:lnSpc>
                <a:spcPct val="115000"/>
              </a:lnSpc>
              <a:spcBef>
                <a:spcPts val="0"/>
              </a:spcBef>
              <a:spcAft>
                <a:spcPts val="0"/>
              </a:spcAft>
              <a:buNone/>
            </a:pPr>
            <a:r>
              <a:rPr lang="en" sz="3300"/>
              <a:t>Tip 2: Know your superpower</a:t>
            </a:r>
            <a:endParaRPr sz="3300"/>
          </a:p>
          <a:p>
            <a:pPr indent="0" lvl="0" marL="0" rtl="0" algn="l">
              <a:lnSpc>
                <a:spcPct val="115000"/>
              </a:lnSpc>
              <a:spcBef>
                <a:spcPts val="0"/>
              </a:spcBef>
              <a:spcAft>
                <a:spcPts val="0"/>
              </a:spcAft>
              <a:buNone/>
            </a:pPr>
            <a:r>
              <a:rPr lang="en" sz="3300"/>
              <a:t>Tip 3: Recognize others’ strengths</a:t>
            </a:r>
            <a:endParaRPr sz="3300"/>
          </a:p>
        </p:txBody>
      </p:sp>
      <p:pic>
        <p:nvPicPr>
          <p:cNvPr id="152" name="Google Shape;152;p23"/>
          <p:cNvPicPr preferRelativeResize="0"/>
          <p:nvPr/>
        </p:nvPicPr>
        <p:blipFill>
          <a:blip r:embed="rId3">
            <a:alphaModFix/>
          </a:blip>
          <a:stretch>
            <a:fillRect/>
          </a:stretch>
        </p:blipFill>
        <p:spPr>
          <a:xfrm>
            <a:off x="7026200" y="262050"/>
            <a:ext cx="1811500" cy="1848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nvSpPr>
        <p:spPr>
          <a:xfrm>
            <a:off x="792725" y="1252625"/>
            <a:ext cx="7110000" cy="25596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900"/>
              </a:spcBef>
              <a:spcAft>
                <a:spcPts val="0"/>
              </a:spcAft>
              <a:buNone/>
            </a:pPr>
            <a:r>
              <a:rPr i="1" lang="en" sz="2200">
                <a:solidFill>
                  <a:srgbClr val="000000"/>
                </a:solidFill>
                <a:latin typeface="Muli"/>
                <a:ea typeface="Muli"/>
                <a:cs typeface="Muli"/>
                <a:sym typeface="Muli"/>
              </a:rPr>
              <a:t>For more information visit:</a:t>
            </a:r>
            <a:r>
              <a:rPr lang="en" sz="2200">
                <a:solidFill>
                  <a:srgbClr val="000000"/>
                </a:solidFill>
                <a:latin typeface="Muli"/>
                <a:ea typeface="Muli"/>
                <a:cs typeface="Muli"/>
                <a:sym typeface="Muli"/>
              </a:rPr>
              <a:t> originstraining.org </a:t>
            </a:r>
            <a:endParaRPr sz="2200">
              <a:solidFill>
                <a:srgbClr val="000000"/>
              </a:solidFill>
              <a:latin typeface="Muli"/>
              <a:ea typeface="Muli"/>
              <a:cs typeface="Muli"/>
              <a:sym typeface="Muli"/>
            </a:endParaRPr>
          </a:p>
          <a:p>
            <a:pPr indent="0" lvl="0" marL="0" rtl="0" algn="ctr">
              <a:lnSpc>
                <a:spcPct val="90000"/>
              </a:lnSpc>
              <a:spcBef>
                <a:spcPts val="900"/>
              </a:spcBef>
              <a:spcAft>
                <a:spcPts val="0"/>
              </a:spcAft>
              <a:buNone/>
            </a:pPr>
            <a:r>
              <a:rPr i="1" lang="en" sz="2200">
                <a:solidFill>
                  <a:srgbClr val="000000"/>
                </a:solidFill>
                <a:latin typeface="Muli"/>
                <a:ea typeface="Muli"/>
                <a:cs typeface="Muli"/>
                <a:sym typeface="Muli"/>
              </a:rPr>
              <a:t>or email </a:t>
            </a:r>
            <a:r>
              <a:rPr lang="en" sz="2200">
                <a:solidFill>
                  <a:srgbClr val="000000"/>
                </a:solidFill>
                <a:latin typeface="Muli"/>
                <a:ea typeface="Muli"/>
                <a:cs typeface="Muli"/>
                <a:sym typeface="Muli"/>
              </a:rPr>
              <a:t>info@originstraining.org</a:t>
            </a:r>
            <a:endParaRPr sz="3717">
              <a:solidFill>
                <a:srgbClr val="000000"/>
              </a:solidFill>
              <a:latin typeface="Muli"/>
              <a:ea typeface="Muli"/>
              <a:cs typeface="Muli"/>
              <a:sym typeface="Muli"/>
            </a:endParaRPr>
          </a:p>
        </p:txBody>
      </p:sp>
      <p:pic>
        <p:nvPicPr>
          <p:cNvPr id="159" name="Google Shape;159;p24"/>
          <p:cNvPicPr preferRelativeResize="0"/>
          <p:nvPr/>
        </p:nvPicPr>
        <p:blipFill>
          <a:blip r:embed="rId3">
            <a:alphaModFix/>
          </a:blip>
          <a:stretch>
            <a:fillRect/>
          </a:stretch>
        </p:blipFill>
        <p:spPr>
          <a:xfrm>
            <a:off x="3473350" y="2356578"/>
            <a:ext cx="1567251" cy="414850"/>
          </a:xfrm>
          <a:prstGeom prst="rect">
            <a:avLst/>
          </a:prstGeom>
          <a:noFill/>
          <a:ln>
            <a:noFill/>
          </a:ln>
        </p:spPr>
      </p:pic>
      <p:sp>
        <p:nvSpPr>
          <p:cNvPr id="160" name="Google Shape;160;p24"/>
          <p:cNvSpPr/>
          <p:nvPr/>
        </p:nvSpPr>
        <p:spPr>
          <a:xfrm>
            <a:off x="4508100" y="2305500"/>
            <a:ext cx="714000" cy="532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uli"/>
              <a:ea typeface="Muli"/>
              <a:cs typeface="Muli"/>
              <a:sym typeface="Muli"/>
            </a:endParaRPr>
          </a:p>
        </p:txBody>
      </p:sp>
      <p:pic>
        <p:nvPicPr>
          <p:cNvPr id="161" name="Google Shape;161;p24"/>
          <p:cNvPicPr preferRelativeResize="0"/>
          <p:nvPr/>
        </p:nvPicPr>
        <p:blipFill>
          <a:blip r:embed="rId4">
            <a:alphaModFix/>
          </a:blip>
          <a:stretch>
            <a:fillRect/>
          </a:stretch>
        </p:blipFill>
        <p:spPr>
          <a:xfrm>
            <a:off x="4562550" y="2356575"/>
            <a:ext cx="414850" cy="4148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9"/>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to expect</a:t>
            </a:r>
            <a:endParaRPr/>
          </a:p>
        </p:txBody>
      </p:sp>
      <p:sp>
        <p:nvSpPr>
          <p:cNvPr id="58" name="Google Shape;58;p9"/>
          <p:cNvSpPr txBox="1"/>
          <p:nvPr>
            <p:ph idx="1" type="body"/>
          </p:nvPr>
        </p:nvSpPr>
        <p:spPr>
          <a:xfrm>
            <a:off x="802386" y="1591056"/>
            <a:ext cx="7543800" cy="3038100"/>
          </a:xfrm>
          <a:prstGeom prst="rect">
            <a:avLst/>
          </a:prstGeom>
        </p:spPr>
        <p:txBody>
          <a:bodyPr anchorCtr="0" anchor="t" bIns="34275" lIns="68575" spcFirstLastPara="1" rIns="68575" wrap="square" tIns="34275">
            <a:noAutofit/>
          </a:bodyPr>
          <a:lstStyle/>
          <a:p>
            <a:pPr indent="-381000" lvl="1" marL="914400" rtl="0" algn="l">
              <a:lnSpc>
                <a:spcPct val="115000"/>
              </a:lnSpc>
              <a:spcBef>
                <a:spcPts val="0"/>
              </a:spcBef>
              <a:spcAft>
                <a:spcPts val="0"/>
              </a:spcAft>
              <a:buClr>
                <a:schemeClr val="dk1"/>
              </a:buClr>
              <a:buSzPts val="2400"/>
              <a:buChar char="○"/>
            </a:pPr>
            <a:r>
              <a:rPr lang="en" sz="2400"/>
              <a:t>Workshop structure</a:t>
            </a:r>
            <a:endParaRPr sz="2400"/>
          </a:p>
          <a:p>
            <a:pPr indent="-381000" lvl="2" marL="1371600" rtl="0" algn="l">
              <a:lnSpc>
                <a:spcPct val="115000"/>
              </a:lnSpc>
              <a:spcBef>
                <a:spcPts val="0"/>
              </a:spcBef>
              <a:spcAft>
                <a:spcPts val="0"/>
              </a:spcAft>
              <a:buClr>
                <a:srgbClr val="003B52"/>
              </a:buClr>
              <a:buSzPts val="2400"/>
              <a:buChar char="■"/>
            </a:pPr>
            <a:r>
              <a:rPr lang="en" sz="2400"/>
              <a:t>Define principle</a:t>
            </a:r>
            <a:endParaRPr sz="2400"/>
          </a:p>
          <a:p>
            <a:pPr indent="-381000" lvl="2" marL="1371600" rtl="0" algn="l">
              <a:lnSpc>
                <a:spcPct val="115000"/>
              </a:lnSpc>
              <a:spcBef>
                <a:spcPts val="0"/>
              </a:spcBef>
              <a:spcAft>
                <a:spcPts val="0"/>
              </a:spcAft>
              <a:buClr>
                <a:srgbClr val="003B52"/>
              </a:buClr>
              <a:buSzPts val="2400"/>
              <a:buChar char="■"/>
            </a:pPr>
            <a:r>
              <a:rPr lang="en" sz="2400"/>
              <a:t>3 tips</a:t>
            </a:r>
            <a:endParaRPr sz="2400"/>
          </a:p>
          <a:p>
            <a:pPr indent="-381000" lvl="3" marL="1828800" rtl="0" algn="l">
              <a:lnSpc>
                <a:spcPct val="115000"/>
              </a:lnSpc>
              <a:spcBef>
                <a:spcPts val="0"/>
              </a:spcBef>
              <a:spcAft>
                <a:spcPts val="0"/>
              </a:spcAft>
              <a:buClr>
                <a:srgbClr val="003B52"/>
              </a:buClr>
              <a:buSzPts val="2400"/>
              <a:buChar char="●"/>
            </a:pPr>
            <a:r>
              <a:rPr lang="en" sz="2400"/>
              <a:t>Why?</a:t>
            </a:r>
            <a:endParaRPr sz="2400"/>
          </a:p>
          <a:p>
            <a:pPr indent="-381000" lvl="3" marL="1828800" rtl="0" algn="l">
              <a:lnSpc>
                <a:spcPct val="115000"/>
              </a:lnSpc>
              <a:spcBef>
                <a:spcPts val="0"/>
              </a:spcBef>
              <a:spcAft>
                <a:spcPts val="0"/>
              </a:spcAft>
              <a:buClr>
                <a:srgbClr val="003B52"/>
              </a:buClr>
              <a:buSzPts val="2400"/>
              <a:buChar char="●"/>
            </a:pPr>
            <a:r>
              <a:rPr lang="en" sz="2400"/>
              <a:t>Example</a:t>
            </a:r>
            <a:endParaRPr sz="2400"/>
          </a:p>
          <a:p>
            <a:pPr indent="-381000" lvl="3" marL="1828800" rtl="0" algn="l">
              <a:lnSpc>
                <a:spcPct val="115000"/>
              </a:lnSpc>
              <a:spcBef>
                <a:spcPts val="0"/>
              </a:spcBef>
              <a:spcAft>
                <a:spcPts val="0"/>
              </a:spcAft>
              <a:buClr>
                <a:srgbClr val="003B52"/>
              </a:buClr>
              <a:buSzPts val="2400"/>
              <a:buChar char="●"/>
            </a:pPr>
            <a:r>
              <a:rPr lang="en" sz="2400"/>
              <a:t>Engagement/practice</a:t>
            </a:r>
            <a:endParaRPr sz="2400"/>
          </a:p>
          <a:p>
            <a:pPr indent="-381000" lvl="1" marL="914400" rtl="0" algn="l">
              <a:lnSpc>
                <a:spcPct val="115000"/>
              </a:lnSpc>
              <a:spcBef>
                <a:spcPts val="0"/>
              </a:spcBef>
              <a:spcAft>
                <a:spcPts val="0"/>
              </a:spcAft>
              <a:buSzPts val="2400"/>
              <a:buChar char="○"/>
            </a:pPr>
            <a:r>
              <a:rPr lang="en" sz="2400"/>
              <a:t>Supporting emails</a:t>
            </a:r>
            <a:endParaRPr sz="2400"/>
          </a:p>
          <a:p>
            <a:pPr indent="0" lvl="0" marL="0" rtl="0" algn="l">
              <a:spcBef>
                <a:spcPts val="900"/>
              </a:spcBef>
              <a:spcAft>
                <a:spcPts val="0"/>
              </a:spcAft>
              <a:buClr>
                <a:schemeClr val="dk1"/>
              </a:buClr>
              <a:buSzPts val="1100"/>
              <a:buFont typeface="Arial"/>
              <a:buNone/>
            </a:pPr>
            <a:r>
              <a:t/>
            </a:r>
            <a:endParaRPr sz="2800"/>
          </a:p>
          <a:p>
            <a:pPr indent="0" lvl="0" marL="0" rtl="0" algn="l">
              <a:spcBef>
                <a:spcPts val="900"/>
              </a:spcBef>
              <a:spcAft>
                <a:spcPts val="0"/>
              </a:spcAft>
              <a:buNone/>
            </a:pPr>
            <a:r>
              <a:t/>
            </a:r>
            <a:endParaRPr sz="2800"/>
          </a:p>
        </p:txBody>
      </p:sp>
      <p:pic>
        <p:nvPicPr>
          <p:cNvPr descr="38,629 Puzzle Pieces Stock Photos, Pictures &amp;amp; Royalty-Free Images - iStock" id="59" name="Google Shape;59;p9"/>
          <p:cNvPicPr preferRelativeResize="0"/>
          <p:nvPr/>
        </p:nvPicPr>
        <p:blipFill rotWithShape="1">
          <a:blip r:embed="rId3">
            <a:alphaModFix/>
          </a:blip>
          <a:srcRect b="0" l="0" r="0" t="0"/>
          <a:stretch/>
        </p:blipFill>
        <p:spPr>
          <a:xfrm>
            <a:off x="6565352" y="-224250"/>
            <a:ext cx="2578650" cy="257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0"/>
          <p:cNvSpPr/>
          <p:nvPr/>
        </p:nvSpPr>
        <p:spPr>
          <a:xfrm>
            <a:off x="889375" y="4247842"/>
            <a:ext cx="3985800" cy="36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latin typeface="Muli"/>
                <a:ea typeface="Muli"/>
                <a:cs typeface="Muli"/>
                <a:sym typeface="Muli"/>
              </a:rPr>
              <a:t>Adapted from SAMHSA</a:t>
            </a:r>
            <a:endParaRPr>
              <a:latin typeface="Muli"/>
              <a:ea typeface="Muli"/>
              <a:cs typeface="Muli"/>
              <a:sym typeface="Muli"/>
            </a:endParaRPr>
          </a:p>
        </p:txBody>
      </p:sp>
      <p:sp>
        <p:nvSpPr>
          <p:cNvPr id="66" name="Google Shape;66;p10"/>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4860"/>
              <a:buFont typeface="Arial"/>
              <a:buNone/>
            </a:pPr>
            <a:r>
              <a:rPr lang="en" sz="4360"/>
              <a:t>Principles of a trauma-informed approach</a:t>
            </a:r>
            <a:endParaRPr sz="3550"/>
          </a:p>
        </p:txBody>
      </p:sp>
      <p:sp>
        <p:nvSpPr>
          <p:cNvPr id="67" name="Google Shape;67;p10"/>
          <p:cNvSpPr txBox="1"/>
          <p:nvPr/>
        </p:nvSpPr>
        <p:spPr>
          <a:xfrm>
            <a:off x="814271" y="1592554"/>
            <a:ext cx="6295500" cy="2655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chemeClr val="dk1"/>
                </a:solidFill>
                <a:latin typeface="Muli"/>
                <a:ea typeface="Muli"/>
                <a:cs typeface="Muli"/>
                <a:sym typeface="Muli"/>
              </a:rPr>
              <a:t>1. Safety</a:t>
            </a:r>
            <a:endParaRPr sz="24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2. Trustworthiness &amp; transparency</a:t>
            </a:r>
            <a:endParaRPr sz="24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3. Peer support &amp; mutual self-help</a:t>
            </a:r>
            <a:endParaRPr sz="24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4. Collaboration &amp; mutuality</a:t>
            </a:r>
            <a:endParaRPr sz="24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5. Empowerment, voice, &amp; choice</a:t>
            </a:r>
            <a:endParaRPr sz="24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6. Strengths-based</a:t>
            </a:r>
            <a:endParaRPr sz="2400">
              <a:solidFill>
                <a:schemeClr val="dk1"/>
              </a:solidFill>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7. Cultural, Historical, &amp; Gender Humility</a:t>
            </a:r>
            <a:endParaRPr sz="2400">
              <a:solidFill>
                <a:schemeClr val="dk1"/>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1"/>
          <p:cNvSpPr txBox="1"/>
          <p:nvPr>
            <p:ph type="title"/>
          </p:nvPr>
        </p:nvSpPr>
        <p:spPr>
          <a:xfrm>
            <a:off x="559799" y="370550"/>
            <a:ext cx="8024400" cy="1206900"/>
          </a:xfrm>
          <a:prstGeom prst="rect">
            <a:avLst/>
          </a:prstGeom>
        </p:spPr>
        <p:txBody>
          <a:bodyPr anchorCtr="0" anchor="ctr" bIns="34275" lIns="68575" spcFirstLastPara="1" rIns="68575" wrap="square" tIns="34275">
            <a:normAutofit/>
          </a:bodyPr>
          <a:lstStyle/>
          <a:p>
            <a:pPr indent="0" lvl="0" marL="0" rtl="0" algn="ctr">
              <a:lnSpc>
                <a:spcPct val="85000"/>
              </a:lnSpc>
              <a:spcBef>
                <a:spcPts val="0"/>
              </a:spcBef>
              <a:spcAft>
                <a:spcPts val="0"/>
              </a:spcAft>
              <a:buClr>
                <a:schemeClr val="dk1"/>
              </a:buClr>
              <a:buSzPts val="1100"/>
              <a:buFont typeface="Arial"/>
              <a:buNone/>
            </a:pPr>
            <a:r>
              <a:rPr lang="en" sz="5400"/>
              <a:t>Strengths-based</a:t>
            </a:r>
            <a:endParaRPr/>
          </a:p>
        </p:txBody>
      </p:sp>
      <p:sp>
        <p:nvSpPr>
          <p:cNvPr id="73" name="Google Shape;73;p11"/>
          <p:cNvSpPr txBox="1"/>
          <p:nvPr>
            <p:ph idx="1" type="body"/>
          </p:nvPr>
        </p:nvSpPr>
        <p:spPr>
          <a:xfrm>
            <a:off x="536849" y="1306075"/>
            <a:ext cx="8070300" cy="3038100"/>
          </a:xfrm>
          <a:prstGeom prst="rect">
            <a:avLst/>
          </a:prstGeom>
        </p:spPr>
        <p:txBody>
          <a:bodyPr anchorCtr="0" anchor="t" bIns="34275" lIns="68575" spcFirstLastPara="1" rIns="68575" wrap="square" tIns="34275">
            <a:noAutofit/>
          </a:bodyPr>
          <a:lstStyle/>
          <a:p>
            <a:pPr indent="0" lvl="0" marL="0" rtl="0" algn="ctr">
              <a:lnSpc>
                <a:spcPct val="115000"/>
              </a:lnSpc>
              <a:spcBef>
                <a:spcPts val="900"/>
              </a:spcBef>
              <a:spcAft>
                <a:spcPts val="0"/>
              </a:spcAft>
              <a:buNone/>
            </a:pPr>
            <a:r>
              <a:t/>
            </a:r>
            <a:endParaRPr sz="2000">
              <a:highlight>
                <a:srgbClr val="FFFFFF"/>
              </a:highlight>
            </a:endParaRPr>
          </a:p>
          <a:p>
            <a:pPr indent="0" lvl="0" marL="0" rtl="0" algn="ctr">
              <a:lnSpc>
                <a:spcPct val="115000"/>
              </a:lnSpc>
              <a:spcBef>
                <a:spcPts val="900"/>
              </a:spcBef>
              <a:spcAft>
                <a:spcPts val="0"/>
              </a:spcAft>
              <a:buNone/>
            </a:pPr>
            <a:r>
              <a:rPr lang="en" sz="2000">
                <a:highlight>
                  <a:srgbClr val="FFFFFF"/>
                </a:highlight>
              </a:rPr>
              <a:t>Strengths-based approach centers the strengths and resilience of people, communities, and their environments in building a trauma-informed culture. Rather than viewing adaptations to life experiences as problems, they are seen as </a:t>
            </a:r>
            <a:r>
              <a:rPr lang="en" sz="2000">
                <a:highlight>
                  <a:schemeClr val="lt1"/>
                </a:highlight>
              </a:rPr>
              <a:t>solutions and </a:t>
            </a:r>
            <a:r>
              <a:rPr lang="en" sz="2000">
                <a:highlight>
                  <a:srgbClr val="FFFFFF"/>
                </a:highlight>
              </a:rPr>
              <a:t>part of the journey toward healing. </a:t>
            </a:r>
            <a:endParaRPr sz="2000">
              <a:highlight>
                <a:srgbClr val="FFFFFF"/>
              </a:highlight>
            </a:endParaRPr>
          </a:p>
          <a:p>
            <a:pPr indent="0" lvl="0" marL="0" rtl="0" algn="ctr">
              <a:lnSpc>
                <a:spcPct val="115000"/>
              </a:lnSpc>
              <a:spcBef>
                <a:spcPts val="900"/>
              </a:spcBef>
              <a:spcAft>
                <a:spcPts val="0"/>
              </a:spcAft>
              <a:buNone/>
            </a:pPr>
            <a:r>
              <a:t/>
            </a:r>
            <a:endParaRPr sz="2000">
              <a:highlight>
                <a:srgbClr val="FFFFFF"/>
              </a:highlight>
            </a:endParaRPr>
          </a:p>
        </p:txBody>
      </p:sp>
      <p:sp>
        <p:nvSpPr>
          <p:cNvPr id="74" name="Google Shape;74;p11"/>
          <p:cNvSpPr txBox="1"/>
          <p:nvPr/>
        </p:nvSpPr>
        <p:spPr>
          <a:xfrm>
            <a:off x="5525800" y="43441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Muli"/>
              <a:ea typeface="Muli"/>
              <a:cs typeface="Muli"/>
              <a:sym typeface="Mul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2"/>
          <p:cNvSpPr txBox="1"/>
          <p:nvPr>
            <p:ph type="title"/>
          </p:nvPr>
        </p:nvSpPr>
        <p:spPr>
          <a:xfrm>
            <a:off x="800111" y="1968299"/>
            <a:ext cx="7543800" cy="12069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sz="4000"/>
              <a:t>What does </a:t>
            </a:r>
            <a:r>
              <a:rPr lang="en" sz="4000"/>
              <a:t>strengths-based</a:t>
            </a:r>
            <a:r>
              <a:rPr lang="en" sz="4000"/>
              <a:t> mean to you?</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title"/>
          </p:nvPr>
        </p:nvSpPr>
        <p:spPr>
          <a:xfrm>
            <a:off x="243900" y="1209450"/>
            <a:ext cx="4785000" cy="2724600"/>
          </a:xfrm>
          <a:prstGeom prst="rect">
            <a:avLst/>
          </a:prstGeom>
        </p:spPr>
        <p:txBody>
          <a:bodyPr anchorCtr="0" anchor="ctr" bIns="34275" lIns="68575" spcFirstLastPara="1" rIns="68575" wrap="square" tIns="34275">
            <a:normAutofit/>
          </a:bodyPr>
          <a:lstStyle/>
          <a:p>
            <a:pPr indent="0" lvl="0" marL="0" rtl="0" algn="ctr">
              <a:lnSpc>
                <a:spcPct val="115000"/>
              </a:lnSpc>
              <a:spcBef>
                <a:spcPts val="0"/>
              </a:spcBef>
              <a:spcAft>
                <a:spcPts val="0"/>
              </a:spcAft>
              <a:buNone/>
            </a:pPr>
            <a:r>
              <a:rPr lang="en" sz="4600"/>
              <a:t>Tip 1: Practice a growth mindset  </a:t>
            </a:r>
            <a:endParaRPr sz="4600"/>
          </a:p>
        </p:txBody>
      </p:sp>
      <p:sp>
        <p:nvSpPr>
          <p:cNvPr id="85" name="Google Shape;85;p13"/>
          <p:cNvSpPr txBox="1"/>
          <p:nvPr/>
        </p:nvSpPr>
        <p:spPr>
          <a:xfrm>
            <a:off x="6982375" y="1537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rgbClr val="262626"/>
              </a:solidFill>
              <a:highlight>
                <a:schemeClr val="lt1"/>
              </a:highlight>
              <a:latin typeface="Muli"/>
              <a:ea typeface="Muli"/>
              <a:cs typeface="Muli"/>
              <a:sym typeface="Muli"/>
            </a:endParaRPr>
          </a:p>
        </p:txBody>
      </p:sp>
      <p:pic>
        <p:nvPicPr>
          <p:cNvPr id="86" name="Google Shape;86;p13"/>
          <p:cNvPicPr preferRelativeResize="0"/>
          <p:nvPr/>
        </p:nvPicPr>
        <p:blipFill>
          <a:blip r:embed="rId3">
            <a:alphaModFix/>
          </a:blip>
          <a:stretch>
            <a:fillRect/>
          </a:stretch>
        </p:blipFill>
        <p:spPr>
          <a:xfrm>
            <a:off x="5145600" y="523063"/>
            <a:ext cx="3709664" cy="3694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900"/>
              <a:t>How can we do it?</a:t>
            </a:r>
            <a:endParaRPr sz="4900"/>
          </a:p>
        </p:txBody>
      </p:sp>
      <p:sp>
        <p:nvSpPr>
          <p:cNvPr id="92" name="Google Shape;92;p14"/>
          <p:cNvSpPr txBox="1"/>
          <p:nvPr>
            <p:ph idx="1" type="body"/>
          </p:nvPr>
        </p:nvSpPr>
        <p:spPr>
          <a:xfrm>
            <a:off x="881350" y="1315525"/>
            <a:ext cx="7882800" cy="3334500"/>
          </a:xfrm>
          <a:prstGeom prst="rect">
            <a:avLst/>
          </a:prstGeom>
        </p:spPr>
        <p:txBody>
          <a:bodyPr anchorCtr="0" anchor="t" bIns="34275" lIns="68575" spcFirstLastPara="1" rIns="68575" wrap="square" tIns="34275">
            <a:noAutofit/>
          </a:bodyPr>
          <a:lstStyle/>
          <a:p>
            <a:pPr indent="-355600" lvl="0" marL="457200" rtl="0" algn="l">
              <a:lnSpc>
                <a:spcPct val="115000"/>
              </a:lnSpc>
              <a:spcBef>
                <a:spcPts val="0"/>
              </a:spcBef>
              <a:spcAft>
                <a:spcPts val="0"/>
              </a:spcAft>
              <a:buClr>
                <a:schemeClr val="dk1"/>
              </a:buClr>
              <a:buSzPts val="2000"/>
              <a:buChar char="-"/>
            </a:pPr>
            <a:r>
              <a:rPr lang="en" sz="2000"/>
              <a:t>Make mistakes (and learn from them)</a:t>
            </a:r>
            <a:endParaRPr sz="2000"/>
          </a:p>
          <a:p>
            <a:pPr indent="-355600" lvl="0" marL="457200" rtl="0" algn="l">
              <a:lnSpc>
                <a:spcPct val="115000"/>
              </a:lnSpc>
              <a:spcBef>
                <a:spcPts val="0"/>
              </a:spcBef>
              <a:spcAft>
                <a:spcPts val="0"/>
              </a:spcAft>
              <a:buClr>
                <a:schemeClr val="dk1"/>
              </a:buClr>
              <a:buSzPts val="2000"/>
              <a:buChar char="-"/>
            </a:pPr>
            <a:r>
              <a:rPr lang="en" sz="2000"/>
              <a:t>Harness the power of “yet”</a:t>
            </a:r>
            <a:endParaRPr sz="2000"/>
          </a:p>
          <a:p>
            <a:pPr indent="-355600" lvl="0" marL="457200" rtl="0" algn="l">
              <a:lnSpc>
                <a:spcPct val="115000"/>
              </a:lnSpc>
              <a:spcBef>
                <a:spcPts val="0"/>
              </a:spcBef>
              <a:spcAft>
                <a:spcPts val="0"/>
              </a:spcAft>
              <a:buClr>
                <a:schemeClr val="dk1"/>
              </a:buClr>
              <a:buSzPts val="2000"/>
              <a:buChar char="-"/>
            </a:pPr>
            <a:r>
              <a:rPr lang="en" sz="2000"/>
              <a:t>Seek feedback</a:t>
            </a:r>
            <a:endParaRPr sz="2000"/>
          </a:p>
          <a:p>
            <a:pPr indent="-355600" lvl="0" marL="457200" rtl="0" algn="l">
              <a:lnSpc>
                <a:spcPct val="115000"/>
              </a:lnSpc>
              <a:spcBef>
                <a:spcPts val="0"/>
              </a:spcBef>
              <a:spcAft>
                <a:spcPts val="0"/>
              </a:spcAft>
              <a:buClr>
                <a:schemeClr val="dk1"/>
              </a:buClr>
              <a:buSzPts val="2000"/>
              <a:buChar char="-"/>
            </a:pPr>
            <a:r>
              <a:rPr lang="en" sz="2000"/>
              <a:t>Try something new </a:t>
            </a:r>
            <a:endParaRPr sz="2000"/>
          </a:p>
          <a:p>
            <a:pPr indent="-355600" lvl="0" marL="457200" rtl="0" algn="l">
              <a:lnSpc>
                <a:spcPct val="115000"/>
              </a:lnSpc>
              <a:spcBef>
                <a:spcPts val="0"/>
              </a:spcBef>
              <a:spcAft>
                <a:spcPts val="0"/>
              </a:spcAft>
              <a:buClr>
                <a:schemeClr val="dk1"/>
              </a:buClr>
              <a:buSzPts val="2000"/>
              <a:buChar char="-"/>
            </a:pPr>
            <a:r>
              <a:rPr lang="en" sz="2000"/>
              <a:t>Be kind to yourself</a:t>
            </a:r>
            <a:endParaRPr sz="2000"/>
          </a:p>
          <a:p>
            <a:pPr indent="-355600" lvl="0" marL="457200" rtl="0" algn="l">
              <a:lnSpc>
                <a:spcPct val="115000"/>
              </a:lnSpc>
              <a:spcBef>
                <a:spcPts val="0"/>
              </a:spcBef>
              <a:spcAft>
                <a:spcPts val="0"/>
              </a:spcAft>
              <a:buClr>
                <a:schemeClr val="dk1"/>
              </a:buClr>
              <a:buSzPts val="2000"/>
              <a:buChar char="-"/>
            </a:pPr>
            <a:r>
              <a:rPr lang="en" sz="2000"/>
              <a:t>Keep going even when it’s hard</a:t>
            </a:r>
            <a:endParaRPr sz="2000"/>
          </a:p>
          <a:p>
            <a:pPr indent="-355600" lvl="0" marL="457200" rtl="0" algn="l">
              <a:lnSpc>
                <a:spcPct val="115000"/>
              </a:lnSpc>
              <a:spcBef>
                <a:spcPts val="0"/>
              </a:spcBef>
              <a:spcAft>
                <a:spcPts val="0"/>
              </a:spcAft>
              <a:buClr>
                <a:schemeClr val="dk1"/>
              </a:buClr>
              <a:buSzPts val="2000"/>
              <a:buChar char="-"/>
            </a:pPr>
            <a:r>
              <a:rPr lang="en" sz="2000"/>
              <a:t>Celebrate others’ successes</a:t>
            </a:r>
            <a:endParaRPr sz="2000"/>
          </a:p>
          <a:p>
            <a:pPr indent="-355600" lvl="0" marL="457200" rtl="0" algn="l">
              <a:lnSpc>
                <a:spcPct val="115000"/>
              </a:lnSpc>
              <a:spcBef>
                <a:spcPts val="0"/>
              </a:spcBef>
              <a:spcAft>
                <a:spcPts val="0"/>
              </a:spcAft>
              <a:buClr>
                <a:schemeClr val="dk1"/>
              </a:buClr>
              <a:buSzPts val="2000"/>
              <a:buChar char="-"/>
            </a:pPr>
            <a:r>
              <a:rPr lang="en" sz="2000"/>
              <a:t>Don’t compare yourself with others</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 large group</a:t>
            </a:r>
            <a:endParaRPr/>
          </a:p>
        </p:txBody>
      </p:sp>
      <p:sp>
        <p:nvSpPr>
          <p:cNvPr id="98" name="Google Shape;98;p15"/>
          <p:cNvSpPr txBox="1"/>
          <p:nvPr>
            <p:ph idx="4294967295" type="body"/>
          </p:nvPr>
        </p:nvSpPr>
        <p:spPr>
          <a:xfrm>
            <a:off x="2578200" y="1967025"/>
            <a:ext cx="6324900" cy="30381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3700"/>
              <a:t>Identify one thing that you haven’t achieved “YET”</a:t>
            </a:r>
            <a:endParaRPr sz="3700"/>
          </a:p>
        </p:txBody>
      </p:sp>
      <p:pic>
        <p:nvPicPr>
          <p:cNvPr descr="YET.JPG" id="99" name="Google Shape;99;p15"/>
          <p:cNvPicPr preferRelativeResize="0"/>
          <p:nvPr/>
        </p:nvPicPr>
        <p:blipFill rotWithShape="1">
          <a:blip r:embed="rId3">
            <a:alphaModFix/>
          </a:blip>
          <a:srcRect b="0" l="0" r="0" t="0"/>
          <a:stretch/>
        </p:blipFill>
        <p:spPr>
          <a:xfrm>
            <a:off x="736600" y="1777775"/>
            <a:ext cx="1591575" cy="2122100"/>
          </a:xfrm>
          <a:prstGeom prst="rect">
            <a:avLst/>
          </a:prstGeom>
          <a:solidFill>
            <a:srgbClr val="ECECEC"/>
          </a:solidFill>
          <a:ln>
            <a:noFill/>
          </a:ln>
          <a:effectLst>
            <a:outerShdw blurRad="50000" rotWithShape="0" algn="tl">
              <a:srgbClr val="000000">
                <a:alpha val="40780"/>
              </a:srgbClr>
            </a:outerShdw>
          </a:effectLst>
        </p:spPr>
      </p:pic>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3650" y="758075"/>
            <a:ext cx="4098900" cy="2896200"/>
          </a:xfrm>
          <a:prstGeom prst="rect">
            <a:avLst/>
          </a:prstGeom>
        </p:spPr>
        <p:txBody>
          <a:bodyPr anchorCtr="0" anchor="ctr" bIns="34275" lIns="68575" spcFirstLastPara="1" rIns="68575" wrap="square" tIns="34275">
            <a:normAutofit/>
          </a:bodyPr>
          <a:lstStyle/>
          <a:p>
            <a:pPr indent="0" lvl="0" marL="0" marR="0" rtl="0" algn="ctr">
              <a:lnSpc>
                <a:spcPct val="115000"/>
              </a:lnSpc>
              <a:spcBef>
                <a:spcPts val="0"/>
              </a:spcBef>
              <a:spcAft>
                <a:spcPts val="0"/>
              </a:spcAft>
              <a:buNone/>
            </a:pPr>
            <a:r>
              <a:rPr lang="en" sz="4100"/>
              <a:t>Tip 2: </a:t>
            </a:r>
            <a:endParaRPr sz="4100"/>
          </a:p>
          <a:p>
            <a:pPr indent="0" lvl="0" marL="0" marR="0" rtl="0" algn="ctr">
              <a:lnSpc>
                <a:spcPct val="115000"/>
              </a:lnSpc>
              <a:spcBef>
                <a:spcPts val="0"/>
              </a:spcBef>
              <a:spcAft>
                <a:spcPts val="0"/>
              </a:spcAft>
              <a:buNone/>
            </a:pPr>
            <a:r>
              <a:rPr lang="en" sz="4100"/>
              <a:t>Know your </a:t>
            </a:r>
            <a:endParaRPr sz="4100"/>
          </a:p>
          <a:p>
            <a:pPr indent="0" lvl="0" marL="0" marR="0" rtl="0" algn="ctr">
              <a:lnSpc>
                <a:spcPct val="115000"/>
              </a:lnSpc>
              <a:spcBef>
                <a:spcPts val="0"/>
              </a:spcBef>
              <a:spcAft>
                <a:spcPts val="0"/>
              </a:spcAft>
              <a:buNone/>
            </a:pPr>
            <a:r>
              <a:rPr lang="en" sz="4100"/>
              <a:t>superpower! </a:t>
            </a:r>
            <a:endParaRPr sz="4100"/>
          </a:p>
        </p:txBody>
      </p:sp>
      <p:pic>
        <p:nvPicPr>
          <p:cNvPr id="105" name="Google Shape;105;p16"/>
          <p:cNvPicPr preferRelativeResize="0"/>
          <p:nvPr/>
        </p:nvPicPr>
        <p:blipFill>
          <a:blip r:embed="rId3">
            <a:alphaModFix/>
          </a:blip>
          <a:stretch>
            <a:fillRect/>
          </a:stretch>
        </p:blipFill>
        <p:spPr>
          <a:xfrm>
            <a:off x="4494675" y="707300"/>
            <a:ext cx="4344528" cy="28963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rigins Colorbar theme MULI CAFP Co-brand with disclaimer">
  <a:themeElements>
    <a:clrScheme name="Origins Brand Colors">
      <a:dk1>
        <a:srgbClr val="000000"/>
      </a:dk1>
      <a:lt1>
        <a:srgbClr val="FFFFFF"/>
      </a:lt1>
      <a:dk2>
        <a:srgbClr val="20272C"/>
      </a:dk2>
      <a:lt2>
        <a:srgbClr val="D2D2D2"/>
      </a:lt2>
      <a:accent1>
        <a:srgbClr val="004F6E"/>
      </a:accent1>
      <a:accent2>
        <a:srgbClr val="05A6D9"/>
      </a:accent2>
      <a:accent3>
        <a:srgbClr val="6BC263"/>
      </a:accent3>
      <a:accent4>
        <a:srgbClr val="853369"/>
      </a:accent4>
      <a:accent5>
        <a:srgbClr val="EFB40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