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fe7401eaa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fe7401ea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92464b43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92464b43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fe7401eaa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fe7401eaa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minutes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fe7401ea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fe7401ea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fe7401ea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fe7401ea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fe7401ea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fe7401ea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bd1e66c24_2_7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7bd1e66c24_2_7:notes"/>
          <p:cNvSpPr/>
          <p:nvPr>
            <p:ph idx="2" type="sldImg"/>
          </p:nvPr>
        </p:nvSpPr>
        <p:spPr>
          <a:xfrm>
            <a:off x="709713" y="1142614"/>
            <a:ext cx="5438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7f2397da3_0_15:notes"/>
          <p:cNvSpPr/>
          <p:nvPr>
            <p:ph idx="2" type="sldImg"/>
          </p:nvPr>
        </p:nvSpPr>
        <p:spPr>
          <a:xfrm>
            <a:off x="408487" y="686496"/>
            <a:ext cx="60411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37f2397da3_0_1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37f2397da3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705832453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705832453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05832453a_0_70:notes"/>
          <p:cNvSpPr/>
          <p:nvPr>
            <p:ph idx="2" type="sldImg"/>
          </p:nvPr>
        </p:nvSpPr>
        <p:spPr>
          <a:xfrm>
            <a:off x="709713" y="1142614"/>
            <a:ext cx="5438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705832453a_0_70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3" name="Google Shape;53;g1705832453a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05832453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0583245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05832453a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05832453a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05832453a_0_394:notes"/>
          <p:cNvSpPr/>
          <p:nvPr>
            <p:ph idx="2" type="sldImg"/>
          </p:nvPr>
        </p:nvSpPr>
        <p:spPr>
          <a:xfrm>
            <a:off x="408487" y="686496"/>
            <a:ext cx="60408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05832453a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1705832453a_0_3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525" lIns="88525" spcFirstLastPara="1" rIns="88525" wrap="square" tIns="88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05832453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70583245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fe7401ea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fe7401ea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fe7401ea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fe7401ea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625346" y="918972"/>
            <a:ext cx="69609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uli"/>
              <a:buNone/>
              <a:defRPr b="1" sz="5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624331" y="3765042"/>
            <a:ext cx="6789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Muli"/>
              <a:buNone/>
              <a:defRPr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None/>
              <a:defRPr sz="14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uli"/>
              <a:buNone/>
              <a:defRPr sz="12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900"/>
              <a:buFont typeface="Muli"/>
              <a:buNone/>
              <a:defRPr sz="1100">
                <a:solidFill>
                  <a:srgbClr val="88888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639" y="1593338"/>
            <a:ext cx="1291573" cy="129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4331" y="3474934"/>
            <a:ext cx="6973571" cy="8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306625" y="4802225"/>
            <a:ext cx="570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Property of Origins Training &amp; Consulting. Use and distribution limited to approved individuals only. </a:t>
            </a:r>
            <a:endParaRPr i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uli"/>
              <a:buNone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1pPr>
            <a:lvl2pPr indent="-2984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2pPr>
            <a:lvl3pPr indent="-2984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3pPr>
            <a:lvl4pPr indent="-2984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4pPr>
            <a:lvl5pPr indent="-2984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5pPr>
            <a:lvl6pPr indent="-2984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6pPr>
            <a:lvl7pPr indent="-2984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7pPr>
            <a:lvl8pPr indent="-2984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8pPr>
            <a:lvl9pPr indent="-298450" lvl="8" marL="41148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Font typeface="Muli"/>
              <a:buChar char="▪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540636" y="2540635"/>
            <a:ext cx="5143500" cy="6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uli"/>
              <a:buNone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540636" y="2540635"/>
            <a:ext cx="5143500" cy="6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540636" y="2540635"/>
            <a:ext cx="5143500" cy="6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690625" y="1010210"/>
            <a:ext cx="7667100" cy="60600"/>
          </a:xfrm>
          <a:prstGeom prst="rect">
            <a:avLst/>
          </a:prstGeom>
          <a:solidFill>
            <a:srgbClr val="005D8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ctrTitle"/>
          </p:nvPr>
        </p:nvSpPr>
        <p:spPr>
          <a:xfrm>
            <a:off x="690625" y="1096181"/>
            <a:ext cx="7652700" cy="22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uli"/>
              <a:buNone/>
              <a:defRPr b="1" sz="5400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802386" y="3291840"/>
            <a:ext cx="59184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Muli"/>
              <a:buNone/>
              <a:defRPr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Muli"/>
              <a:buNone/>
              <a:defRPr sz="1700">
                <a:latin typeface="Muli"/>
                <a:ea typeface="Muli"/>
                <a:cs typeface="Muli"/>
                <a:sym typeface="Muli"/>
              </a:defRPr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Muli"/>
              <a:buNone/>
              <a:defRPr sz="1700">
                <a:latin typeface="Muli"/>
                <a:ea typeface="Muli"/>
                <a:cs typeface="Muli"/>
                <a:sym typeface="Muli"/>
              </a:defRPr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300"/>
              <a:buFont typeface="Muli"/>
              <a:buNone/>
              <a:defRPr sz="15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0630" y="3842684"/>
            <a:ext cx="1291573" cy="129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690625" y="3182644"/>
            <a:ext cx="7652675" cy="9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/>
        </p:nvSpPr>
        <p:spPr>
          <a:xfrm>
            <a:off x="288450" y="4844800"/>
            <a:ext cx="6465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</a:t>
            </a:r>
            <a:r>
              <a:rPr i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operty of Origins Training &amp; Consulting. Use and distribution limited to approved individuals only. </a:t>
            </a:r>
            <a:endParaRPr i="1" sz="9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7963650" y="4727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originstraining.org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2">
  <p:cSld name="1_Blank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745663" y="1371599"/>
            <a:ext cx="7652675" cy="9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uli"/>
              <a:buNone/>
              <a:defRPr i="0" sz="45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3B52"/>
              </a:buClr>
              <a:buSzPts val="1300"/>
              <a:buFont typeface="Muli"/>
              <a:buChar char="▪"/>
              <a:defRPr i="0" sz="15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100"/>
              <a:buFont typeface="Muli"/>
              <a:buChar char="▪"/>
              <a:defRPr i="0" sz="14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003B52"/>
              </a:buClr>
              <a:buSzPts val="1000"/>
              <a:buFont typeface="Muli"/>
              <a:buChar char="▪"/>
              <a:defRPr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13126" y="4431260"/>
            <a:ext cx="515699" cy="5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8041375" y="4816950"/>
            <a:ext cx="18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uli"/>
                <a:ea typeface="Muli"/>
                <a:cs typeface="Muli"/>
                <a:sym typeface="Muli"/>
              </a:rPr>
              <a:t>originstraining.org</a:t>
            </a:r>
            <a:endParaRPr sz="9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306625" y="4802225"/>
            <a:ext cx="570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Property of Origins Training &amp; Consulting. Use and distribution limited to approved individuals only. </a:t>
            </a:r>
            <a:endParaRPr i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dc.gov/cpr/infographics/6_principles_trauma_info.ht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ctrTitle"/>
          </p:nvPr>
        </p:nvSpPr>
        <p:spPr>
          <a:xfrm>
            <a:off x="690625" y="1096181"/>
            <a:ext cx="7652700" cy="2277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Tips for Creating Safety</a:t>
            </a:r>
            <a:endParaRPr b="0"/>
          </a:p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802386" y="3291840"/>
            <a:ext cx="5918400" cy="802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/>
              <a:t>Andi Fetzner, PsyD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/>
              <a:t>Lori Chelius, MBA/MPH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Co-Founders, Origins Training &amp; Consulting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756050" y="1077375"/>
            <a:ext cx="3769500" cy="2724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Tip #2:</a:t>
            </a:r>
            <a:endParaRPr sz="4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Set (and hold) healthy boundaries</a:t>
            </a:r>
            <a:endParaRPr sz="46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950" y="304800"/>
            <a:ext cx="4313650" cy="43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do it? 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21386" y="13624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900"/>
              <a:buAutoNum type="arabicParenR"/>
            </a:pPr>
            <a:r>
              <a:rPr lang="en" sz="2300"/>
              <a:t>Identify your boundaries</a:t>
            </a:r>
            <a:endParaRPr sz="23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2300"/>
              <a:t>Communicate your boundaries (clear is kind)</a:t>
            </a:r>
            <a:endParaRPr sz="23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2300"/>
              <a:t>Hold your boundaries</a:t>
            </a:r>
            <a:endParaRPr sz="2300"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32163" l="22907" r="21248" t="11703"/>
          <a:stretch/>
        </p:blipFill>
        <p:spPr>
          <a:xfrm>
            <a:off x="6931375" y="92675"/>
            <a:ext cx="2212625" cy="22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19" name="Google Shape;119;p19"/>
          <p:cNvSpPr txBox="1"/>
          <p:nvPr>
            <p:ph idx="4294967295" type="body"/>
          </p:nvPr>
        </p:nvSpPr>
        <p:spPr>
          <a:xfrm>
            <a:off x="649986" y="14386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Role play - practice boundaries while maintaining connection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Three people - patient/colleague, communicare staff, observer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Patient/colleague: (not actually emergency) You are calling to ask for an immediate appointment or are telling a colleague you need to them to send a document right away. This is very important to you. Imagine that your lid is flipped (and be a little persistent!)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Staff: You will practice setting boundaries while maintaining connection. Remember to: 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Identify your boundaries 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Communicate your boundaries (clear is kind)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Hold your boundaries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Observer: observe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706300" y="1134150"/>
            <a:ext cx="3769500" cy="3180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00"/>
              <a:t>Tip #3: </a:t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00"/>
              <a:t>Assume everyone is doing the best they can</a:t>
            </a:r>
            <a:endParaRPr sz="4100"/>
          </a:p>
        </p:txBody>
      </p:sp>
      <p:pic>
        <p:nvPicPr>
          <p:cNvPr descr="Diagram&#10;&#10;Description automatically generated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51138" t="0"/>
          <a:stretch/>
        </p:blipFill>
        <p:spPr>
          <a:xfrm>
            <a:off x="5940473" y="2516100"/>
            <a:ext cx="2492400" cy="262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49806" r="0" t="0"/>
          <a:stretch/>
        </p:blipFill>
        <p:spPr>
          <a:xfrm>
            <a:off x="6585698" y="122250"/>
            <a:ext cx="2386800" cy="24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49440">
            <a:off x="4442538" y="567989"/>
            <a:ext cx="1888551" cy="370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802375" y="363475"/>
            <a:ext cx="77934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				Don’t do this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800106" y="1678625"/>
            <a:ext cx="36252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T</a:t>
            </a:r>
            <a:r>
              <a:rPr lang="en" sz="1900"/>
              <a:t>ry to relate (...like me)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Meet them where they are  (if you’re not sure, ask)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What I’m hearing you say is…</a:t>
            </a:r>
            <a:endParaRPr sz="1900"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720981" y="1678625"/>
            <a:ext cx="36252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Take it </a:t>
            </a:r>
            <a:r>
              <a:rPr lang="en" sz="1900"/>
              <a:t>personally</a:t>
            </a:r>
            <a:r>
              <a:rPr lang="en" sz="1900"/>
              <a:t> or j</a:t>
            </a:r>
            <a:r>
              <a:rPr lang="en" sz="1900"/>
              <a:t>udge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Start in the same place for everyone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Try to immediately problem solve 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40" name="Google Shape;140;p22"/>
          <p:cNvSpPr txBox="1"/>
          <p:nvPr>
            <p:ph idx="4294967295" type="body"/>
          </p:nvPr>
        </p:nvSpPr>
        <p:spPr>
          <a:xfrm>
            <a:off x="802375" y="1470050"/>
            <a:ext cx="7543800" cy="323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Role play - Practice assuming everyone is doing the best they can</a:t>
            </a:r>
            <a:endParaRPr sz="1300"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Three people - patient/colleague, CommuniCare staff, observer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Patient/colleague: You are trying to finish paperwork (for yourself as a patient or as a staff member). You’ve already had a day, you can’t find a pen and now your your phone is ringing and you notice it’s your kid’s school. In a frustrated voice, you tell the staff (or your colleague) to give you a minute and that they need to wait. 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Staff: It’s the end of your day and are running behind and you need this paperwork to leave on time.</a:t>
            </a:r>
            <a:endParaRPr sz="1300"/>
          </a:p>
          <a:p>
            <a:pPr indent="-311150" lvl="2" marL="13716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Practice assuming everyone is doing the best they can. Remember:</a:t>
            </a:r>
            <a:endParaRPr sz="1300"/>
          </a:p>
          <a:p>
            <a:pPr indent="-311150" lvl="3" marL="18288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Their behavior is communication and try to relate (...like me)</a:t>
            </a:r>
            <a:endParaRPr sz="1300"/>
          </a:p>
          <a:p>
            <a:pPr indent="-311150" lvl="3" marL="18288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Meet them where they are at (if you’re not sure, ask)</a:t>
            </a:r>
            <a:endParaRPr sz="1300"/>
          </a:p>
          <a:p>
            <a:pPr indent="-311150" lvl="3" marL="18288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What I’m hearing you say is…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○"/>
            </a:pPr>
            <a:r>
              <a:rPr lang="en" sz="1300"/>
              <a:t>Observer: observe 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875" y="0"/>
            <a:ext cx="3679125" cy="206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>
            <a:off x="-263437" y="77718"/>
            <a:ext cx="75417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b="0" lang="en" sz="4100"/>
              <a:t>Identify at least one specific practice to </a:t>
            </a:r>
            <a:r>
              <a:rPr lang="en" sz="4100"/>
              <a:t>sprinkle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125" y="1440930"/>
            <a:ext cx="5128051" cy="341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601950" y="1103400"/>
            <a:ext cx="7723800" cy="20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r>
              <a:rPr lang="en" sz="3162"/>
              <a:t>For more information</a:t>
            </a:r>
            <a:r>
              <a:rPr lang="en" sz="3162"/>
              <a:t> visit originstraining.org </a:t>
            </a:r>
            <a:endParaRPr sz="3162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r>
              <a:rPr lang="en" sz="3162"/>
              <a:t>or email</a:t>
            </a:r>
            <a:endParaRPr sz="3162"/>
          </a:p>
          <a:p>
            <a:pPr indent="0" lvl="0" marL="0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r>
              <a:rPr lang="en" sz="3062"/>
              <a:t>info@originstraining.org</a:t>
            </a:r>
            <a:endParaRPr sz="3217"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34000" l="21999" r="24002" t="34000"/>
          <a:stretch/>
        </p:blipFill>
        <p:spPr>
          <a:xfrm>
            <a:off x="5177388" y="2019299"/>
            <a:ext cx="3086904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expect</a:t>
            </a:r>
            <a:endParaRPr/>
          </a:p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Workshop structure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/>
              <a:t>Define principle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/>
              <a:t>3 tips</a:t>
            </a:r>
            <a:endParaRPr sz="2400"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Why?</a:t>
            </a:r>
            <a:endParaRPr sz="2400"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Example</a:t>
            </a:r>
            <a:endParaRPr sz="2400"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Engagement/practice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Supporting emails</a:t>
            </a:r>
            <a:endParaRPr sz="24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descr="38,629 Puzzle Pieces Stock Photos, Pictures &amp;amp; Royalty-Free Images - iStock"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52" y="-224250"/>
            <a:ext cx="2578650" cy="2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6553975" y="4545517"/>
            <a:ext cx="39858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Adapted from SAMHSA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lang="en" sz="4360"/>
              <a:t>Principles of a Trauma-Informed Approach</a:t>
            </a:r>
            <a:endParaRPr sz="3550"/>
          </a:p>
        </p:txBody>
      </p:sp>
      <p:sp>
        <p:nvSpPr>
          <p:cNvPr id="57" name="Google Shape;57;p10"/>
          <p:cNvSpPr txBox="1"/>
          <p:nvPr/>
        </p:nvSpPr>
        <p:spPr>
          <a:xfrm>
            <a:off x="738071" y="1592554"/>
            <a:ext cx="62955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1. Safety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2. Trustworthiness &amp; transparency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3. Peer support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4. Collaboration &amp; mutuality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5. Empowerment, voice, &amp; choice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6. Strengths-based</a:t>
            </a:r>
            <a:endParaRPr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7. Cultural, Historical, and Gender Humility</a:t>
            </a:r>
            <a:endParaRPr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02386" y="12862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700">
                <a:highlight>
                  <a:srgbClr val="FFFFFF"/>
                </a:highlight>
              </a:rPr>
              <a:t>Throughout the organization, staff and the people they serve, whether children or adults, feel physically and psychologically safe; the physical setting is safe and interpersonal interactions promote a sense of safety. Understanding safety as defined by those served is a high priority.</a:t>
            </a:r>
            <a:endParaRPr sz="3200"/>
          </a:p>
        </p:txBody>
      </p:sp>
      <p:sp>
        <p:nvSpPr>
          <p:cNvPr id="64" name="Google Shape;64;p11"/>
          <p:cNvSpPr txBox="1"/>
          <p:nvPr/>
        </p:nvSpPr>
        <p:spPr>
          <a:xfrm>
            <a:off x="5525800" y="434417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Source: SAMHSA (2018), </a:t>
            </a:r>
            <a:r>
              <a:rPr lang="en" sz="1100" u="sng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https://www.cdc.gov/cpr/infographics/6_principles_trauma_info.htm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1" y="363475"/>
            <a:ext cx="6170925" cy="352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533" y="0"/>
            <a:ext cx="4364475" cy="26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248" y="2571750"/>
            <a:ext cx="4169026" cy="251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800121" y="508781"/>
            <a:ext cx="4372500" cy="440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i="1" lang="en" sz="4600">
                <a:latin typeface="Muli"/>
                <a:ea typeface="Muli"/>
                <a:cs typeface="Muli"/>
                <a:sym typeface="Muli"/>
              </a:rPr>
              <a:t>“Safety is not the absence of threat, it is the presence of connection.”</a:t>
            </a:r>
            <a:endParaRPr i="1" sz="46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400">
                <a:latin typeface="Muli"/>
                <a:ea typeface="Muli"/>
                <a:cs typeface="Muli"/>
                <a:sym typeface="Muli"/>
              </a:rPr>
              <a:t>~Gabor Mate</a:t>
            </a:r>
            <a:endParaRPr sz="34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827" y="371475"/>
            <a:ext cx="3293269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797475" y="1178400"/>
            <a:ext cx="3769500" cy="1872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Tip #1: </a:t>
            </a:r>
            <a:r>
              <a:rPr lang="en" sz="4600"/>
              <a:t>Incorporate</a:t>
            </a:r>
            <a:r>
              <a:rPr lang="en" sz="4600"/>
              <a:t> Movement</a:t>
            </a:r>
            <a:endParaRPr sz="4600"/>
          </a:p>
        </p:txBody>
      </p:sp>
      <p:pic>
        <p:nvPicPr>
          <p:cNvPr descr="A Deadly Volcano Triggered A Tsunami Wave Taller Than The Statue ..." id="86" name="Google Shape;8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41" l="0" r="24568" t="14278"/>
          <a:stretch/>
        </p:blipFill>
        <p:spPr>
          <a:xfrm>
            <a:off x="5826975" y="132750"/>
            <a:ext cx="2965200" cy="2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 Simple and Fun Ways of Teaching Mindfulness to Kids" id="87" name="Google Shape;87;p14"/>
          <p:cNvPicPr preferRelativeResize="0"/>
          <p:nvPr/>
        </p:nvPicPr>
        <p:blipFill rotWithShape="1">
          <a:blip r:embed="rId4">
            <a:alphaModFix/>
          </a:blip>
          <a:srcRect b="0" l="47047" r="0" t="665"/>
          <a:stretch/>
        </p:blipFill>
        <p:spPr>
          <a:xfrm>
            <a:off x="4250878" y="1952650"/>
            <a:ext cx="2740721" cy="300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do it?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" sz="2600"/>
              <a:t>Walking meetings</a:t>
            </a:r>
            <a:endParaRPr sz="2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600"/>
              <a:t>Get up and stretch (or jump around!)</a:t>
            </a:r>
            <a:endParaRPr sz="2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600"/>
              <a:t>Offer high 5’s, elbows</a:t>
            </a:r>
            <a:endParaRPr sz="26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9175" y="270438"/>
            <a:ext cx="12763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Count 1-8 while shaking your left hand then right hand then left foot, then right foot.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e.g.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 sz="1400">
                <a:highlight>
                  <a:srgbClr val="FFFFFF"/>
                </a:highlight>
              </a:rPr>
              <a:t>Left hand shake - "1,2,3,4,5,6,7,8"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 sz="1400">
                <a:highlight>
                  <a:srgbClr val="FFFFFF"/>
                </a:highlight>
              </a:rPr>
              <a:t>Right hand shake - "1,2,3,4,5,6,7,8"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</a:pPr>
            <a:r>
              <a:rPr lang="en" sz="1400">
                <a:highlight>
                  <a:srgbClr val="FFFFFF"/>
                </a:highlight>
              </a:rPr>
              <a:t>...then left foot and right foot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You do the sequence again but this time count up to 7.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400">
                <a:highlight>
                  <a:srgbClr val="FFFFFF"/>
                </a:highlight>
              </a:rPr>
              <a:t>You repeat this decreasing every time and until the last set of 1 when you shake your whole body out.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igins Colorbar theme MULI disclaimer">
  <a:themeElements>
    <a:clrScheme name="Origins Brand Colors">
      <a:dk1>
        <a:srgbClr val="000000"/>
      </a:dk1>
      <a:lt1>
        <a:srgbClr val="FFFFFF"/>
      </a:lt1>
      <a:dk2>
        <a:srgbClr val="20272C"/>
      </a:dk2>
      <a:lt2>
        <a:srgbClr val="D2D2D2"/>
      </a:lt2>
      <a:accent1>
        <a:srgbClr val="004F6E"/>
      </a:accent1>
      <a:accent2>
        <a:srgbClr val="05A6D9"/>
      </a:accent2>
      <a:accent3>
        <a:srgbClr val="6BC263"/>
      </a:accent3>
      <a:accent4>
        <a:srgbClr val="853369"/>
      </a:accent4>
      <a:accent5>
        <a:srgbClr val="EFB40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